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1.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notesSlides/notesSlide34.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notesSlides/notesSlide35.xml" ContentType="application/vnd.openxmlformats-officedocument.presentationml.notesSl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7.xml" ContentType="application/vnd.openxmlformats-officedocument.drawingml.chart+xml"/>
  <Override PartName="/ppt/notesSlides/notesSlide44.xml" ContentType="application/vnd.openxmlformats-officedocument.presentationml.notesSlide+xml"/>
  <Override PartName="/ppt/charts/chart8.xml" ContentType="application/vnd.openxmlformats-officedocument.drawingml.chart+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 id="2147483718" r:id="rId2"/>
  </p:sldMasterIdLst>
  <p:notesMasterIdLst>
    <p:notesMasterId r:id="rId78"/>
  </p:notesMasterIdLst>
  <p:handoutMasterIdLst>
    <p:handoutMasterId r:id="rId79"/>
  </p:handoutMasterIdLst>
  <p:sldIdLst>
    <p:sldId id="1968" r:id="rId3"/>
    <p:sldId id="1956" r:id="rId4"/>
    <p:sldId id="1964" r:id="rId5"/>
    <p:sldId id="1937" r:id="rId6"/>
    <p:sldId id="1957" r:id="rId7"/>
    <p:sldId id="1959" r:id="rId8"/>
    <p:sldId id="1960" r:id="rId9"/>
    <p:sldId id="590" r:id="rId10"/>
    <p:sldId id="1263" r:id="rId11"/>
    <p:sldId id="462" r:id="rId12"/>
    <p:sldId id="336" r:id="rId13"/>
    <p:sldId id="1931" r:id="rId14"/>
    <p:sldId id="1967" r:id="rId15"/>
    <p:sldId id="1100" r:id="rId16"/>
    <p:sldId id="1949" r:id="rId17"/>
    <p:sldId id="1950" r:id="rId18"/>
    <p:sldId id="342" r:id="rId19"/>
    <p:sldId id="1962" r:id="rId20"/>
    <p:sldId id="1932" r:id="rId21"/>
    <p:sldId id="799" r:id="rId22"/>
    <p:sldId id="1094" r:id="rId23"/>
    <p:sldId id="447" r:id="rId24"/>
    <p:sldId id="450" r:id="rId25"/>
    <p:sldId id="478" r:id="rId26"/>
    <p:sldId id="1965" r:id="rId27"/>
    <p:sldId id="1954" r:id="rId28"/>
    <p:sldId id="498" r:id="rId29"/>
    <p:sldId id="1966" r:id="rId30"/>
    <p:sldId id="1951" r:id="rId31"/>
    <p:sldId id="781" r:id="rId32"/>
    <p:sldId id="782" r:id="rId33"/>
    <p:sldId id="784" r:id="rId34"/>
    <p:sldId id="785" r:id="rId35"/>
    <p:sldId id="1923" r:id="rId36"/>
    <p:sldId id="803" r:id="rId37"/>
    <p:sldId id="798" r:id="rId38"/>
    <p:sldId id="732" r:id="rId39"/>
    <p:sldId id="457" r:id="rId40"/>
    <p:sldId id="476" r:id="rId41"/>
    <p:sldId id="737" r:id="rId42"/>
    <p:sldId id="740" r:id="rId43"/>
    <p:sldId id="451" r:id="rId44"/>
    <p:sldId id="455" r:id="rId45"/>
    <p:sldId id="1933" r:id="rId46"/>
    <p:sldId id="750" r:id="rId47"/>
    <p:sldId id="1266" r:id="rId48"/>
    <p:sldId id="751" r:id="rId49"/>
    <p:sldId id="1265" r:id="rId50"/>
    <p:sldId id="752" r:id="rId51"/>
    <p:sldId id="795" r:id="rId52"/>
    <p:sldId id="623" r:id="rId53"/>
    <p:sldId id="1948" r:id="rId54"/>
    <p:sldId id="1952" r:id="rId55"/>
    <p:sldId id="722" r:id="rId56"/>
    <p:sldId id="764" r:id="rId57"/>
    <p:sldId id="725" r:id="rId58"/>
    <p:sldId id="726" r:id="rId59"/>
    <p:sldId id="729" r:id="rId60"/>
    <p:sldId id="727" r:id="rId61"/>
    <p:sldId id="796" r:id="rId62"/>
    <p:sldId id="733" r:id="rId63"/>
    <p:sldId id="735" r:id="rId64"/>
    <p:sldId id="738" r:id="rId65"/>
    <p:sldId id="741" r:id="rId66"/>
    <p:sldId id="742" r:id="rId67"/>
    <p:sldId id="743" r:id="rId68"/>
    <p:sldId id="744" r:id="rId69"/>
    <p:sldId id="746" r:id="rId70"/>
    <p:sldId id="748" r:id="rId71"/>
    <p:sldId id="1095" r:id="rId72"/>
    <p:sldId id="1096" r:id="rId73"/>
    <p:sldId id="1097" r:id="rId74"/>
    <p:sldId id="739" r:id="rId75"/>
    <p:sldId id="804" r:id="rId76"/>
    <p:sldId id="487" r:id="rId7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1755B3B8-7F58-478B-A231-0FE90BFAB063}">
          <p14:sldIdLst>
            <p14:sldId id="1968"/>
            <p14:sldId id="1956"/>
            <p14:sldId id="1964"/>
            <p14:sldId id="1937"/>
            <p14:sldId id="1957"/>
            <p14:sldId id="1959"/>
            <p14:sldId id="1960"/>
            <p14:sldId id="590"/>
          </p14:sldIdLst>
        </p14:section>
        <p14:section name="Background" id="{F3492D8C-0843-433A-94C6-B0CC9912AFD2}">
          <p14:sldIdLst>
            <p14:sldId id="1263"/>
            <p14:sldId id="462"/>
            <p14:sldId id="336"/>
          </p14:sldIdLst>
        </p14:section>
        <p14:section name="Logical Optimization" id="{F534FFE2-1513-47AB-8A22-D094D2AF4D9A}">
          <p14:sldIdLst>
            <p14:sldId id="1931"/>
            <p14:sldId id="1967"/>
            <p14:sldId id="1100"/>
            <p14:sldId id="1949"/>
            <p14:sldId id="1950"/>
            <p14:sldId id="342"/>
          </p14:sldIdLst>
        </p14:section>
        <p14:section name="Cost-Based Search" id="{5356055A-F3FB-416E-B292-27038DCE6F02}">
          <p14:sldIdLst>
            <p14:sldId id="1962"/>
            <p14:sldId id="1932"/>
            <p14:sldId id="799"/>
            <p14:sldId id="1094"/>
            <p14:sldId id="447"/>
            <p14:sldId id="450"/>
            <p14:sldId id="478"/>
            <p14:sldId id="1965"/>
            <p14:sldId id="1954"/>
            <p14:sldId id="498"/>
            <p14:sldId id="1966"/>
            <p14:sldId id="1951"/>
          </p14:sldIdLst>
        </p14:section>
        <p14:section name="Nested Queries" id="{181132EB-0BF0-4471-9A7A-5EC0042CC371}">
          <p14:sldIdLst>
            <p14:sldId id="781"/>
            <p14:sldId id="782"/>
            <p14:sldId id="784"/>
            <p14:sldId id="785"/>
          </p14:sldIdLst>
        </p14:section>
        <p14:section name="Expression Rewriting" id="{DC2A03FF-C9C5-43C9-B92D-6728B8CDABE0}">
          <p14:sldIdLst>
            <p14:sldId id="1923"/>
            <p14:sldId id="803"/>
          </p14:sldIdLst>
        </p14:section>
        <p14:section name="Cost Estimation" id="{9EB153D6-2222-4052-9EDA-B5422C3DDBBF}">
          <p14:sldIdLst>
            <p14:sldId id="798"/>
            <p14:sldId id="732"/>
            <p14:sldId id="457"/>
            <p14:sldId id="476"/>
            <p14:sldId id="737"/>
            <p14:sldId id="740"/>
            <p14:sldId id="451"/>
            <p14:sldId id="455"/>
            <p14:sldId id="1933"/>
            <p14:sldId id="750"/>
            <p14:sldId id="1266"/>
            <p14:sldId id="751"/>
            <p14:sldId id="1265"/>
            <p14:sldId id="752"/>
          </p14:sldIdLst>
        </p14:section>
        <p14:section name="Conclusion" id="{DEB9626B-B8CD-44DA-BE8F-C04D2D73E369}">
          <p14:sldIdLst>
            <p14:sldId id="795"/>
            <p14:sldId id="623"/>
            <p14:sldId id="1948"/>
            <p14:sldId id="1952"/>
          </p14:sldIdLst>
        </p14:section>
        <p14:section name="Relational Algebra Equivalences" id="{1DDCF802-6B76-4759-88B6-9C39FF2DD7AA}">
          <p14:sldIdLst>
            <p14:sldId id="722"/>
            <p14:sldId id="764"/>
            <p14:sldId id="725"/>
            <p14:sldId id="726"/>
            <p14:sldId id="729"/>
            <p14:sldId id="727"/>
            <p14:sldId id="796"/>
            <p14:sldId id="733"/>
            <p14:sldId id="735"/>
            <p14:sldId id="738"/>
            <p14:sldId id="741"/>
            <p14:sldId id="742"/>
            <p14:sldId id="743"/>
            <p14:sldId id="744"/>
            <p14:sldId id="746"/>
            <p14:sldId id="748"/>
          </p14:sldIdLst>
        </p14:section>
        <p14:section name="Logical Query Optimization" id="{281B2615-201F-4D41-B565-BF004A42A85A}">
          <p14:sldIdLst>
            <p14:sldId id="1095"/>
            <p14:sldId id="1096"/>
            <p14:sldId id="1097"/>
            <p14:sldId id="739"/>
            <p14:sldId id="804"/>
            <p14:sldId id="487"/>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C6BD8"/>
    <a:srgbClr val="008F00"/>
    <a:srgbClr val="595959"/>
    <a:srgbClr val="EF3E42"/>
    <a:srgbClr val="474866"/>
    <a:srgbClr val="F3F3F3"/>
    <a:srgbClr val="F4F4F4"/>
    <a:srgbClr val="646464"/>
    <a:srgbClr val="84BCDA"/>
    <a:srgbClr val="9E7C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187" autoAdjust="0"/>
    <p:restoredTop sz="78991" autoAdjust="0"/>
  </p:normalViewPr>
  <p:slideViewPr>
    <p:cSldViewPr>
      <p:cViewPr>
        <p:scale>
          <a:sx n="126" d="100"/>
          <a:sy n="126" d="100"/>
        </p:scale>
        <p:origin x="144" y="352"/>
      </p:cViewPr>
      <p:guideLst>
        <p:guide orient="horz" pos="1620"/>
        <p:guide pos="2880"/>
      </p:guideLst>
    </p:cSldViewPr>
  </p:slideViewPr>
  <p:outlineViewPr>
    <p:cViewPr>
      <p:scale>
        <a:sx n="33" d="100"/>
        <a:sy n="33" d="100"/>
      </p:scale>
      <p:origin x="0" y="0"/>
    </p:cViewPr>
    <p:sldLst>
      <p:sld r:id="rId1" collapse="1"/>
    </p:sldLst>
  </p:outlineViewPr>
  <p:notesTextViewPr>
    <p:cViewPr>
      <p:scale>
        <a:sx n="3" d="2"/>
        <a:sy n="3" d="2"/>
      </p:scale>
      <p:origin x="0" y="0"/>
    </p:cViewPr>
  </p:notesTextViewPr>
  <p:sorterViewPr>
    <p:cViewPr varScale="1">
      <p:scale>
        <a:sx n="120" d="100"/>
        <a:sy n="120" d="100"/>
      </p:scale>
      <p:origin x="0" y="-4577"/>
    </p:cViewPr>
  </p:sorterViewPr>
  <p:notesViewPr>
    <p:cSldViewPr>
      <p:cViewPr varScale="1">
        <p:scale>
          <a:sx n="110" d="100"/>
          <a:sy n="110" d="100"/>
        </p:scale>
        <p:origin x="3926" y="4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handoutMaster" Target="handoutMasters/handoutMaster1.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notesMaster" Target="notesMasters/notesMaster1.xml"/><Relationship Id="rId8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s>
</file>

<file path=ppt/_rels/viewProps.xml.rels><?xml version="1.0" encoding="UTF-8" standalone="yes"?>
<Relationships xmlns="http://schemas.openxmlformats.org/package/2006/relationships"><Relationship Id="rId1" Type="http://schemas.openxmlformats.org/officeDocument/2006/relationships/slide" Target="slides/slide17.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barChart>
        <c:barDir val="col"/>
        <c:grouping val="clustered"/>
        <c:varyColors val="0"/>
        <c:ser>
          <c:idx val="0"/>
          <c:order val="0"/>
          <c:tx>
            <c:strRef>
              <c:f>Sheet1!$B$1</c:f>
              <c:strCache>
                <c:ptCount val="1"/>
                <c:pt idx="0">
                  <c:v>Column1</c:v>
                </c:pt>
              </c:strCache>
            </c:strRef>
          </c:tx>
          <c:spPr>
            <a:solidFill>
              <a:sysClr val="windowText" lastClr="000000">
                <a:lumMod val="65000"/>
                <a:lumOff val="35000"/>
              </a:sysClr>
            </a:solidFill>
            <a:ln>
              <a:solidFill>
                <a:srgbClr val="FFFFFF">
                  <a:lumMod val="50000"/>
                </a:srgbClr>
              </a:solidFill>
            </a:ln>
          </c:spPr>
          <c:invertIfNegative val="0"/>
          <c:cat>
            <c:numRef>
              <c:f>Sheet1!$A$2:$A$16</c:f>
              <c:numCache>
                <c:formatCode>General</c:formatCode>
                <c:ptCount val="1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numCache>
            </c:numRef>
          </c:cat>
          <c:val>
            <c:numRef>
              <c:f>Sheet1!$B$2:$B$16</c:f>
              <c:numCache>
                <c:formatCode>General</c:formatCode>
                <c:ptCount val="15"/>
                <c:pt idx="0">
                  <c:v>2</c:v>
                </c:pt>
                <c:pt idx="1">
                  <c:v>3</c:v>
                </c:pt>
                <c:pt idx="2">
                  <c:v>4</c:v>
                </c:pt>
                <c:pt idx="3">
                  <c:v>1</c:v>
                </c:pt>
                <c:pt idx="4">
                  <c:v>2</c:v>
                </c:pt>
                <c:pt idx="5">
                  <c:v>1</c:v>
                </c:pt>
                <c:pt idx="6">
                  <c:v>3</c:v>
                </c:pt>
                <c:pt idx="7">
                  <c:v>8</c:v>
                </c:pt>
                <c:pt idx="8">
                  <c:v>4</c:v>
                </c:pt>
                <c:pt idx="9">
                  <c:v>2</c:v>
                </c:pt>
                <c:pt idx="10">
                  <c:v>0</c:v>
                </c:pt>
                <c:pt idx="11">
                  <c:v>1</c:v>
                </c:pt>
                <c:pt idx="12">
                  <c:v>2</c:v>
                </c:pt>
                <c:pt idx="13">
                  <c:v>4</c:v>
                </c:pt>
                <c:pt idx="14">
                  <c:v>8</c:v>
                </c:pt>
              </c:numCache>
            </c:numRef>
          </c:val>
          <c:extLst>
            <c:ext xmlns:c16="http://schemas.microsoft.com/office/drawing/2014/chart" uri="{C3380CC4-5D6E-409C-BE32-E72D297353CC}">
              <c16:uniqueId val="{00000000-0BAB-4334-9161-8FD58387BE36}"/>
            </c:ext>
          </c:extLst>
        </c:ser>
        <c:dLbls>
          <c:showLegendKey val="0"/>
          <c:showVal val="0"/>
          <c:showCatName val="0"/>
          <c:showSerName val="0"/>
          <c:showPercent val="0"/>
          <c:showBubbleSize val="0"/>
        </c:dLbls>
        <c:gapWidth val="150"/>
        <c:axId val="211092608"/>
        <c:axId val="211094144"/>
      </c:barChart>
      <c:catAx>
        <c:axId val="211092608"/>
        <c:scaling>
          <c:orientation val="minMax"/>
        </c:scaling>
        <c:delete val="0"/>
        <c:axPos val="b"/>
        <c:title>
          <c:tx>
            <c:rich>
              <a:bodyPr/>
              <a:lstStyle/>
              <a:p>
                <a:pPr>
                  <a:defRPr>
                    <a:solidFill>
                      <a:srgbClr val="595959"/>
                    </a:solidFill>
                    <a:latin typeface="Inconsolata" panose="00000509000000000000" pitchFamily="49" charset="0"/>
                  </a:defRPr>
                </a:pPr>
                <a:r>
                  <a:rPr lang="en-US" dirty="0">
                    <a:solidFill>
                      <a:srgbClr val="595959"/>
                    </a:solidFill>
                    <a:latin typeface="Inconsolata" panose="00000509000000000000" pitchFamily="49" charset="0"/>
                  </a:rPr>
                  <a:t>age</a:t>
                </a:r>
              </a:p>
            </c:rich>
          </c:tx>
          <c:overlay val="0"/>
        </c:title>
        <c:numFmt formatCode="General" sourceLinked="1"/>
        <c:majorTickMark val="out"/>
        <c:minorTickMark val="none"/>
        <c:tickLblPos val="nextTo"/>
        <c:txPr>
          <a:bodyPr/>
          <a:lstStyle/>
          <a:p>
            <a:pPr algn="ctr" rtl="0">
              <a:defRPr lang="en-US" sz="1600" b="0" i="0" u="none" strike="noStrike" kern="1200" baseline="0">
                <a:solidFill>
                  <a:srgbClr val="646464"/>
                </a:solidFill>
                <a:latin typeface="Lato" panose="020F0502020204030203" pitchFamily="34" charset="0"/>
                <a:ea typeface="+mn-ea"/>
                <a:cs typeface="+mn-cs"/>
              </a:defRPr>
            </a:pPr>
            <a:endParaRPr lang="en-US"/>
          </a:p>
        </c:txPr>
        <c:crossAx val="211094144"/>
        <c:crosses val="autoZero"/>
        <c:auto val="1"/>
        <c:lblAlgn val="ctr"/>
        <c:lblOffset val="100"/>
        <c:noMultiLvlLbl val="0"/>
      </c:catAx>
      <c:valAx>
        <c:axId val="211094144"/>
        <c:scaling>
          <c:orientation val="minMax"/>
          <c:max val="10"/>
          <c:min val="0"/>
        </c:scaling>
        <c:delete val="0"/>
        <c:axPos val="l"/>
        <c:majorGridlines/>
        <c:numFmt formatCode="General" sourceLinked="1"/>
        <c:majorTickMark val="out"/>
        <c:minorTickMark val="none"/>
        <c:tickLblPos val="nextTo"/>
        <c:txPr>
          <a:bodyPr/>
          <a:lstStyle/>
          <a:p>
            <a:pPr algn="ctr" rtl="0">
              <a:defRPr lang="en-US" sz="2000" b="0" i="0" u="none" strike="noStrike" kern="1200" baseline="0">
                <a:solidFill>
                  <a:srgbClr val="646464"/>
                </a:solidFill>
                <a:latin typeface="Lato" panose="020F0502020204030203" pitchFamily="34" charset="0"/>
                <a:ea typeface="+mn-ea"/>
                <a:cs typeface="+mn-cs"/>
              </a:defRPr>
            </a:pPr>
            <a:endParaRPr lang="en-US"/>
          </a:p>
        </c:txPr>
        <c:crossAx val="211092608"/>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lgn="ctr" rtl="0">
              <a:defRPr lang="en-US" sz="2000" b="1" i="1" u="none" strike="noStrike" kern="1200" baseline="0" dirty="0">
                <a:solidFill>
                  <a:srgbClr val="646464"/>
                </a:solidFill>
                <a:latin typeface="Crimson Text" panose="02000503000000000000" pitchFamily="2" charset="0"/>
                <a:ea typeface="+mn-ea"/>
                <a:cs typeface="+mn-cs"/>
              </a:defRPr>
            </a:pPr>
            <a:r>
              <a:rPr lang="en-US" sz="2000" b="1" i="1" u="none" strike="noStrike" kern="1200" baseline="0" dirty="0">
                <a:solidFill>
                  <a:srgbClr val="646464"/>
                </a:solidFill>
                <a:latin typeface="Crimson Text" panose="02000503000000000000" pitchFamily="2" charset="0"/>
                <a:ea typeface="+mn-ea"/>
                <a:cs typeface="+mn-cs"/>
              </a:rPr>
              <a:t>Histogram</a:t>
            </a:r>
          </a:p>
        </c:rich>
      </c:tx>
      <c:layout>
        <c:manualLayout>
          <c:xMode val="edge"/>
          <c:yMode val="edge"/>
          <c:x val="0.40286173905681144"/>
          <c:y val="0.10995370370370371"/>
        </c:manualLayout>
      </c:layout>
      <c:overlay val="0"/>
    </c:title>
    <c:autoTitleDeleted val="0"/>
    <c:plotArea>
      <c:layout/>
      <c:barChart>
        <c:barDir val="col"/>
        <c:grouping val="clustered"/>
        <c:varyColors val="0"/>
        <c:ser>
          <c:idx val="0"/>
          <c:order val="0"/>
          <c:tx>
            <c:strRef>
              <c:f>Sheet1!$B$1</c:f>
              <c:strCache>
                <c:ptCount val="1"/>
                <c:pt idx="0">
                  <c:v>Column1</c:v>
                </c:pt>
              </c:strCache>
            </c:strRef>
          </c:tx>
          <c:spPr>
            <a:solidFill>
              <a:sysClr val="windowText" lastClr="000000">
                <a:lumMod val="65000"/>
                <a:lumOff val="35000"/>
              </a:sysClr>
            </a:solidFill>
            <a:ln>
              <a:solidFill>
                <a:srgbClr val="FFFFFF">
                  <a:lumMod val="50000"/>
                </a:srgbClr>
              </a:solidFill>
            </a:ln>
          </c:spPr>
          <c:invertIfNegative val="0"/>
          <c:cat>
            <c:numRef>
              <c:f>Sheet1!$A$2:$A$16</c:f>
              <c:numCache>
                <c:formatCode>General</c:formatCode>
                <c:ptCount val="1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numCache>
            </c:numRef>
          </c:cat>
          <c:val>
            <c:numRef>
              <c:f>Sheet1!$B$2:$B$16</c:f>
              <c:numCache>
                <c:formatCode>General</c:formatCode>
                <c:ptCount val="15"/>
                <c:pt idx="0">
                  <c:v>2</c:v>
                </c:pt>
                <c:pt idx="1">
                  <c:v>3</c:v>
                </c:pt>
                <c:pt idx="2">
                  <c:v>4</c:v>
                </c:pt>
                <c:pt idx="3">
                  <c:v>1</c:v>
                </c:pt>
                <c:pt idx="4">
                  <c:v>2</c:v>
                </c:pt>
                <c:pt idx="5">
                  <c:v>1</c:v>
                </c:pt>
                <c:pt idx="6">
                  <c:v>3</c:v>
                </c:pt>
                <c:pt idx="7">
                  <c:v>8</c:v>
                </c:pt>
                <c:pt idx="8">
                  <c:v>4</c:v>
                </c:pt>
                <c:pt idx="9">
                  <c:v>2</c:v>
                </c:pt>
                <c:pt idx="10">
                  <c:v>0</c:v>
                </c:pt>
                <c:pt idx="11">
                  <c:v>1</c:v>
                </c:pt>
                <c:pt idx="12">
                  <c:v>2</c:v>
                </c:pt>
                <c:pt idx="13">
                  <c:v>4</c:v>
                </c:pt>
                <c:pt idx="14">
                  <c:v>8</c:v>
                </c:pt>
              </c:numCache>
            </c:numRef>
          </c:val>
          <c:extLst>
            <c:ext xmlns:c16="http://schemas.microsoft.com/office/drawing/2014/chart" uri="{C3380CC4-5D6E-409C-BE32-E72D297353CC}">
              <c16:uniqueId val="{00000000-9CF7-4B1B-9BF7-C459833B521A}"/>
            </c:ext>
          </c:extLst>
        </c:ser>
        <c:dLbls>
          <c:showLegendKey val="0"/>
          <c:showVal val="0"/>
          <c:showCatName val="0"/>
          <c:showSerName val="0"/>
          <c:showPercent val="0"/>
          <c:showBubbleSize val="0"/>
        </c:dLbls>
        <c:gapWidth val="150"/>
        <c:axId val="211092608"/>
        <c:axId val="211094144"/>
      </c:barChart>
      <c:catAx>
        <c:axId val="211092608"/>
        <c:scaling>
          <c:orientation val="minMax"/>
        </c:scaling>
        <c:delete val="0"/>
        <c:axPos val="b"/>
        <c:numFmt formatCode="General" sourceLinked="1"/>
        <c:majorTickMark val="out"/>
        <c:minorTickMark val="none"/>
        <c:tickLblPos val="nextTo"/>
        <c:txPr>
          <a:bodyPr/>
          <a:lstStyle/>
          <a:p>
            <a:pPr algn="ctr" rtl="0">
              <a:defRPr lang="en-US" sz="1600" b="0" i="0" u="none" strike="noStrike" kern="1200" baseline="0">
                <a:solidFill>
                  <a:srgbClr val="646464"/>
                </a:solidFill>
                <a:latin typeface="Lato" panose="020F0502020204030203" pitchFamily="34" charset="0"/>
                <a:ea typeface="+mn-ea"/>
                <a:cs typeface="+mn-cs"/>
              </a:defRPr>
            </a:pPr>
            <a:endParaRPr lang="en-US"/>
          </a:p>
        </c:txPr>
        <c:crossAx val="211094144"/>
        <c:crosses val="autoZero"/>
        <c:auto val="1"/>
        <c:lblAlgn val="ctr"/>
        <c:lblOffset val="100"/>
        <c:noMultiLvlLbl val="0"/>
      </c:catAx>
      <c:valAx>
        <c:axId val="211094144"/>
        <c:scaling>
          <c:orientation val="minMax"/>
          <c:max val="10"/>
          <c:min val="0"/>
        </c:scaling>
        <c:delete val="0"/>
        <c:axPos val="l"/>
        <c:majorGridlines/>
        <c:numFmt formatCode="General" sourceLinked="1"/>
        <c:majorTickMark val="out"/>
        <c:minorTickMark val="none"/>
        <c:tickLblPos val="nextTo"/>
        <c:txPr>
          <a:bodyPr/>
          <a:lstStyle/>
          <a:p>
            <a:pPr algn="ctr" rtl="0">
              <a:defRPr lang="en-US" sz="2000" b="0" i="0" u="none" strike="noStrike" kern="1200" baseline="0">
                <a:solidFill>
                  <a:srgbClr val="646464"/>
                </a:solidFill>
                <a:latin typeface="Lato" panose="020F0502020204030203" pitchFamily="34" charset="0"/>
                <a:ea typeface="+mn-ea"/>
                <a:cs typeface="+mn-cs"/>
              </a:defRPr>
            </a:pPr>
            <a:endParaRPr lang="en-US"/>
          </a:p>
        </c:txPr>
        <c:crossAx val="211092608"/>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lgn="ctr" rtl="0">
              <a:defRPr lang="en-US" sz="2000" b="1" i="1" u="none" strike="noStrike" kern="1200" baseline="0" dirty="0">
                <a:solidFill>
                  <a:srgbClr val="646464"/>
                </a:solidFill>
                <a:latin typeface="Crimson Text" panose="02000503000000000000" pitchFamily="2" charset="0"/>
                <a:ea typeface="+mn-ea"/>
                <a:cs typeface="+mn-cs"/>
              </a:defRPr>
            </a:pPr>
            <a:r>
              <a:rPr lang="en-US" sz="2000" b="1" i="1" u="none" strike="noStrike" kern="1200" baseline="0" dirty="0">
                <a:solidFill>
                  <a:srgbClr val="646464"/>
                </a:solidFill>
                <a:latin typeface="Crimson Text" panose="02000503000000000000" pitchFamily="2" charset="0"/>
                <a:ea typeface="+mn-ea"/>
                <a:cs typeface="+mn-cs"/>
              </a:rPr>
              <a:t>Non-Uniform Approximation</a:t>
            </a:r>
          </a:p>
        </c:rich>
      </c:tx>
      <c:layout>
        <c:manualLayout>
          <c:xMode val="edge"/>
          <c:yMode val="edge"/>
          <c:x val="0.24168906810035842"/>
          <c:y val="8.6805555555555552E-2"/>
        </c:manualLayout>
      </c:layout>
      <c:overlay val="0"/>
    </c:title>
    <c:autoTitleDeleted val="0"/>
    <c:plotArea>
      <c:layout/>
      <c:barChart>
        <c:barDir val="col"/>
        <c:grouping val="clustered"/>
        <c:varyColors val="0"/>
        <c:ser>
          <c:idx val="0"/>
          <c:order val="0"/>
          <c:tx>
            <c:strRef>
              <c:f>Sheet1!$B$1</c:f>
              <c:strCache>
                <c:ptCount val="1"/>
                <c:pt idx="0">
                  <c:v>Column1</c:v>
                </c:pt>
              </c:strCache>
            </c:strRef>
          </c:tx>
          <c:spPr>
            <a:solidFill>
              <a:sysClr val="windowText" lastClr="000000">
                <a:lumMod val="65000"/>
                <a:lumOff val="35000"/>
              </a:sysClr>
            </a:solidFill>
            <a:ln>
              <a:solidFill>
                <a:srgbClr val="FFFFFF">
                  <a:lumMod val="50000"/>
                </a:srgbClr>
              </a:solidFill>
            </a:ln>
          </c:spPr>
          <c:invertIfNegative val="0"/>
          <c:cat>
            <c:numRef>
              <c:f>Sheet1!$A$2:$A$16</c:f>
              <c:numCache>
                <c:formatCode>General</c:formatCode>
                <c:ptCount val="1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numCache>
            </c:numRef>
          </c:cat>
          <c:val>
            <c:numRef>
              <c:f>Sheet1!$B$2:$B$16</c:f>
              <c:numCache>
                <c:formatCode>General</c:formatCode>
                <c:ptCount val="15"/>
                <c:pt idx="0">
                  <c:v>2</c:v>
                </c:pt>
                <c:pt idx="1">
                  <c:v>3</c:v>
                </c:pt>
                <c:pt idx="2">
                  <c:v>4</c:v>
                </c:pt>
                <c:pt idx="3">
                  <c:v>1</c:v>
                </c:pt>
                <c:pt idx="4">
                  <c:v>2</c:v>
                </c:pt>
                <c:pt idx="5">
                  <c:v>1</c:v>
                </c:pt>
                <c:pt idx="6">
                  <c:v>3</c:v>
                </c:pt>
                <c:pt idx="7">
                  <c:v>8</c:v>
                </c:pt>
                <c:pt idx="8">
                  <c:v>4</c:v>
                </c:pt>
                <c:pt idx="9">
                  <c:v>2</c:v>
                </c:pt>
                <c:pt idx="10">
                  <c:v>0</c:v>
                </c:pt>
                <c:pt idx="11">
                  <c:v>1</c:v>
                </c:pt>
                <c:pt idx="12">
                  <c:v>2</c:v>
                </c:pt>
                <c:pt idx="13">
                  <c:v>4</c:v>
                </c:pt>
                <c:pt idx="14">
                  <c:v>8</c:v>
                </c:pt>
              </c:numCache>
            </c:numRef>
          </c:val>
          <c:extLst>
            <c:ext xmlns:c16="http://schemas.microsoft.com/office/drawing/2014/chart" uri="{C3380CC4-5D6E-409C-BE32-E72D297353CC}">
              <c16:uniqueId val="{00000000-2DB0-4160-92D9-5F6522D95192}"/>
            </c:ext>
          </c:extLst>
        </c:ser>
        <c:dLbls>
          <c:showLegendKey val="0"/>
          <c:showVal val="0"/>
          <c:showCatName val="0"/>
          <c:showSerName val="0"/>
          <c:showPercent val="0"/>
          <c:showBubbleSize val="0"/>
        </c:dLbls>
        <c:gapWidth val="150"/>
        <c:axId val="211092608"/>
        <c:axId val="211094144"/>
      </c:barChart>
      <c:catAx>
        <c:axId val="211092608"/>
        <c:scaling>
          <c:orientation val="minMax"/>
        </c:scaling>
        <c:delete val="0"/>
        <c:axPos val="b"/>
        <c:numFmt formatCode="General" sourceLinked="1"/>
        <c:majorTickMark val="out"/>
        <c:minorTickMark val="none"/>
        <c:tickLblPos val="nextTo"/>
        <c:txPr>
          <a:bodyPr/>
          <a:lstStyle/>
          <a:p>
            <a:pPr algn="ctr" rtl="0">
              <a:defRPr lang="en-US" sz="1600" b="0" i="0" u="none" strike="noStrike" kern="1200" baseline="0">
                <a:solidFill>
                  <a:srgbClr val="646464"/>
                </a:solidFill>
                <a:latin typeface="Lato" panose="020F0502020204030203" pitchFamily="34" charset="0"/>
                <a:ea typeface="+mn-ea"/>
                <a:cs typeface="+mn-cs"/>
              </a:defRPr>
            </a:pPr>
            <a:endParaRPr lang="en-US"/>
          </a:p>
        </c:txPr>
        <c:crossAx val="211094144"/>
        <c:crosses val="autoZero"/>
        <c:auto val="1"/>
        <c:lblAlgn val="ctr"/>
        <c:lblOffset val="100"/>
        <c:noMultiLvlLbl val="0"/>
      </c:catAx>
      <c:valAx>
        <c:axId val="211094144"/>
        <c:scaling>
          <c:orientation val="minMax"/>
          <c:max val="10"/>
          <c:min val="0"/>
        </c:scaling>
        <c:delete val="0"/>
        <c:axPos val="l"/>
        <c:majorGridlines/>
        <c:numFmt formatCode="General" sourceLinked="1"/>
        <c:majorTickMark val="out"/>
        <c:minorTickMark val="none"/>
        <c:tickLblPos val="nextTo"/>
        <c:txPr>
          <a:bodyPr/>
          <a:lstStyle/>
          <a:p>
            <a:pPr algn="ctr" rtl="0">
              <a:defRPr lang="en-US" sz="2000" b="0" i="0" u="none" strike="noStrike" kern="1200" baseline="0">
                <a:solidFill>
                  <a:srgbClr val="646464"/>
                </a:solidFill>
                <a:latin typeface="Lato" panose="020F0502020204030203" pitchFamily="34" charset="0"/>
                <a:ea typeface="+mn-ea"/>
                <a:cs typeface="+mn-cs"/>
              </a:defRPr>
            </a:pPr>
            <a:endParaRPr lang="en-US"/>
          </a:p>
        </c:txPr>
        <c:crossAx val="211092608"/>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000" i="1">
                <a:solidFill>
                  <a:srgbClr val="646464"/>
                </a:solidFill>
                <a:latin typeface="Crimson Text" panose="02000503000000000000" pitchFamily="2" charset="0"/>
              </a:defRPr>
            </a:pPr>
            <a:r>
              <a:rPr lang="en-US" sz="2000" i="1" dirty="0" err="1">
                <a:solidFill>
                  <a:srgbClr val="646464"/>
                </a:solidFill>
                <a:latin typeface="Crimson Text" panose="02000503000000000000" pitchFamily="2" charset="0"/>
              </a:rPr>
              <a:t>Equi</a:t>
            </a:r>
            <a:r>
              <a:rPr lang="en-US" sz="2000" i="1" dirty="0">
                <a:solidFill>
                  <a:srgbClr val="646464"/>
                </a:solidFill>
                <a:latin typeface="Crimson Text" panose="02000503000000000000" pitchFamily="2" charset="0"/>
              </a:rPr>
              <a:t>-Width</a:t>
            </a:r>
            <a:r>
              <a:rPr lang="en-US" sz="2000" i="1" baseline="0" dirty="0">
                <a:solidFill>
                  <a:srgbClr val="646464"/>
                </a:solidFill>
                <a:latin typeface="Crimson Text" panose="02000503000000000000" pitchFamily="2" charset="0"/>
              </a:rPr>
              <a:t> Histogram</a:t>
            </a:r>
            <a:endParaRPr lang="en-US" sz="2000" i="1" dirty="0">
              <a:solidFill>
                <a:srgbClr val="646464"/>
              </a:solidFill>
              <a:latin typeface="Crimson Text" panose="02000503000000000000" pitchFamily="2" charset="0"/>
            </a:endParaRPr>
          </a:p>
        </c:rich>
      </c:tx>
      <c:layout>
        <c:manualLayout>
          <c:xMode val="edge"/>
          <c:yMode val="edge"/>
          <c:x val="0.29783817345412467"/>
          <c:y val="8.1018518518518517E-2"/>
        </c:manualLayout>
      </c:layout>
      <c:overlay val="0"/>
    </c:title>
    <c:autoTitleDeleted val="0"/>
    <c:plotArea>
      <c:layout/>
      <c:barChart>
        <c:barDir val="col"/>
        <c:grouping val="clustered"/>
        <c:varyColors val="0"/>
        <c:ser>
          <c:idx val="0"/>
          <c:order val="0"/>
          <c:tx>
            <c:strRef>
              <c:f>Sheet1!$B$1</c:f>
              <c:strCache>
                <c:ptCount val="1"/>
                <c:pt idx="0">
                  <c:v>Column1</c:v>
                </c:pt>
              </c:strCache>
            </c:strRef>
          </c:tx>
          <c:spPr>
            <a:solidFill>
              <a:sysClr val="windowText" lastClr="000000">
                <a:lumMod val="65000"/>
                <a:lumOff val="35000"/>
              </a:sysClr>
            </a:solidFill>
            <a:ln>
              <a:solidFill>
                <a:srgbClr val="FFFFFF">
                  <a:lumMod val="50000"/>
                </a:srgbClr>
              </a:solidFill>
            </a:ln>
          </c:spPr>
          <c:invertIfNegative val="0"/>
          <c:cat>
            <c:strRef>
              <c:f>Sheet1!$A$2:$A$6</c:f>
              <c:strCache>
                <c:ptCount val="5"/>
                <c:pt idx="0">
                  <c:v>1-3</c:v>
                </c:pt>
                <c:pt idx="1">
                  <c:v>4-6</c:v>
                </c:pt>
                <c:pt idx="2">
                  <c:v>7-9</c:v>
                </c:pt>
                <c:pt idx="3">
                  <c:v>10-12</c:v>
                </c:pt>
                <c:pt idx="4">
                  <c:v>13-15</c:v>
                </c:pt>
              </c:strCache>
            </c:strRef>
          </c:cat>
          <c:val>
            <c:numRef>
              <c:f>Sheet1!$B$2:$B$6</c:f>
              <c:numCache>
                <c:formatCode>General</c:formatCode>
                <c:ptCount val="5"/>
                <c:pt idx="0">
                  <c:v>9</c:v>
                </c:pt>
                <c:pt idx="1">
                  <c:v>4</c:v>
                </c:pt>
                <c:pt idx="2">
                  <c:v>15</c:v>
                </c:pt>
                <c:pt idx="3">
                  <c:v>3</c:v>
                </c:pt>
                <c:pt idx="4">
                  <c:v>14</c:v>
                </c:pt>
              </c:numCache>
            </c:numRef>
          </c:val>
          <c:extLst>
            <c:ext xmlns:c16="http://schemas.microsoft.com/office/drawing/2014/chart" uri="{C3380CC4-5D6E-409C-BE32-E72D297353CC}">
              <c16:uniqueId val="{00000000-4708-478C-B878-AE95A52174C0}"/>
            </c:ext>
          </c:extLst>
        </c:ser>
        <c:dLbls>
          <c:showLegendKey val="0"/>
          <c:showVal val="0"/>
          <c:showCatName val="0"/>
          <c:showSerName val="0"/>
          <c:showPercent val="0"/>
          <c:showBubbleSize val="0"/>
        </c:dLbls>
        <c:gapWidth val="150"/>
        <c:axId val="211233024"/>
        <c:axId val="211238912"/>
      </c:barChart>
      <c:catAx>
        <c:axId val="211233024"/>
        <c:scaling>
          <c:orientation val="minMax"/>
        </c:scaling>
        <c:delete val="0"/>
        <c:axPos val="b"/>
        <c:numFmt formatCode="General" sourceLinked="1"/>
        <c:majorTickMark val="out"/>
        <c:minorTickMark val="none"/>
        <c:tickLblPos val="nextTo"/>
        <c:txPr>
          <a:bodyPr/>
          <a:lstStyle/>
          <a:p>
            <a:pPr>
              <a:defRPr sz="1600">
                <a:latin typeface="Lato" panose="020F0502020204030203" pitchFamily="34" charset="0"/>
              </a:defRPr>
            </a:pPr>
            <a:endParaRPr lang="en-US"/>
          </a:p>
        </c:txPr>
        <c:crossAx val="211238912"/>
        <c:crosses val="autoZero"/>
        <c:auto val="1"/>
        <c:lblAlgn val="ctr"/>
        <c:lblOffset val="100"/>
        <c:noMultiLvlLbl val="0"/>
      </c:catAx>
      <c:valAx>
        <c:axId val="211238912"/>
        <c:scaling>
          <c:orientation val="minMax"/>
          <c:max val="15"/>
          <c:min val="0"/>
        </c:scaling>
        <c:delete val="0"/>
        <c:axPos val="l"/>
        <c:majorGridlines/>
        <c:numFmt formatCode="General" sourceLinked="1"/>
        <c:majorTickMark val="out"/>
        <c:minorTickMark val="none"/>
        <c:tickLblPos val="nextTo"/>
        <c:txPr>
          <a:bodyPr/>
          <a:lstStyle/>
          <a:p>
            <a:pPr>
              <a:defRPr sz="2000">
                <a:latin typeface="Lato" panose="020F0502020204030203" pitchFamily="34" charset="0"/>
              </a:defRPr>
            </a:pPr>
            <a:endParaRPr lang="en-US"/>
          </a:p>
        </c:txPr>
        <c:crossAx val="211233024"/>
        <c:crosses val="autoZero"/>
        <c:crossBetween val="between"/>
        <c:majorUnit val="5"/>
      </c:valAx>
    </c:plotArea>
    <c:plotVisOnly val="1"/>
    <c:dispBlanksAs val="gap"/>
    <c:showDLblsOverMax val="0"/>
  </c:chart>
  <c:spPr>
    <a:ln>
      <a:noFill/>
    </a:ln>
  </c:spPr>
  <c:txPr>
    <a:bodyPr/>
    <a:lstStyle/>
    <a:p>
      <a:pPr>
        <a:defRPr sz="1800">
          <a:solidFill>
            <a:srgbClr val="646464"/>
          </a:solidFill>
          <a:latin typeface="Proxima Nova Rg" panose="02000506030000020004" pitchFamily="50" charset="0"/>
        </a:defRPr>
      </a:pPr>
      <a:endParaRPr lang="en-US"/>
    </a:p>
  </c:tx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lgn="ctr" rtl="0">
              <a:defRPr lang="en-US" sz="2000" b="1" i="1" u="none" strike="noStrike" kern="1200" baseline="0" dirty="0" err="1">
                <a:solidFill>
                  <a:srgbClr val="646464"/>
                </a:solidFill>
                <a:latin typeface="Crimson Text" panose="02000503000000000000" pitchFamily="2" charset="0"/>
                <a:ea typeface="+mn-ea"/>
                <a:cs typeface="+mn-cs"/>
              </a:defRPr>
            </a:pPr>
            <a:r>
              <a:rPr lang="en-US" sz="2000" b="1" i="1" u="none" strike="noStrike" kern="1200" baseline="0" dirty="0">
                <a:solidFill>
                  <a:srgbClr val="646464"/>
                </a:solidFill>
                <a:latin typeface="Crimson Text" panose="02000503000000000000" pitchFamily="2" charset="0"/>
                <a:ea typeface="+mn-ea"/>
                <a:cs typeface="+mn-cs"/>
              </a:rPr>
              <a:t>Histogram (Quantiles)</a:t>
            </a:r>
          </a:p>
        </c:rich>
      </c:tx>
      <c:layout>
        <c:manualLayout>
          <c:xMode val="edge"/>
          <c:yMode val="edge"/>
          <c:x val="0.30369059210340643"/>
          <c:y val="8.1018518518518517E-2"/>
        </c:manualLayout>
      </c:layout>
      <c:overlay val="0"/>
    </c:title>
    <c:autoTitleDeleted val="0"/>
    <c:plotArea>
      <c:layout/>
      <c:barChart>
        <c:barDir val="col"/>
        <c:grouping val="clustered"/>
        <c:varyColors val="0"/>
        <c:ser>
          <c:idx val="0"/>
          <c:order val="0"/>
          <c:tx>
            <c:strRef>
              <c:f>Sheet1!$B$1</c:f>
              <c:strCache>
                <c:ptCount val="1"/>
                <c:pt idx="0">
                  <c:v>Column1</c:v>
                </c:pt>
              </c:strCache>
            </c:strRef>
          </c:tx>
          <c:spPr>
            <a:solidFill>
              <a:sysClr val="windowText" lastClr="000000">
                <a:lumMod val="65000"/>
                <a:lumOff val="35000"/>
              </a:sysClr>
            </a:solidFill>
            <a:ln>
              <a:solidFill>
                <a:srgbClr val="FFFFFF">
                  <a:lumMod val="50000"/>
                </a:srgbClr>
              </a:solidFill>
            </a:ln>
          </c:spPr>
          <c:invertIfNegative val="0"/>
          <c:cat>
            <c:strRef>
              <c:f>Sheet1!$A$2:$A$5</c:f>
              <c:strCache>
                <c:ptCount val="4"/>
                <c:pt idx="0">
                  <c:v>1-5</c:v>
                </c:pt>
                <c:pt idx="1">
                  <c:v>6-8</c:v>
                </c:pt>
                <c:pt idx="2">
                  <c:v>9-13</c:v>
                </c:pt>
                <c:pt idx="3">
                  <c:v>14-15</c:v>
                </c:pt>
              </c:strCache>
            </c:strRef>
          </c:cat>
          <c:val>
            <c:numRef>
              <c:f>Sheet1!$B$2:$B$5</c:f>
              <c:numCache>
                <c:formatCode>General</c:formatCode>
                <c:ptCount val="4"/>
                <c:pt idx="0">
                  <c:v>12</c:v>
                </c:pt>
                <c:pt idx="1">
                  <c:v>12</c:v>
                </c:pt>
                <c:pt idx="2">
                  <c:v>9</c:v>
                </c:pt>
                <c:pt idx="3">
                  <c:v>12</c:v>
                </c:pt>
              </c:numCache>
            </c:numRef>
          </c:val>
          <c:extLst>
            <c:ext xmlns:c16="http://schemas.microsoft.com/office/drawing/2014/chart" uri="{C3380CC4-5D6E-409C-BE32-E72D297353CC}">
              <c16:uniqueId val="{00000000-5C39-474E-B4CD-D43B987EE076}"/>
            </c:ext>
          </c:extLst>
        </c:ser>
        <c:dLbls>
          <c:showLegendKey val="0"/>
          <c:showVal val="0"/>
          <c:showCatName val="0"/>
          <c:showSerName val="0"/>
          <c:showPercent val="0"/>
          <c:showBubbleSize val="0"/>
        </c:dLbls>
        <c:gapWidth val="150"/>
        <c:axId val="210723584"/>
        <c:axId val="210725120"/>
      </c:barChart>
      <c:catAx>
        <c:axId val="210723584"/>
        <c:scaling>
          <c:orientation val="minMax"/>
        </c:scaling>
        <c:delete val="0"/>
        <c:axPos val="b"/>
        <c:numFmt formatCode="General" sourceLinked="1"/>
        <c:majorTickMark val="out"/>
        <c:minorTickMark val="none"/>
        <c:tickLblPos val="nextTo"/>
        <c:txPr>
          <a:bodyPr/>
          <a:lstStyle/>
          <a:p>
            <a:pPr algn="ctr" rtl="0">
              <a:defRPr lang="en-US" sz="1600" b="0" i="0" u="none" strike="noStrike" kern="1200" baseline="0">
                <a:solidFill>
                  <a:srgbClr val="646464"/>
                </a:solidFill>
                <a:latin typeface="Lato" panose="020F0502020204030203" pitchFamily="34" charset="0"/>
                <a:ea typeface="+mn-ea"/>
                <a:cs typeface="+mn-cs"/>
              </a:defRPr>
            </a:pPr>
            <a:endParaRPr lang="en-US"/>
          </a:p>
        </c:txPr>
        <c:crossAx val="210725120"/>
        <c:crosses val="autoZero"/>
        <c:auto val="1"/>
        <c:lblAlgn val="ctr"/>
        <c:lblOffset val="100"/>
        <c:noMultiLvlLbl val="0"/>
      </c:catAx>
      <c:valAx>
        <c:axId val="210725120"/>
        <c:scaling>
          <c:orientation val="minMax"/>
          <c:max val="15"/>
          <c:min val="0"/>
        </c:scaling>
        <c:delete val="0"/>
        <c:axPos val="l"/>
        <c:majorGridlines/>
        <c:numFmt formatCode="General" sourceLinked="1"/>
        <c:majorTickMark val="out"/>
        <c:minorTickMark val="none"/>
        <c:tickLblPos val="nextTo"/>
        <c:txPr>
          <a:bodyPr/>
          <a:lstStyle/>
          <a:p>
            <a:pPr algn="ctr" rtl="0">
              <a:defRPr lang="en-US" sz="2000" b="0" i="0" u="none" strike="noStrike" kern="1200" baseline="0">
                <a:solidFill>
                  <a:srgbClr val="646464"/>
                </a:solidFill>
                <a:latin typeface="Lato" panose="020F0502020204030203" pitchFamily="34" charset="0"/>
                <a:ea typeface="+mn-ea"/>
                <a:cs typeface="+mn-cs"/>
              </a:defRPr>
            </a:pPr>
            <a:endParaRPr lang="en-US"/>
          </a:p>
        </c:txPr>
        <c:crossAx val="210723584"/>
        <c:crosses val="autoZero"/>
        <c:crossBetween val="between"/>
        <c:majorUnit val="5"/>
      </c:valAx>
    </c:plotArea>
    <c:plotVisOnly val="1"/>
    <c:dispBlanksAs val="gap"/>
    <c:showDLblsOverMax val="0"/>
  </c:chart>
  <c:txPr>
    <a:bodyPr/>
    <a:lstStyle/>
    <a:p>
      <a:pPr>
        <a:defRPr sz="1800"/>
      </a:pPr>
      <a:endParaRPr lang="en-US"/>
    </a:p>
  </c:txPr>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lgn="ctr" rtl="0">
              <a:defRPr lang="en-US" sz="2000" b="1" i="1" u="none" strike="noStrike" kern="1200" baseline="0" dirty="0">
                <a:solidFill>
                  <a:srgbClr val="646464"/>
                </a:solidFill>
                <a:latin typeface="Crimson Text" panose="02000503000000000000" pitchFamily="2" charset="0"/>
                <a:ea typeface="+mn-ea"/>
                <a:cs typeface="+mn-cs"/>
              </a:defRPr>
            </a:pPr>
            <a:r>
              <a:rPr lang="en-US" sz="2000" b="1" i="1" u="none" strike="noStrike" kern="1200" baseline="0" dirty="0">
                <a:solidFill>
                  <a:srgbClr val="646464"/>
                </a:solidFill>
                <a:latin typeface="Crimson Text" panose="02000503000000000000" pitchFamily="2" charset="0"/>
                <a:ea typeface="+mn-ea"/>
                <a:cs typeface="+mn-cs"/>
              </a:rPr>
              <a:t>Histogram (Quantiles)</a:t>
            </a:r>
          </a:p>
        </c:rich>
      </c:tx>
      <c:layout>
        <c:manualLayout>
          <c:xMode val="edge"/>
          <c:yMode val="edge"/>
          <c:x val="0.30369059210340643"/>
          <c:y val="8.6805555555555552E-2"/>
        </c:manualLayout>
      </c:layout>
      <c:overlay val="0"/>
    </c:title>
    <c:autoTitleDeleted val="0"/>
    <c:plotArea>
      <c:layout/>
      <c:barChart>
        <c:barDir val="col"/>
        <c:grouping val="clustered"/>
        <c:varyColors val="0"/>
        <c:ser>
          <c:idx val="0"/>
          <c:order val="0"/>
          <c:tx>
            <c:strRef>
              <c:f>Sheet1!$B$1</c:f>
              <c:strCache>
                <c:ptCount val="1"/>
                <c:pt idx="0">
                  <c:v>Column1</c:v>
                </c:pt>
              </c:strCache>
            </c:strRef>
          </c:tx>
          <c:spPr>
            <a:solidFill>
              <a:sysClr val="windowText" lastClr="000000">
                <a:lumMod val="65000"/>
                <a:lumOff val="35000"/>
              </a:sysClr>
            </a:solidFill>
            <a:ln>
              <a:solidFill>
                <a:srgbClr val="FFFFFF">
                  <a:lumMod val="50000"/>
                </a:srgbClr>
              </a:solidFill>
            </a:ln>
          </c:spPr>
          <c:invertIfNegative val="0"/>
          <c:cat>
            <c:numRef>
              <c:f>Sheet1!$A$2:$A$16</c:f>
              <c:numCache>
                <c:formatCode>General</c:formatCode>
                <c:ptCount val="1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numCache>
            </c:numRef>
          </c:cat>
          <c:val>
            <c:numRef>
              <c:f>Sheet1!$B$2:$B$16</c:f>
              <c:numCache>
                <c:formatCode>General</c:formatCode>
                <c:ptCount val="15"/>
                <c:pt idx="0">
                  <c:v>2</c:v>
                </c:pt>
                <c:pt idx="1">
                  <c:v>3</c:v>
                </c:pt>
                <c:pt idx="2">
                  <c:v>4</c:v>
                </c:pt>
                <c:pt idx="3">
                  <c:v>1</c:v>
                </c:pt>
                <c:pt idx="4">
                  <c:v>2</c:v>
                </c:pt>
                <c:pt idx="5">
                  <c:v>1</c:v>
                </c:pt>
                <c:pt idx="6">
                  <c:v>3</c:v>
                </c:pt>
                <c:pt idx="7">
                  <c:v>8</c:v>
                </c:pt>
                <c:pt idx="8">
                  <c:v>4</c:v>
                </c:pt>
                <c:pt idx="9">
                  <c:v>2</c:v>
                </c:pt>
                <c:pt idx="10">
                  <c:v>0</c:v>
                </c:pt>
                <c:pt idx="11">
                  <c:v>1</c:v>
                </c:pt>
                <c:pt idx="12">
                  <c:v>2</c:v>
                </c:pt>
                <c:pt idx="13">
                  <c:v>4</c:v>
                </c:pt>
                <c:pt idx="14">
                  <c:v>8</c:v>
                </c:pt>
              </c:numCache>
            </c:numRef>
          </c:val>
          <c:extLst>
            <c:ext xmlns:c16="http://schemas.microsoft.com/office/drawing/2014/chart" uri="{C3380CC4-5D6E-409C-BE32-E72D297353CC}">
              <c16:uniqueId val="{00000000-838B-4F0E-BE7F-79D808601A95}"/>
            </c:ext>
          </c:extLst>
        </c:ser>
        <c:dLbls>
          <c:showLegendKey val="0"/>
          <c:showVal val="0"/>
          <c:showCatName val="0"/>
          <c:showSerName val="0"/>
          <c:showPercent val="0"/>
          <c:showBubbleSize val="0"/>
        </c:dLbls>
        <c:gapWidth val="150"/>
        <c:axId val="211092608"/>
        <c:axId val="211094144"/>
      </c:barChart>
      <c:catAx>
        <c:axId val="211092608"/>
        <c:scaling>
          <c:orientation val="minMax"/>
        </c:scaling>
        <c:delete val="0"/>
        <c:axPos val="b"/>
        <c:numFmt formatCode="General" sourceLinked="1"/>
        <c:majorTickMark val="out"/>
        <c:minorTickMark val="none"/>
        <c:tickLblPos val="nextTo"/>
        <c:txPr>
          <a:bodyPr/>
          <a:lstStyle/>
          <a:p>
            <a:pPr algn="ctr" rtl="0">
              <a:defRPr lang="en-US" sz="1600" b="0" i="0" u="none" strike="noStrike" kern="1200" baseline="0">
                <a:solidFill>
                  <a:srgbClr val="646464"/>
                </a:solidFill>
                <a:latin typeface="Lato" panose="020F0502020204030203" pitchFamily="34" charset="0"/>
                <a:ea typeface="+mn-ea"/>
                <a:cs typeface="+mn-cs"/>
              </a:defRPr>
            </a:pPr>
            <a:endParaRPr lang="en-US"/>
          </a:p>
        </c:txPr>
        <c:crossAx val="211094144"/>
        <c:crosses val="autoZero"/>
        <c:auto val="1"/>
        <c:lblAlgn val="ctr"/>
        <c:lblOffset val="100"/>
        <c:noMultiLvlLbl val="0"/>
      </c:catAx>
      <c:valAx>
        <c:axId val="211094144"/>
        <c:scaling>
          <c:orientation val="minMax"/>
          <c:max val="10"/>
          <c:min val="0"/>
        </c:scaling>
        <c:delete val="0"/>
        <c:axPos val="l"/>
        <c:majorGridlines/>
        <c:numFmt formatCode="General" sourceLinked="1"/>
        <c:majorTickMark val="out"/>
        <c:minorTickMark val="none"/>
        <c:tickLblPos val="nextTo"/>
        <c:txPr>
          <a:bodyPr/>
          <a:lstStyle/>
          <a:p>
            <a:pPr algn="ctr" rtl="0">
              <a:defRPr lang="en-US" sz="2000" b="0" i="0" u="none" strike="noStrike" kern="1200" baseline="0">
                <a:solidFill>
                  <a:srgbClr val="646464"/>
                </a:solidFill>
                <a:latin typeface="Lato" panose="020F0502020204030203" pitchFamily="34" charset="0"/>
                <a:ea typeface="+mn-ea"/>
                <a:cs typeface="+mn-cs"/>
              </a:defRPr>
            </a:pPr>
            <a:endParaRPr lang="en-US"/>
          </a:p>
        </c:txPr>
        <c:crossAx val="211092608"/>
        <c:crosses val="autoZero"/>
        <c:crossBetween val="between"/>
      </c:valAx>
    </c:plotArea>
    <c:plotVisOnly val="1"/>
    <c:dispBlanksAs val="gap"/>
    <c:showDLblsOverMax val="0"/>
  </c:chart>
  <c:txPr>
    <a:bodyPr/>
    <a:lstStyle/>
    <a:p>
      <a:pPr>
        <a:defRPr sz="1800"/>
      </a:pPr>
      <a:endParaRPr lang="en-US"/>
    </a:p>
  </c:tx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Column1</c:v>
                </c:pt>
              </c:strCache>
            </c:strRef>
          </c:tx>
          <c:spPr>
            <a:solidFill>
              <a:srgbClr val="474866"/>
            </a:solidFill>
          </c:spPr>
          <c:invertIfNegative val="0"/>
          <c:dPt>
            <c:idx val="0"/>
            <c:invertIfNegative val="0"/>
            <c:bubble3D val="0"/>
            <c:spPr>
              <a:solidFill>
                <a:srgbClr val="474866"/>
              </a:solidFill>
              <a:ln>
                <a:solidFill>
                  <a:schemeClr val="bg1">
                    <a:lumMod val="50000"/>
                  </a:schemeClr>
                </a:solidFill>
              </a:ln>
            </c:spPr>
            <c:extLst>
              <c:ext xmlns:c16="http://schemas.microsoft.com/office/drawing/2014/chart" uri="{C3380CC4-5D6E-409C-BE32-E72D297353CC}">
                <c16:uniqueId val="{00000001-0510-4134-89B5-20E1DE74E3CB}"/>
              </c:ext>
            </c:extLst>
          </c:dPt>
          <c:cat>
            <c:numRef>
              <c:f>Sheet1!$A$2:$A$6</c:f>
              <c:numCache>
                <c:formatCode>General</c:formatCode>
                <c:ptCount val="5"/>
                <c:pt idx="0">
                  <c:v>0</c:v>
                </c:pt>
                <c:pt idx="1">
                  <c:v>1</c:v>
                </c:pt>
                <c:pt idx="2">
                  <c:v>2</c:v>
                </c:pt>
                <c:pt idx="3">
                  <c:v>3</c:v>
                </c:pt>
                <c:pt idx="4">
                  <c:v>4</c:v>
                </c:pt>
              </c:numCache>
            </c:numRef>
          </c:cat>
          <c:val>
            <c:numRef>
              <c:f>Sheet1!$B$2:$B$6</c:f>
              <c:numCache>
                <c:formatCode>General</c:formatCode>
                <c:ptCount val="5"/>
                <c:pt idx="0">
                  <c:v>7</c:v>
                </c:pt>
                <c:pt idx="1">
                  <c:v>7</c:v>
                </c:pt>
                <c:pt idx="2">
                  <c:v>7</c:v>
                </c:pt>
                <c:pt idx="3">
                  <c:v>7</c:v>
                </c:pt>
                <c:pt idx="4">
                  <c:v>7</c:v>
                </c:pt>
              </c:numCache>
            </c:numRef>
          </c:val>
          <c:extLst>
            <c:ext xmlns:c16="http://schemas.microsoft.com/office/drawing/2014/chart" uri="{C3380CC4-5D6E-409C-BE32-E72D297353CC}">
              <c16:uniqueId val="{00000002-0510-4134-89B5-20E1DE74E3CB}"/>
            </c:ext>
          </c:extLst>
        </c:ser>
        <c:dLbls>
          <c:showLegendKey val="0"/>
          <c:showVal val="0"/>
          <c:showCatName val="0"/>
          <c:showSerName val="0"/>
          <c:showPercent val="0"/>
          <c:showBubbleSize val="0"/>
        </c:dLbls>
        <c:gapWidth val="150"/>
        <c:axId val="175884928"/>
        <c:axId val="175887104"/>
      </c:barChart>
      <c:catAx>
        <c:axId val="175884928"/>
        <c:scaling>
          <c:orientation val="minMax"/>
        </c:scaling>
        <c:delete val="0"/>
        <c:axPos val="b"/>
        <c:title>
          <c:tx>
            <c:rich>
              <a:bodyPr/>
              <a:lstStyle/>
              <a:p>
                <a:pPr>
                  <a:defRPr i="1">
                    <a:latin typeface="Crimson Text" panose="02000503000000000000" pitchFamily="2" charset="0"/>
                  </a:defRPr>
                </a:pPr>
                <a:r>
                  <a:rPr lang="en-US" i="1">
                    <a:latin typeface="Crimson Text" panose="02000503000000000000" pitchFamily="2" charset="0"/>
                  </a:rPr>
                  <a:t>age</a:t>
                </a:r>
              </a:p>
            </c:rich>
          </c:tx>
          <c:layout>
            <c:manualLayout>
              <c:xMode val="edge"/>
              <c:yMode val="edge"/>
              <c:x val="0.47225832214279612"/>
              <c:y val="0.76206395467974064"/>
            </c:manualLayout>
          </c:layout>
          <c:overlay val="0"/>
        </c:title>
        <c:numFmt formatCode="General" sourceLinked="1"/>
        <c:majorTickMark val="out"/>
        <c:minorTickMark val="none"/>
        <c:tickLblPos val="nextTo"/>
        <c:txPr>
          <a:bodyPr/>
          <a:lstStyle/>
          <a:p>
            <a:pPr>
              <a:defRPr>
                <a:latin typeface="Museo Sans 500" panose="02000000000000000000" pitchFamily="50" charset="0"/>
              </a:defRPr>
            </a:pPr>
            <a:endParaRPr lang="en-US"/>
          </a:p>
        </c:txPr>
        <c:crossAx val="175887104"/>
        <c:crosses val="autoZero"/>
        <c:auto val="1"/>
        <c:lblAlgn val="ctr"/>
        <c:lblOffset val="100"/>
        <c:noMultiLvlLbl val="0"/>
      </c:catAx>
      <c:valAx>
        <c:axId val="175887104"/>
        <c:scaling>
          <c:orientation val="minMax"/>
          <c:max val="10"/>
          <c:min val="0"/>
        </c:scaling>
        <c:delete val="1"/>
        <c:axPos val="l"/>
        <c:majorGridlines/>
        <c:title>
          <c:tx>
            <c:rich>
              <a:bodyPr rot="-5400000" vert="horz"/>
              <a:lstStyle/>
              <a:p>
                <a:pPr>
                  <a:defRPr i="1">
                    <a:latin typeface="Crimson Text" panose="02000503000000000000" pitchFamily="2" charset="0"/>
                  </a:defRPr>
                </a:pPr>
                <a:r>
                  <a:rPr lang="en-US" i="1">
                    <a:latin typeface="Crimson Text" panose="02000503000000000000" pitchFamily="2" charset="0"/>
                  </a:rPr>
                  <a:t>count</a:t>
                </a:r>
              </a:p>
            </c:rich>
          </c:tx>
          <c:overlay val="0"/>
        </c:title>
        <c:numFmt formatCode="General" sourceLinked="1"/>
        <c:majorTickMark val="out"/>
        <c:minorTickMark val="none"/>
        <c:tickLblPos val="nextTo"/>
        <c:crossAx val="175884928"/>
        <c:crosses val="autoZero"/>
        <c:crossBetween val="between"/>
      </c:valAx>
    </c:plotArea>
    <c:plotVisOnly val="1"/>
    <c:dispBlanksAs val="gap"/>
    <c:showDLblsOverMax val="0"/>
  </c:chart>
  <c:txPr>
    <a:bodyPr/>
    <a:lstStyle/>
    <a:p>
      <a:pPr>
        <a:defRPr sz="2000">
          <a:solidFill>
            <a:srgbClr val="646464"/>
          </a:solidFill>
          <a:latin typeface="Proxima Nova Rg" panose="02000506030000020004" pitchFamily="50" charset="0"/>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Column1</c:v>
                </c:pt>
              </c:strCache>
            </c:strRef>
          </c:tx>
          <c:spPr>
            <a:solidFill>
              <a:srgbClr val="474866"/>
            </a:solidFill>
          </c:spPr>
          <c:invertIfNegative val="0"/>
          <c:dPt>
            <c:idx val="0"/>
            <c:invertIfNegative val="0"/>
            <c:bubble3D val="0"/>
            <c:spPr>
              <a:solidFill>
                <a:srgbClr val="474866"/>
              </a:solidFill>
              <a:ln>
                <a:solidFill>
                  <a:schemeClr val="bg1">
                    <a:lumMod val="50000"/>
                  </a:schemeClr>
                </a:solidFill>
              </a:ln>
            </c:spPr>
            <c:extLst>
              <c:ext xmlns:c16="http://schemas.microsoft.com/office/drawing/2014/chart" uri="{C3380CC4-5D6E-409C-BE32-E72D297353CC}">
                <c16:uniqueId val="{00000001-B7A3-44EA-AD01-F53B320DD3B0}"/>
              </c:ext>
            </c:extLst>
          </c:dPt>
          <c:cat>
            <c:numRef>
              <c:f>Sheet1!$A$2:$A$6</c:f>
              <c:numCache>
                <c:formatCode>General</c:formatCode>
                <c:ptCount val="5"/>
                <c:pt idx="0">
                  <c:v>0</c:v>
                </c:pt>
                <c:pt idx="1">
                  <c:v>1</c:v>
                </c:pt>
                <c:pt idx="2">
                  <c:v>2</c:v>
                </c:pt>
                <c:pt idx="3">
                  <c:v>3</c:v>
                </c:pt>
                <c:pt idx="4">
                  <c:v>4</c:v>
                </c:pt>
              </c:numCache>
            </c:numRef>
          </c:cat>
          <c:val>
            <c:numRef>
              <c:f>Sheet1!$B$2:$B$6</c:f>
              <c:numCache>
                <c:formatCode>General</c:formatCode>
                <c:ptCount val="5"/>
                <c:pt idx="0">
                  <c:v>7</c:v>
                </c:pt>
                <c:pt idx="1">
                  <c:v>7</c:v>
                </c:pt>
                <c:pt idx="2">
                  <c:v>7</c:v>
                </c:pt>
                <c:pt idx="3">
                  <c:v>7</c:v>
                </c:pt>
                <c:pt idx="4">
                  <c:v>7</c:v>
                </c:pt>
              </c:numCache>
            </c:numRef>
          </c:val>
          <c:extLst>
            <c:ext xmlns:c16="http://schemas.microsoft.com/office/drawing/2014/chart" uri="{C3380CC4-5D6E-409C-BE32-E72D297353CC}">
              <c16:uniqueId val="{00000002-B7A3-44EA-AD01-F53B320DD3B0}"/>
            </c:ext>
          </c:extLst>
        </c:ser>
        <c:dLbls>
          <c:showLegendKey val="0"/>
          <c:showVal val="0"/>
          <c:showCatName val="0"/>
          <c:showSerName val="0"/>
          <c:showPercent val="0"/>
          <c:showBubbleSize val="0"/>
        </c:dLbls>
        <c:gapWidth val="150"/>
        <c:axId val="175884928"/>
        <c:axId val="175887104"/>
      </c:barChart>
      <c:catAx>
        <c:axId val="175884928"/>
        <c:scaling>
          <c:orientation val="minMax"/>
        </c:scaling>
        <c:delete val="0"/>
        <c:axPos val="b"/>
        <c:title>
          <c:tx>
            <c:rich>
              <a:bodyPr/>
              <a:lstStyle/>
              <a:p>
                <a:pPr>
                  <a:defRPr i="1">
                    <a:latin typeface="Crimson Text" panose="02000503000000000000" pitchFamily="2" charset="0"/>
                  </a:defRPr>
                </a:pPr>
                <a:r>
                  <a:rPr lang="en-US" i="1">
                    <a:latin typeface="Crimson Text" panose="02000503000000000000" pitchFamily="2" charset="0"/>
                  </a:rPr>
                  <a:t>age</a:t>
                </a:r>
              </a:p>
            </c:rich>
          </c:tx>
          <c:layout>
            <c:manualLayout>
              <c:xMode val="edge"/>
              <c:yMode val="edge"/>
              <c:x val="0.47225832214279612"/>
              <c:y val="0.76206395467974064"/>
            </c:manualLayout>
          </c:layout>
          <c:overlay val="0"/>
        </c:title>
        <c:numFmt formatCode="General" sourceLinked="1"/>
        <c:majorTickMark val="out"/>
        <c:minorTickMark val="none"/>
        <c:tickLblPos val="nextTo"/>
        <c:txPr>
          <a:bodyPr/>
          <a:lstStyle/>
          <a:p>
            <a:pPr>
              <a:defRPr>
                <a:latin typeface="Museo Sans 500" panose="02000000000000000000" pitchFamily="50" charset="0"/>
              </a:defRPr>
            </a:pPr>
            <a:endParaRPr lang="en-US"/>
          </a:p>
        </c:txPr>
        <c:crossAx val="175887104"/>
        <c:crosses val="autoZero"/>
        <c:auto val="1"/>
        <c:lblAlgn val="ctr"/>
        <c:lblOffset val="100"/>
        <c:noMultiLvlLbl val="0"/>
      </c:catAx>
      <c:valAx>
        <c:axId val="175887104"/>
        <c:scaling>
          <c:orientation val="minMax"/>
          <c:max val="10"/>
          <c:min val="0"/>
        </c:scaling>
        <c:delete val="1"/>
        <c:axPos val="l"/>
        <c:majorGridlines/>
        <c:title>
          <c:tx>
            <c:rich>
              <a:bodyPr rot="-5400000" vert="horz"/>
              <a:lstStyle/>
              <a:p>
                <a:pPr>
                  <a:defRPr i="1">
                    <a:latin typeface="Crimson Text" panose="02000503000000000000" pitchFamily="2" charset="0"/>
                  </a:defRPr>
                </a:pPr>
                <a:r>
                  <a:rPr lang="en-US" i="1">
                    <a:latin typeface="Crimson Text" panose="02000503000000000000" pitchFamily="2" charset="0"/>
                  </a:rPr>
                  <a:t>count</a:t>
                </a:r>
              </a:p>
            </c:rich>
          </c:tx>
          <c:overlay val="0"/>
        </c:title>
        <c:numFmt formatCode="General" sourceLinked="1"/>
        <c:majorTickMark val="out"/>
        <c:minorTickMark val="none"/>
        <c:tickLblPos val="nextTo"/>
        <c:crossAx val="175884928"/>
        <c:crosses val="autoZero"/>
        <c:crossBetween val="between"/>
      </c:valAx>
    </c:plotArea>
    <c:plotVisOnly val="1"/>
    <c:dispBlanksAs val="gap"/>
    <c:showDLblsOverMax val="0"/>
  </c:chart>
  <c:txPr>
    <a:bodyPr/>
    <a:lstStyle/>
    <a:p>
      <a:pPr>
        <a:defRPr sz="2000">
          <a:solidFill>
            <a:srgbClr val="646464"/>
          </a:solidFill>
          <a:latin typeface="Proxima Nova Rg" panose="02000506030000020004" pitchFamily="50" charset="0"/>
        </a:defRPr>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9161D3E-B2A0-159E-1844-0621A6FD0C6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A78DC41-22CB-45E2-F9D7-0B977C71769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D77F20-6C71-4E20-9508-82D434185260}" type="datetimeFigureOut">
              <a:rPr lang="en-US" smtClean="0"/>
              <a:t>10/28/25</a:t>
            </a:fld>
            <a:endParaRPr lang="en-US"/>
          </a:p>
        </p:txBody>
      </p:sp>
      <p:sp>
        <p:nvSpPr>
          <p:cNvPr id="4" name="Footer Placeholder 3">
            <a:extLst>
              <a:ext uri="{FF2B5EF4-FFF2-40B4-BE49-F238E27FC236}">
                <a16:creationId xmlns:a16="http://schemas.microsoft.com/office/drawing/2014/main" id="{53EEC681-826C-5188-0F7E-7A0A4CC3986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882E9E6-FB2C-BB5B-434B-ECBE2838014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D3F421B-5578-47E9-978E-30E77C7BC1E7}" type="slidenum">
              <a:rPr lang="en-US" smtClean="0"/>
              <a:t>‹#›</a:t>
            </a:fld>
            <a:endParaRPr lang="en-US"/>
          </a:p>
        </p:txBody>
      </p:sp>
    </p:spTree>
    <p:extLst>
      <p:ext uri="{BB962C8B-B14F-4D97-AF65-F5344CB8AC3E}">
        <p14:creationId xmlns:p14="http://schemas.microsoft.com/office/powerpoint/2010/main" val="283322081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svg>
</file>

<file path=ppt/media/image19.png>
</file>

<file path=ppt/media/image2.png>
</file>

<file path=ppt/media/image20.png>
</file>

<file path=ppt/media/image21.png>
</file>

<file path=ppt/media/image22.png>
</file>

<file path=ppt/media/image23.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4DF30A1-66E6-451E-8A7F-24EDBB733F02}" type="datetimeFigureOut">
              <a:rPr lang="en-US" smtClean="0"/>
              <a:t>10/28/25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EBB2FDE-2E55-4B3D-B7EA-09D0CC108070}" type="slidenum">
              <a:rPr lang="en-US" smtClean="0"/>
              <a:t>‹#›</a:t>
            </a:fld>
            <a:endParaRPr lang="en-US" dirty="0"/>
          </a:p>
        </p:txBody>
      </p:sp>
    </p:spTree>
    <p:extLst>
      <p:ext uri="{BB962C8B-B14F-4D97-AF65-F5344CB8AC3E}">
        <p14:creationId xmlns:p14="http://schemas.microsoft.com/office/powerpoint/2010/main" val="3335185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EFF4E5D-4F4F-524F-AFDB-643ABC233554}" type="slidenum">
              <a:rPr lang="en-US"/>
              <a:pPr/>
              <a:t>4</a:t>
            </a:fld>
            <a:endParaRPr lang="en-US"/>
          </a:p>
        </p:txBody>
      </p:sp>
      <p:sp>
        <p:nvSpPr>
          <p:cNvPr id="1186818" name="Rectangle 2"/>
          <p:cNvSpPr>
            <a:spLocks noGrp="1" noRot="1" noChangeAspect="1" noChangeArrowheads="1" noTextEdit="1"/>
          </p:cNvSpPr>
          <p:nvPr>
            <p:ph type="sldImg"/>
          </p:nvPr>
        </p:nvSpPr>
        <p:spPr>
          <a:ln/>
        </p:spPr>
      </p:sp>
      <p:sp>
        <p:nvSpPr>
          <p:cNvPr id="1186819"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42042086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445E76-98E7-F33B-A1E9-83A67823C4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E46170-2A42-F382-B38D-50158CF9D0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770CFD-0493-9F53-A916-B2C638ED51A0}"/>
              </a:ext>
            </a:extLst>
          </p:cNvPr>
          <p:cNvSpPr>
            <a:spLocks noGrp="1"/>
          </p:cNvSpPr>
          <p:nvPr>
            <p:ph type="body" idx="1"/>
          </p:nvPr>
        </p:nvSpPr>
        <p:spPr/>
        <p:txBody>
          <a:bodyPr/>
          <a:lstStyle/>
          <a:p>
            <a:r>
              <a:rPr lang="en-US" dirty="0"/>
              <a:t>The enumeration step will come next week.</a:t>
            </a:r>
          </a:p>
          <a:p>
            <a:r>
              <a:rPr lang="en-US" dirty="0"/>
              <a:t>Cannot guarantee that we will always find the optimal plan.</a:t>
            </a:r>
          </a:p>
        </p:txBody>
      </p:sp>
      <p:sp>
        <p:nvSpPr>
          <p:cNvPr id="4" name="Slide Number Placeholder 3">
            <a:extLst>
              <a:ext uri="{FF2B5EF4-FFF2-40B4-BE49-F238E27FC236}">
                <a16:creationId xmlns:a16="http://schemas.microsoft.com/office/drawing/2014/main" id="{61DCCD05-C123-7F8F-EA1C-6C0467F6E62D}"/>
              </a:ext>
            </a:extLst>
          </p:cNvPr>
          <p:cNvSpPr>
            <a:spLocks noGrp="1"/>
          </p:cNvSpPr>
          <p:nvPr>
            <p:ph type="sldNum" sz="quarter" idx="5"/>
          </p:nvPr>
        </p:nvSpPr>
        <p:spPr/>
        <p:txBody>
          <a:bodyPr/>
          <a:lstStyle/>
          <a:p>
            <a:fld id="{EEBB2FDE-2E55-4B3D-B7EA-09D0CC108070}" type="slidenum">
              <a:rPr lang="en-US" smtClean="0"/>
              <a:t>13</a:t>
            </a:fld>
            <a:endParaRPr lang="en-US" dirty="0"/>
          </a:p>
        </p:txBody>
      </p:sp>
    </p:spTree>
    <p:extLst>
      <p:ext uri="{BB962C8B-B14F-4D97-AF65-F5344CB8AC3E}">
        <p14:creationId xmlns:p14="http://schemas.microsoft.com/office/powerpoint/2010/main" val="31552589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14</a:t>
            </a:fld>
            <a:endParaRPr lang="en-US" dirty="0"/>
          </a:p>
        </p:txBody>
      </p:sp>
    </p:spTree>
    <p:extLst>
      <p:ext uri="{BB962C8B-B14F-4D97-AF65-F5344CB8AC3E}">
        <p14:creationId xmlns:p14="http://schemas.microsoft.com/office/powerpoint/2010/main" val="35939733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16</a:t>
            </a:fld>
            <a:endParaRPr lang="en-US" dirty="0"/>
          </a:p>
        </p:txBody>
      </p:sp>
    </p:spTree>
    <p:extLst>
      <p:ext uri="{BB962C8B-B14F-4D97-AF65-F5344CB8AC3E}">
        <p14:creationId xmlns:p14="http://schemas.microsoft.com/office/powerpoint/2010/main" val="18203860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C7A5BD0-EC3E-1145-8FBA-F7E9ACDF867D}" type="slidenum">
              <a:rPr lang="en-US"/>
              <a:pPr/>
              <a:t>17</a:t>
            </a:fld>
            <a:endParaRPr lang="en-US"/>
          </a:p>
        </p:txBody>
      </p:sp>
      <p:sp>
        <p:nvSpPr>
          <p:cNvPr id="1191938" name="Rectangle 2"/>
          <p:cNvSpPr>
            <a:spLocks noGrp="1" noRot="1" noChangeAspect="1" noChangeArrowheads="1" noTextEdit="1"/>
          </p:cNvSpPr>
          <p:nvPr>
            <p:ph type="sldImg"/>
          </p:nvPr>
        </p:nvSpPr>
        <p:spPr>
          <a:ln/>
        </p:spPr>
      </p:sp>
      <p:sp>
        <p:nvSpPr>
          <p:cNvPr id="1191939"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D24333-8491-14AA-937C-455B8864FF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8B183E-92C7-B5C2-8896-14FF46C98E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DC968B-0B3C-6478-5C39-DDF6B66A79A5}"/>
              </a:ext>
            </a:extLst>
          </p:cNvPr>
          <p:cNvSpPr>
            <a:spLocks noGrp="1"/>
          </p:cNvSpPr>
          <p:nvPr>
            <p:ph type="body" idx="1"/>
          </p:nvPr>
        </p:nvSpPr>
        <p:spPr/>
        <p:txBody>
          <a:bodyPr/>
          <a:lstStyle/>
          <a:p>
            <a:r>
              <a:rPr lang="en-US" dirty="0"/>
              <a:t>Today talk about cost model. Next lecture about enumeration</a:t>
            </a:r>
          </a:p>
          <a:p>
            <a:r>
              <a:rPr lang="en-US" dirty="0"/>
              <a:t>Unlikely to find an optimal plan</a:t>
            </a:r>
          </a:p>
        </p:txBody>
      </p:sp>
      <p:sp>
        <p:nvSpPr>
          <p:cNvPr id="4" name="Slide Number Placeholder 3">
            <a:extLst>
              <a:ext uri="{FF2B5EF4-FFF2-40B4-BE49-F238E27FC236}">
                <a16:creationId xmlns:a16="http://schemas.microsoft.com/office/drawing/2014/main" id="{6E131D38-2280-F935-FC2F-45C8FED421C1}"/>
              </a:ext>
            </a:extLst>
          </p:cNvPr>
          <p:cNvSpPr>
            <a:spLocks noGrp="1"/>
          </p:cNvSpPr>
          <p:nvPr>
            <p:ph type="sldNum" sz="quarter" idx="5"/>
          </p:nvPr>
        </p:nvSpPr>
        <p:spPr/>
        <p:txBody>
          <a:bodyPr/>
          <a:lstStyle/>
          <a:p>
            <a:fld id="{EEBB2FDE-2E55-4B3D-B7EA-09D0CC108070}" type="slidenum">
              <a:rPr lang="en-US" smtClean="0"/>
              <a:t>18</a:t>
            </a:fld>
            <a:endParaRPr lang="en-US" dirty="0"/>
          </a:p>
        </p:txBody>
      </p:sp>
    </p:spTree>
    <p:extLst>
      <p:ext uri="{BB962C8B-B14F-4D97-AF65-F5344CB8AC3E}">
        <p14:creationId xmlns:p14="http://schemas.microsoft.com/office/powerpoint/2010/main" val="24326807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Can't do exhaustive search since it's NP hard.</a:t>
            </a:r>
          </a:p>
        </p:txBody>
      </p:sp>
      <p:sp>
        <p:nvSpPr>
          <p:cNvPr id="4" name="Slide Number Placeholder 3"/>
          <p:cNvSpPr>
            <a:spLocks noGrp="1"/>
          </p:cNvSpPr>
          <p:nvPr>
            <p:ph type="sldNum" sz="quarter" idx="5"/>
          </p:nvPr>
        </p:nvSpPr>
        <p:spPr/>
        <p:txBody>
          <a:bodyPr/>
          <a:lstStyle/>
          <a:p>
            <a:fld id="{EEBB2FDE-2E55-4B3D-B7EA-09D0CC108070}" type="slidenum">
              <a:rPr lang="en-US" smtClean="0"/>
              <a:t>19</a:t>
            </a:fld>
            <a:endParaRPr lang="en-US" dirty="0"/>
          </a:p>
        </p:txBody>
      </p:sp>
    </p:spTree>
    <p:extLst>
      <p:ext uri="{BB962C8B-B14F-4D97-AF65-F5344CB8AC3E}">
        <p14:creationId xmlns:p14="http://schemas.microsoft.com/office/powerpoint/2010/main" val="32829466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to generate different join orderings to feed into the optimizer's search model.</a:t>
            </a:r>
          </a:p>
          <a:p>
            <a:pPr lvl="1"/>
            <a:r>
              <a:rPr lang="en-US" dirty="0"/>
              <a:t>Need to be efficient to not slowdown the search.</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 Incrementally build the query plan starting from nothing.</a:t>
            </a:r>
          </a:p>
          <a:p>
            <a:r>
              <a:rPr lang="en-US" dirty="0"/>
              <a:t>#2 – </a:t>
            </a:r>
            <a:r>
              <a:rPr lang="en-US" dirty="0" err="1"/>
              <a:t>Premute</a:t>
            </a:r>
            <a:r>
              <a:rPr lang="en-US" dirty="0"/>
              <a:t> an existing plan. </a:t>
            </a:r>
          </a:p>
          <a:p>
            <a:endParaRPr lang="en-US" dirty="0"/>
          </a:p>
          <a:p>
            <a:r>
              <a:rPr lang="en-US" dirty="0"/>
              <a:t>Top-down allows you to employ branch-and-bound pruning to perform early termination of exploring a branch in the tree.</a:t>
            </a:r>
          </a:p>
          <a:p>
            <a:endParaRPr lang="en-US" dirty="0"/>
          </a:p>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21</a:t>
            </a:fld>
            <a:endParaRPr lang="en-US" dirty="0"/>
          </a:p>
        </p:txBody>
      </p:sp>
    </p:spTree>
    <p:extLst>
      <p:ext uri="{BB962C8B-B14F-4D97-AF65-F5344CB8AC3E}">
        <p14:creationId xmlns:p14="http://schemas.microsoft.com/office/powerpoint/2010/main" val="29670291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Bottom-up: Start with nothing, then build the query plan from the bottom up to reach our final goal, which is the correct query result. This is what MySQL, Postgres, and SQLite use.</a:t>
            </a:r>
          </a:p>
        </p:txBody>
      </p:sp>
      <p:sp>
        <p:nvSpPr>
          <p:cNvPr id="4" name="Slide Number Placeholder 3"/>
          <p:cNvSpPr>
            <a:spLocks noGrp="1"/>
          </p:cNvSpPr>
          <p:nvPr>
            <p:ph type="sldNum" sz="quarter" idx="10"/>
          </p:nvPr>
        </p:nvSpPr>
        <p:spPr/>
        <p:txBody>
          <a:bodyPr/>
          <a:lstStyle/>
          <a:p>
            <a:fld id="{EEBB2FDE-2E55-4B3D-B7EA-09D0CC108070}" type="slidenum">
              <a:rPr lang="en-US" smtClean="0"/>
              <a:t>22</a:t>
            </a:fld>
            <a:endParaRPr lang="en-US" dirty="0"/>
          </a:p>
        </p:txBody>
      </p:sp>
    </p:spTree>
    <p:extLst>
      <p:ext uri="{BB962C8B-B14F-4D97-AF65-F5344CB8AC3E}">
        <p14:creationId xmlns:p14="http://schemas.microsoft.com/office/powerpoint/2010/main" val="32329204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23</a:t>
            </a:fld>
            <a:endParaRPr lang="en-US" dirty="0"/>
          </a:p>
        </p:txBody>
      </p:sp>
    </p:spTree>
    <p:extLst>
      <p:ext uri="{BB962C8B-B14F-4D97-AF65-F5344CB8AC3E}">
        <p14:creationId xmlns:p14="http://schemas.microsoft.com/office/powerpoint/2010/main" val="18481583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Retrieve the names of people that appear on Andy’s mixtape ordered by their artist id.</a:t>
            </a:r>
          </a:p>
          <a:p>
            <a:endParaRPr lang="en-US" dirty="0"/>
          </a:p>
          <a:p>
            <a:r>
              <a:rPr lang="en-US" dirty="0"/>
              <a:t>A dynamic programming approach that estimates the cost of doing the joins in stages. Get to the end point of the search where we've joined all the tables we want together. Then backtrack to figure out what was the fastest way for me to get there.</a:t>
            </a:r>
          </a:p>
        </p:txBody>
      </p:sp>
      <p:sp>
        <p:nvSpPr>
          <p:cNvPr id="4" name="Slide Number Placeholder 3"/>
          <p:cNvSpPr>
            <a:spLocks noGrp="1"/>
          </p:cNvSpPr>
          <p:nvPr>
            <p:ph type="sldNum" sz="quarter" idx="5"/>
          </p:nvPr>
        </p:nvSpPr>
        <p:spPr/>
        <p:txBody>
          <a:bodyPr/>
          <a:lstStyle/>
          <a:p>
            <a:fld id="{EEBB2FDE-2E55-4B3D-B7EA-09D0CC108070}" type="slidenum">
              <a:rPr lang="en-US" smtClean="0"/>
              <a:t>24</a:t>
            </a:fld>
            <a:endParaRPr lang="en-US" dirty="0"/>
          </a:p>
        </p:txBody>
      </p:sp>
    </p:spTree>
    <p:extLst>
      <p:ext uri="{BB962C8B-B14F-4D97-AF65-F5344CB8AC3E}">
        <p14:creationId xmlns:p14="http://schemas.microsoft.com/office/powerpoint/2010/main" val="10547987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B6A905-F527-3B9C-81EB-F39ACB33176A}"/>
            </a:ext>
          </a:extLst>
        </p:cNvPr>
        <p:cNvGrpSpPr/>
        <p:nvPr/>
      </p:nvGrpSpPr>
      <p:grpSpPr>
        <a:xfrm>
          <a:off x="0" y="0"/>
          <a:ext cx="0" cy="0"/>
          <a:chOff x="0" y="0"/>
          <a:chExt cx="0" cy="0"/>
        </a:xfrm>
      </p:grpSpPr>
      <p:sp>
        <p:nvSpPr>
          <p:cNvPr id="7" name="Rectangle 7">
            <a:extLst>
              <a:ext uri="{FF2B5EF4-FFF2-40B4-BE49-F238E27FC236}">
                <a16:creationId xmlns:a16="http://schemas.microsoft.com/office/drawing/2014/main" id="{6A92BB17-D839-D2C4-88E2-7987F55B75C9}"/>
              </a:ext>
            </a:extLst>
          </p:cNvPr>
          <p:cNvSpPr>
            <a:spLocks noGrp="1" noChangeArrowheads="1"/>
          </p:cNvSpPr>
          <p:nvPr>
            <p:ph type="sldNum" sz="quarter" idx="5"/>
          </p:nvPr>
        </p:nvSpPr>
        <p:spPr>
          <a:ln/>
        </p:spPr>
        <p:txBody>
          <a:bodyPr/>
          <a:lstStyle/>
          <a:p>
            <a:fld id="{0EFF4E5D-4F4F-524F-AFDB-643ABC233554}" type="slidenum">
              <a:rPr lang="en-US"/>
              <a:pPr/>
              <a:t>5</a:t>
            </a:fld>
            <a:endParaRPr lang="en-US"/>
          </a:p>
        </p:txBody>
      </p:sp>
      <p:sp>
        <p:nvSpPr>
          <p:cNvPr id="1186818" name="Rectangle 2">
            <a:extLst>
              <a:ext uri="{FF2B5EF4-FFF2-40B4-BE49-F238E27FC236}">
                <a16:creationId xmlns:a16="http://schemas.microsoft.com/office/drawing/2014/main" id="{66A99CE8-9BD2-9D03-2CFC-A1AE920C9D94}"/>
              </a:ext>
            </a:extLst>
          </p:cNvPr>
          <p:cNvSpPr>
            <a:spLocks noGrp="1" noRot="1" noChangeAspect="1" noChangeArrowheads="1" noTextEdit="1"/>
          </p:cNvSpPr>
          <p:nvPr>
            <p:ph type="sldImg"/>
          </p:nvPr>
        </p:nvSpPr>
        <p:spPr>
          <a:ln/>
        </p:spPr>
      </p:sp>
      <p:sp>
        <p:nvSpPr>
          <p:cNvPr id="1186819" name="Rectangle 3">
            <a:extLst>
              <a:ext uri="{FF2B5EF4-FFF2-40B4-BE49-F238E27FC236}">
                <a16:creationId xmlns:a16="http://schemas.microsoft.com/office/drawing/2014/main" id="{7E16308E-C2A0-85FF-3AED-CD250AC073C7}"/>
              </a:ext>
            </a:extLst>
          </p:cNvPr>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5862505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SystemR</a:t>
            </a:r>
            <a:r>
              <a:rPr lang="en-US" dirty="0"/>
              <a:t> uses a bottom-up approach where don't have any joins ordering or algos.</a:t>
            </a:r>
          </a:p>
          <a:p>
            <a:r>
              <a:rPr lang="en-US" dirty="0"/>
              <a:t>The top is the end result. So build the plan going up to figure out how to get to the end.</a:t>
            </a:r>
          </a:p>
          <a:p>
            <a:r>
              <a:rPr lang="en-US" dirty="0"/>
              <a:t>Generate all possible orderings at the first stage for joining two tables.</a:t>
            </a:r>
          </a:p>
          <a:p>
            <a:r>
              <a:rPr lang="en-US" dirty="0"/>
              <a:t>For each physical op, I estimate the cost. For each path to a logical op, pick the one with the lowest cost.</a:t>
            </a:r>
          </a:p>
          <a:p>
            <a:endParaRPr lang="en-US" dirty="0"/>
          </a:p>
          <a:p>
            <a:r>
              <a:rPr lang="en-US" dirty="0"/>
              <a:t>Bake into the cost model the required physical properties of the data so that the search algorithm will choose the proper plan.</a:t>
            </a:r>
          </a:p>
        </p:txBody>
      </p:sp>
      <p:sp>
        <p:nvSpPr>
          <p:cNvPr id="4" name="Slide Number Placeholder 3"/>
          <p:cNvSpPr>
            <a:spLocks noGrp="1"/>
          </p:cNvSpPr>
          <p:nvPr>
            <p:ph type="sldNum" sz="quarter" idx="5"/>
          </p:nvPr>
        </p:nvSpPr>
        <p:spPr/>
        <p:txBody>
          <a:bodyPr/>
          <a:lstStyle/>
          <a:p>
            <a:fld id="{EEBB2FDE-2E55-4B3D-B7EA-09D0CC108070}" type="slidenum">
              <a:rPr lang="en-US" smtClean="0"/>
              <a:t>25</a:t>
            </a:fld>
            <a:endParaRPr lang="en-US" dirty="0"/>
          </a:p>
        </p:txBody>
      </p:sp>
    </p:spTree>
    <p:extLst>
      <p:ext uri="{BB962C8B-B14F-4D97-AF65-F5344CB8AC3E}">
        <p14:creationId xmlns:p14="http://schemas.microsoft.com/office/powerpoint/2010/main" val="2678170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Graefe</a:t>
            </a:r>
            <a:r>
              <a:rPr lang="en-US" dirty="0"/>
              <a:t> worked on three query optimizers in the 1990s. The first was Exodus. Volcano second. Cascades is the third.</a:t>
            </a:r>
          </a:p>
          <a:p>
            <a:r>
              <a:rPr lang="en-US" dirty="0"/>
              <a:t>Record the physical properties of data directly in the operators so that we don't need separate logic to figure out whether the data is sorted, etc.</a:t>
            </a:r>
          </a:p>
          <a:p>
            <a:r>
              <a:rPr lang="en-US" dirty="0"/>
              <a:t>Never implemented outside of academia. Paper talks about other systems at the time using Volcano but they were all at other universities.</a:t>
            </a:r>
          </a:p>
          <a:p>
            <a:endParaRPr lang="en-US" dirty="0"/>
          </a:p>
          <a:p>
            <a:r>
              <a:rPr lang="en-US" dirty="0"/>
              <a:t>The optimizer needs to enumerate all possible transformations without repeating.</a:t>
            </a:r>
          </a:p>
          <a:p>
            <a:r>
              <a:rPr lang="en-US" dirty="0"/>
              <a:t>Go from logical to physical plan as fast as possible, then try alternative plans.</a:t>
            </a:r>
          </a:p>
          <a:p>
            <a:pPr marL="342900" lvl="1"/>
            <a:r>
              <a:rPr lang="en-US" dirty="0"/>
              <a:t>Use a top-down rules engine that performs branch-and-bound pruning.</a:t>
            </a:r>
          </a:p>
          <a:p>
            <a:pPr marL="342900" lvl="1"/>
            <a:r>
              <a:rPr lang="en-US" dirty="0"/>
              <a:t>Use </a:t>
            </a:r>
            <a:r>
              <a:rPr lang="en-US" dirty="0" err="1"/>
              <a:t>memoization</a:t>
            </a:r>
            <a:r>
              <a:rPr lang="en-US" dirty="0"/>
              <a:t> to cache equivalent operators.</a:t>
            </a:r>
          </a:p>
          <a:p>
            <a:endParaRPr lang="en-US" dirty="0"/>
          </a:p>
          <a:p>
            <a:r>
              <a:rPr lang="en-US" dirty="0"/>
              <a:t>Optimizer generator: Instead of writing the optimizer using procedural code, have a set of rules that “generate” the optimized plan.</a:t>
            </a:r>
          </a:p>
        </p:txBody>
      </p:sp>
      <p:sp>
        <p:nvSpPr>
          <p:cNvPr id="4" name="Slide Number Placeholder 3"/>
          <p:cNvSpPr>
            <a:spLocks noGrp="1"/>
          </p:cNvSpPr>
          <p:nvPr>
            <p:ph type="sldNum" sz="quarter" idx="10"/>
          </p:nvPr>
        </p:nvSpPr>
        <p:spPr/>
        <p:txBody>
          <a:bodyPr/>
          <a:lstStyle/>
          <a:p>
            <a:fld id="{EEBB2FDE-2E55-4B3D-B7EA-09D0CC108070}" type="slidenum">
              <a:rPr lang="en-US" smtClean="0"/>
              <a:t>27</a:t>
            </a:fld>
            <a:endParaRPr lang="en-US" dirty="0"/>
          </a:p>
        </p:txBody>
      </p:sp>
    </p:spTree>
    <p:extLst>
      <p:ext uri="{BB962C8B-B14F-4D97-AF65-F5344CB8AC3E}">
        <p14:creationId xmlns:p14="http://schemas.microsoft.com/office/powerpoint/2010/main" val="37635877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a:t>
            </a:r>
            <a:r>
              <a:rPr lang="en-US" sz="1200" dirty="0">
                <a:effectLst/>
                <a:latin typeface="Times"/>
              </a:rPr>
              <a:t>he EXODUS and Volcano “optimizer generators” has </a:t>
            </a:r>
            <a:r>
              <a:rPr lang="en-US" sz="1200" dirty="0" err="1">
                <a:effectLst/>
                <a:latin typeface="Times"/>
              </a:rPr>
              <a:t>separte</a:t>
            </a:r>
            <a:r>
              <a:rPr lang="en-US" sz="1200" dirty="0">
                <a:effectLst/>
                <a:latin typeface="Times"/>
              </a:rPr>
              <a:t> sets for the (logical) transformation and (physical) rules.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Time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Times"/>
              </a:rPr>
              <a:t>Cascades has just one set. “A rule has an </a:t>
            </a:r>
            <a:r>
              <a:rPr lang="en-US" sz="1200" dirty="0" err="1">
                <a:effectLst/>
                <a:latin typeface="Times"/>
              </a:rPr>
              <a:t>an</a:t>
            </a:r>
            <a:r>
              <a:rPr lang="en-US" sz="1200" dirty="0">
                <a:effectLst/>
                <a:latin typeface="Times"/>
              </a:rPr>
              <a:t> antecedent (the ”before” pattern), and a consequent (the substitute). Pattern and substitute are represented as expression trees.” </a:t>
            </a:r>
          </a:p>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28</a:t>
            </a:fld>
            <a:endParaRPr lang="en-US" dirty="0"/>
          </a:p>
        </p:txBody>
      </p:sp>
    </p:spTree>
    <p:extLst>
      <p:ext uri="{BB962C8B-B14F-4D97-AF65-F5344CB8AC3E}">
        <p14:creationId xmlns:p14="http://schemas.microsoft.com/office/powerpoint/2010/main" val="30965193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dirty="0"/>
              <a:t>For each sailor with the highest rating (over all sailors) and at least two reservations for red boats, find the sailor id and the earliest date on which the sailor has a reservation for a red boat.</a:t>
            </a:r>
          </a:p>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33</a:t>
            </a:fld>
            <a:endParaRPr lang="en-US" dirty="0"/>
          </a:p>
        </p:txBody>
      </p:sp>
    </p:spTree>
    <p:extLst>
      <p:ext uri="{BB962C8B-B14F-4D97-AF65-F5344CB8AC3E}">
        <p14:creationId xmlns:p14="http://schemas.microsoft.com/office/powerpoint/2010/main" val="41232916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Purely logical</a:t>
            </a:r>
          </a:p>
          <a:p>
            <a:endParaRPr lang="en-US" dirty="0"/>
          </a:p>
          <a:p>
            <a:r>
              <a:rPr lang="en-US" dirty="0"/>
              <a:t>Postgres will not evaluate the </a:t>
            </a:r>
          </a:p>
        </p:txBody>
      </p:sp>
      <p:sp>
        <p:nvSpPr>
          <p:cNvPr id="4" name="Slide Number Placeholder 3"/>
          <p:cNvSpPr>
            <a:spLocks noGrp="1"/>
          </p:cNvSpPr>
          <p:nvPr>
            <p:ph type="sldNum" sz="quarter" idx="5"/>
          </p:nvPr>
        </p:nvSpPr>
        <p:spPr/>
        <p:txBody>
          <a:bodyPr/>
          <a:lstStyle/>
          <a:p>
            <a:fld id="{EEBB2FDE-2E55-4B3D-B7EA-09D0CC108070}" type="slidenum">
              <a:rPr lang="en-US" smtClean="0"/>
              <a:t>35</a:t>
            </a:fld>
            <a:endParaRPr lang="en-US" dirty="0"/>
          </a:p>
        </p:txBody>
      </p:sp>
    </p:spTree>
    <p:extLst>
      <p:ext uri="{BB962C8B-B14F-4D97-AF65-F5344CB8AC3E}">
        <p14:creationId xmlns:p14="http://schemas.microsoft.com/office/powerpoint/2010/main" val="16269330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36</a:t>
            </a:fld>
            <a:endParaRPr lang="en-US" dirty="0"/>
          </a:p>
        </p:txBody>
      </p:sp>
    </p:spTree>
    <p:extLst>
      <p:ext uri="{BB962C8B-B14F-4D97-AF65-F5344CB8AC3E}">
        <p14:creationId xmlns:p14="http://schemas.microsoft.com/office/powerpoint/2010/main" val="8249174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Physical: mostly commercial (DB2), open source magic number (</a:t>
            </a:r>
            <a:r>
              <a:rPr lang="en-US" dirty="0" err="1"/>
              <a:t>potgres</a:t>
            </a:r>
            <a:r>
              <a:rPr lang="en-US" dirty="0"/>
              <a:t>)</a:t>
            </a:r>
          </a:p>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38</a:t>
            </a:fld>
            <a:endParaRPr lang="en-US" dirty="0"/>
          </a:p>
        </p:txBody>
      </p:sp>
    </p:spTree>
    <p:extLst>
      <p:ext uri="{BB962C8B-B14F-4D97-AF65-F5344CB8AC3E}">
        <p14:creationId xmlns:p14="http://schemas.microsoft.com/office/powerpoint/2010/main" val="7905787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numbers are generally stable. But overtime they can drift.</a:t>
            </a:r>
          </a:p>
        </p:txBody>
      </p:sp>
      <p:sp>
        <p:nvSpPr>
          <p:cNvPr id="4" name="Slide Number Placeholder 3"/>
          <p:cNvSpPr>
            <a:spLocks noGrp="1"/>
          </p:cNvSpPr>
          <p:nvPr>
            <p:ph type="sldNum" sz="quarter" idx="5"/>
          </p:nvPr>
        </p:nvSpPr>
        <p:spPr/>
        <p:txBody>
          <a:bodyPr/>
          <a:lstStyle/>
          <a:p>
            <a:fld id="{EEBB2FDE-2E55-4B3D-B7EA-09D0CC108070}" type="slidenum">
              <a:rPr lang="en-US" smtClean="0"/>
              <a:t>39</a:t>
            </a:fld>
            <a:endParaRPr lang="en-US" dirty="0"/>
          </a:p>
        </p:txBody>
      </p:sp>
    </p:spTree>
    <p:extLst>
      <p:ext uri="{BB962C8B-B14F-4D97-AF65-F5344CB8AC3E}">
        <p14:creationId xmlns:p14="http://schemas.microsoft.com/office/powerpoint/2010/main" val="18975277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is too expensive to run every possible plan to determine this information, so the DBMS need a way to derive this information…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Manual or periodic invocation from the system</a:t>
            </a:r>
          </a:p>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40</a:t>
            </a:fld>
            <a:endParaRPr lang="en-US" dirty="0"/>
          </a:p>
        </p:txBody>
      </p:sp>
    </p:spTree>
    <p:extLst>
      <p:ext uri="{BB962C8B-B14F-4D97-AF65-F5344CB8AC3E}">
        <p14:creationId xmlns:p14="http://schemas.microsoft.com/office/powerpoint/2010/main" val="326522655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Assume that the </a:t>
            </a:r>
            <a:r>
              <a:rPr lang="en-US" b="1" dirty="0">
                <a:solidFill>
                  <a:srgbClr val="EF3E42"/>
                </a:solidFill>
                <a:latin typeface="Inconsolata" panose="00000509000000000000" pitchFamily="49" charset="0"/>
              </a:rPr>
              <a:t>age</a:t>
            </a:r>
            <a:r>
              <a:rPr lang="en-US" dirty="0"/>
              <a:t> attribute has five distinct values (0–4).</a:t>
            </a:r>
          </a:p>
          <a:p>
            <a:r>
              <a:rPr lang="en-US" dirty="0"/>
              <a:t>Instead of an exact age, we'll put people in groups. Advertisers do this: under18, 18-35, 35-50</a:t>
            </a:r>
          </a:p>
        </p:txBody>
      </p:sp>
      <p:sp>
        <p:nvSpPr>
          <p:cNvPr id="4" name="Slide Number Placeholder 3"/>
          <p:cNvSpPr>
            <a:spLocks noGrp="1"/>
          </p:cNvSpPr>
          <p:nvPr>
            <p:ph type="sldNum" sz="quarter" idx="5"/>
          </p:nvPr>
        </p:nvSpPr>
        <p:spPr/>
        <p:txBody>
          <a:bodyPr/>
          <a:lstStyle/>
          <a:p>
            <a:fld id="{EEBB2FDE-2E55-4B3D-B7EA-09D0CC108070}" type="slidenum">
              <a:rPr lang="en-US" smtClean="0"/>
              <a:t>41</a:t>
            </a:fld>
            <a:endParaRPr lang="en-US" dirty="0"/>
          </a:p>
        </p:txBody>
      </p:sp>
    </p:spTree>
    <p:extLst>
      <p:ext uri="{BB962C8B-B14F-4D97-AF65-F5344CB8AC3E}">
        <p14:creationId xmlns:p14="http://schemas.microsoft.com/office/powerpoint/2010/main" val="24673255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EB30B-DA1C-A3ED-F884-96D122D86CD8}"/>
            </a:ext>
          </a:extLst>
        </p:cNvPr>
        <p:cNvGrpSpPr/>
        <p:nvPr/>
      </p:nvGrpSpPr>
      <p:grpSpPr>
        <a:xfrm>
          <a:off x="0" y="0"/>
          <a:ext cx="0" cy="0"/>
          <a:chOff x="0" y="0"/>
          <a:chExt cx="0" cy="0"/>
        </a:xfrm>
      </p:grpSpPr>
      <p:sp>
        <p:nvSpPr>
          <p:cNvPr id="7" name="Rectangle 7">
            <a:extLst>
              <a:ext uri="{FF2B5EF4-FFF2-40B4-BE49-F238E27FC236}">
                <a16:creationId xmlns:a16="http://schemas.microsoft.com/office/drawing/2014/main" id="{D47847DB-B79B-23B3-5E9D-F64A53281D90}"/>
              </a:ext>
            </a:extLst>
          </p:cNvPr>
          <p:cNvSpPr>
            <a:spLocks noGrp="1" noChangeArrowheads="1"/>
          </p:cNvSpPr>
          <p:nvPr>
            <p:ph type="sldNum" sz="quarter" idx="5"/>
          </p:nvPr>
        </p:nvSpPr>
        <p:spPr>
          <a:ln/>
        </p:spPr>
        <p:txBody>
          <a:bodyPr/>
          <a:lstStyle/>
          <a:p>
            <a:fld id="{0EFF4E5D-4F4F-524F-AFDB-643ABC233554}" type="slidenum">
              <a:rPr lang="en-US"/>
              <a:pPr/>
              <a:t>6</a:t>
            </a:fld>
            <a:endParaRPr lang="en-US"/>
          </a:p>
        </p:txBody>
      </p:sp>
      <p:sp>
        <p:nvSpPr>
          <p:cNvPr id="1186818" name="Rectangle 2">
            <a:extLst>
              <a:ext uri="{FF2B5EF4-FFF2-40B4-BE49-F238E27FC236}">
                <a16:creationId xmlns:a16="http://schemas.microsoft.com/office/drawing/2014/main" id="{359D4BD3-6013-0BAA-8AB7-D2E4F7469B60}"/>
              </a:ext>
            </a:extLst>
          </p:cNvPr>
          <p:cNvSpPr>
            <a:spLocks noGrp="1" noRot="1" noChangeAspect="1" noChangeArrowheads="1" noTextEdit="1"/>
          </p:cNvSpPr>
          <p:nvPr>
            <p:ph type="sldImg"/>
          </p:nvPr>
        </p:nvSpPr>
        <p:spPr>
          <a:ln/>
        </p:spPr>
      </p:sp>
      <p:sp>
        <p:nvSpPr>
          <p:cNvPr id="1186819" name="Rectangle 3">
            <a:extLst>
              <a:ext uri="{FF2B5EF4-FFF2-40B4-BE49-F238E27FC236}">
                <a16:creationId xmlns:a16="http://schemas.microsoft.com/office/drawing/2014/main" id="{34274014-5D0A-D923-690B-2CD78C3AED49}"/>
              </a:ext>
            </a:extLst>
          </p:cNvPr>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10552704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common assumptions that many systems will make when computing selection cardinality.</a:t>
            </a:r>
          </a:p>
          <a:p>
            <a:r>
              <a:rPr lang="en-US" dirty="0"/>
              <a:t>It will cause errors, but it makes the math easier.</a:t>
            </a:r>
          </a:p>
          <a:p>
            <a:endParaRPr lang="en-US" dirty="0"/>
          </a:p>
          <a:p>
            <a:r>
              <a:rPr lang="en-US" dirty="0"/>
              <a:t>Heavy Hitters: Skewed dataset, keep a separate data structure that gives an exact count for the top 10 most common keys and then approximate the rest.</a:t>
            </a:r>
          </a:p>
          <a:p>
            <a:r>
              <a:rPr lang="en-US" dirty="0"/>
              <a:t>Independent: If conjunctions, multiple probabilities together to get combined cardinality.</a:t>
            </a:r>
          </a:p>
          <a:p>
            <a:endParaRPr lang="en-US" dirty="0"/>
          </a:p>
          <a:p>
            <a:r>
              <a:rPr lang="en-US" dirty="0"/>
              <a:t>Inclusion: Every tuple in inner table must match a tuple in the outer table.</a:t>
            </a:r>
          </a:p>
        </p:txBody>
      </p:sp>
      <p:sp>
        <p:nvSpPr>
          <p:cNvPr id="4" name="Slide Number Placeholder 3"/>
          <p:cNvSpPr>
            <a:spLocks noGrp="1"/>
          </p:cNvSpPr>
          <p:nvPr>
            <p:ph type="sldNum" sz="quarter" idx="5"/>
          </p:nvPr>
        </p:nvSpPr>
        <p:spPr/>
        <p:txBody>
          <a:bodyPr/>
          <a:lstStyle/>
          <a:p>
            <a:fld id="{EEBB2FDE-2E55-4B3D-B7EA-09D0CC108070}" type="slidenum">
              <a:rPr lang="en-US" smtClean="0"/>
              <a:t>42</a:t>
            </a:fld>
            <a:endParaRPr lang="en-US" dirty="0"/>
          </a:p>
        </p:txBody>
      </p:sp>
    </p:spTree>
    <p:extLst>
      <p:ext uri="{BB962C8B-B14F-4D97-AF65-F5344CB8AC3E}">
        <p14:creationId xmlns:p14="http://schemas.microsoft.com/office/powerpoint/2010/main" val="25005815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systems allow specifying correlated attributes</a:t>
            </a:r>
          </a:p>
        </p:txBody>
      </p:sp>
      <p:sp>
        <p:nvSpPr>
          <p:cNvPr id="4" name="Slide Number Placeholder 3"/>
          <p:cNvSpPr>
            <a:spLocks noGrp="1"/>
          </p:cNvSpPr>
          <p:nvPr>
            <p:ph type="sldNum" sz="quarter" idx="5"/>
          </p:nvPr>
        </p:nvSpPr>
        <p:spPr/>
        <p:txBody>
          <a:bodyPr/>
          <a:lstStyle/>
          <a:p>
            <a:fld id="{EEBB2FDE-2E55-4B3D-B7EA-09D0CC108070}" type="slidenum">
              <a:rPr lang="en-US" smtClean="0"/>
              <a:t>43</a:t>
            </a:fld>
            <a:endParaRPr lang="en-US" dirty="0"/>
          </a:p>
        </p:txBody>
      </p:sp>
    </p:spTree>
    <p:extLst>
      <p:ext uri="{BB962C8B-B14F-4D97-AF65-F5344CB8AC3E}">
        <p14:creationId xmlns:p14="http://schemas.microsoft.com/office/powerpoint/2010/main" val="6334160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44</a:t>
            </a:fld>
            <a:endParaRPr lang="en-US" dirty="0"/>
          </a:p>
        </p:txBody>
      </p:sp>
    </p:spTree>
    <p:extLst>
      <p:ext uri="{BB962C8B-B14F-4D97-AF65-F5344CB8AC3E}">
        <p14:creationId xmlns:p14="http://schemas.microsoft.com/office/powerpoint/2010/main" val="20585959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 is that we are maintaining an exact count for every key in a column.</a:t>
            </a:r>
          </a:p>
          <a:p>
            <a:r>
              <a:rPr lang="en-US" dirty="0"/>
              <a:t>15 unique keys * 32-bits = 60 bytes</a:t>
            </a:r>
          </a:p>
          <a:p>
            <a:r>
              <a:rPr lang="en-US" dirty="0"/>
              <a:t>1 billion values * 32-bits = 4GB</a:t>
            </a:r>
          </a:p>
        </p:txBody>
      </p:sp>
      <p:sp>
        <p:nvSpPr>
          <p:cNvPr id="4" name="Slide Number Placeholder 3"/>
          <p:cNvSpPr>
            <a:spLocks noGrp="1"/>
          </p:cNvSpPr>
          <p:nvPr>
            <p:ph type="sldNum" sz="quarter" idx="5"/>
          </p:nvPr>
        </p:nvSpPr>
        <p:spPr/>
        <p:txBody>
          <a:bodyPr/>
          <a:lstStyle/>
          <a:p>
            <a:fld id="{EEBB2FDE-2E55-4B3D-B7EA-09D0CC108070}" type="slidenum">
              <a:rPr lang="en-US" smtClean="0"/>
              <a:t>45</a:t>
            </a:fld>
            <a:endParaRPr lang="en-US" dirty="0"/>
          </a:p>
        </p:txBody>
      </p:sp>
    </p:spTree>
    <p:extLst>
      <p:ext uri="{BB962C8B-B14F-4D97-AF65-F5344CB8AC3E}">
        <p14:creationId xmlns:p14="http://schemas.microsoft.com/office/powerpoint/2010/main" val="6709371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every three values, compute the sum of the frequencies and that's the value for that bucket.</a:t>
            </a:r>
          </a:p>
          <a:p>
            <a:r>
              <a:rPr lang="en-US" dirty="0"/>
              <a:t>Then to estimate the frequency, take the count and divide it by the size of bucket.</a:t>
            </a:r>
          </a:p>
        </p:txBody>
      </p:sp>
      <p:sp>
        <p:nvSpPr>
          <p:cNvPr id="4" name="Slide Number Placeholder 3"/>
          <p:cNvSpPr>
            <a:spLocks noGrp="1"/>
          </p:cNvSpPr>
          <p:nvPr>
            <p:ph type="sldNum" sz="quarter" idx="5"/>
          </p:nvPr>
        </p:nvSpPr>
        <p:spPr/>
        <p:txBody>
          <a:bodyPr/>
          <a:lstStyle/>
          <a:p>
            <a:fld id="{EEBB2FDE-2E55-4B3D-B7EA-09D0CC108070}" type="slidenum">
              <a:rPr lang="en-US" smtClean="0"/>
              <a:t>46</a:t>
            </a:fld>
            <a:endParaRPr lang="en-US" dirty="0"/>
          </a:p>
        </p:txBody>
      </p:sp>
    </p:spTree>
    <p:extLst>
      <p:ext uri="{BB962C8B-B14F-4D97-AF65-F5344CB8AC3E}">
        <p14:creationId xmlns:p14="http://schemas.microsoft.com/office/powerpoint/2010/main" val="35111715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a:defRPr/>
            </a:pPr>
            <a:r>
              <a:rPr lang="en-US"/>
              <a:t>Faloutsos/Pavlo</a:t>
            </a:r>
          </a:p>
        </p:txBody>
      </p:sp>
      <p:sp>
        <p:nvSpPr>
          <p:cNvPr id="5" name="Date Placeholder 4"/>
          <p:cNvSpPr>
            <a:spLocks noGrp="1"/>
          </p:cNvSpPr>
          <p:nvPr>
            <p:ph type="dt" idx="11"/>
          </p:nvPr>
        </p:nvSpPr>
        <p:spPr/>
        <p:txBody>
          <a:bodyPr/>
          <a:lstStyle/>
          <a:p>
            <a:pPr>
              <a:defRPr/>
            </a:pPr>
            <a:r>
              <a:rPr lang="en-US"/>
              <a:t>CMU - 15-415/615</a:t>
            </a:r>
          </a:p>
        </p:txBody>
      </p:sp>
      <p:sp>
        <p:nvSpPr>
          <p:cNvPr id="6" name="Slide Number Placeholder 5"/>
          <p:cNvSpPr>
            <a:spLocks noGrp="1"/>
          </p:cNvSpPr>
          <p:nvPr>
            <p:ph type="sldNum" sz="quarter" idx="12"/>
          </p:nvPr>
        </p:nvSpPr>
        <p:spPr/>
        <p:txBody>
          <a:bodyPr/>
          <a:lstStyle/>
          <a:p>
            <a:pPr>
              <a:defRPr/>
            </a:pPr>
            <a:fld id="{C756D042-A507-44A5-BF05-A0D12A6DFA18}" type="slidenum">
              <a:rPr lang="en-US" smtClean="0"/>
              <a:pPr>
                <a:defRPr/>
              </a:pPr>
              <a:t>47</a:t>
            </a:fld>
            <a:endParaRPr lang="en-US"/>
          </a:p>
        </p:txBody>
      </p:sp>
    </p:spTree>
    <p:extLst>
      <p:ext uri="{BB962C8B-B14F-4D97-AF65-F5344CB8AC3E}">
        <p14:creationId xmlns:p14="http://schemas.microsoft.com/office/powerpoint/2010/main" val="1937798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52</a:t>
            </a:fld>
            <a:endParaRPr lang="en-US" dirty="0"/>
          </a:p>
        </p:txBody>
      </p:sp>
    </p:spTree>
    <p:extLst>
      <p:ext uri="{BB962C8B-B14F-4D97-AF65-F5344CB8AC3E}">
        <p14:creationId xmlns:p14="http://schemas.microsoft.com/office/powerpoint/2010/main" val="183592256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53</a:t>
            </a:fld>
            <a:endParaRPr lang="en-US" dirty="0"/>
          </a:p>
        </p:txBody>
      </p:sp>
    </p:spTree>
    <p:extLst>
      <p:ext uri="{BB962C8B-B14F-4D97-AF65-F5344CB8AC3E}">
        <p14:creationId xmlns:p14="http://schemas.microsoft.com/office/powerpoint/2010/main" val="13613137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rely on our understanding of relational algebra to permute/transform a </a:t>
            </a:r>
            <a:r>
              <a:rPr lang="en-US" dirty="0" err="1"/>
              <a:t>rel</a:t>
            </a:r>
            <a:r>
              <a:rPr lang="en-US" dirty="0"/>
              <a:t> </a:t>
            </a:r>
            <a:r>
              <a:rPr lang="en-US" dirty="0" err="1"/>
              <a:t>alg</a:t>
            </a:r>
            <a:r>
              <a:rPr lang="en-US" dirty="0"/>
              <a:t> expression into a new expression that is "better" and still produce the same results.</a:t>
            </a:r>
          </a:p>
        </p:txBody>
      </p:sp>
      <p:sp>
        <p:nvSpPr>
          <p:cNvPr id="4" name="Slide Number Placeholder 3"/>
          <p:cNvSpPr>
            <a:spLocks noGrp="1"/>
          </p:cNvSpPr>
          <p:nvPr>
            <p:ph type="sldNum" sz="quarter" idx="5"/>
          </p:nvPr>
        </p:nvSpPr>
        <p:spPr/>
        <p:txBody>
          <a:bodyPr/>
          <a:lstStyle/>
          <a:p>
            <a:fld id="{EEBB2FDE-2E55-4B3D-B7EA-09D0CC108070}" type="slidenum">
              <a:rPr lang="en-US" smtClean="0"/>
              <a:t>54</a:t>
            </a:fld>
            <a:endParaRPr lang="en-US" dirty="0"/>
          </a:p>
        </p:txBody>
      </p:sp>
    </p:spTree>
    <p:extLst>
      <p:ext uri="{BB962C8B-B14F-4D97-AF65-F5344CB8AC3E}">
        <p14:creationId xmlns:p14="http://schemas.microsoft.com/office/powerpoint/2010/main" val="31679748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We’ll see next week how an optimizer limits the search space... </a:t>
            </a:r>
          </a:p>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58</a:t>
            </a:fld>
            <a:endParaRPr lang="en-US" dirty="0"/>
          </a:p>
        </p:txBody>
      </p:sp>
    </p:spTree>
    <p:extLst>
      <p:ext uri="{BB962C8B-B14F-4D97-AF65-F5344CB8AC3E}">
        <p14:creationId xmlns:p14="http://schemas.microsoft.com/office/powerpoint/2010/main" val="3297370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FD3F79-3FAA-DCB8-9903-99317C043A4F}"/>
            </a:ext>
          </a:extLst>
        </p:cNvPr>
        <p:cNvGrpSpPr/>
        <p:nvPr/>
      </p:nvGrpSpPr>
      <p:grpSpPr>
        <a:xfrm>
          <a:off x="0" y="0"/>
          <a:ext cx="0" cy="0"/>
          <a:chOff x="0" y="0"/>
          <a:chExt cx="0" cy="0"/>
        </a:xfrm>
      </p:grpSpPr>
      <p:sp>
        <p:nvSpPr>
          <p:cNvPr id="7" name="Rectangle 7">
            <a:extLst>
              <a:ext uri="{FF2B5EF4-FFF2-40B4-BE49-F238E27FC236}">
                <a16:creationId xmlns:a16="http://schemas.microsoft.com/office/drawing/2014/main" id="{152EAE6D-055D-11EA-94FF-807B935965C8}"/>
              </a:ext>
            </a:extLst>
          </p:cNvPr>
          <p:cNvSpPr>
            <a:spLocks noGrp="1" noChangeArrowheads="1"/>
          </p:cNvSpPr>
          <p:nvPr>
            <p:ph type="sldNum" sz="quarter" idx="5"/>
          </p:nvPr>
        </p:nvSpPr>
        <p:spPr>
          <a:ln/>
        </p:spPr>
        <p:txBody>
          <a:bodyPr/>
          <a:lstStyle/>
          <a:p>
            <a:fld id="{0EFF4E5D-4F4F-524F-AFDB-643ABC233554}" type="slidenum">
              <a:rPr lang="en-US"/>
              <a:pPr/>
              <a:t>7</a:t>
            </a:fld>
            <a:endParaRPr lang="en-US"/>
          </a:p>
        </p:txBody>
      </p:sp>
      <p:sp>
        <p:nvSpPr>
          <p:cNvPr id="1186818" name="Rectangle 2">
            <a:extLst>
              <a:ext uri="{FF2B5EF4-FFF2-40B4-BE49-F238E27FC236}">
                <a16:creationId xmlns:a16="http://schemas.microsoft.com/office/drawing/2014/main" id="{B33B5830-AB34-610A-BE2F-26280525CFCB}"/>
              </a:ext>
            </a:extLst>
          </p:cNvPr>
          <p:cNvSpPr>
            <a:spLocks noGrp="1" noRot="1" noChangeAspect="1" noChangeArrowheads="1" noTextEdit="1"/>
          </p:cNvSpPr>
          <p:nvPr>
            <p:ph type="sldImg"/>
          </p:nvPr>
        </p:nvSpPr>
        <p:spPr>
          <a:ln/>
        </p:spPr>
      </p:sp>
      <p:sp>
        <p:nvSpPr>
          <p:cNvPr id="1186819" name="Rectangle 3">
            <a:extLst>
              <a:ext uri="{FF2B5EF4-FFF2-40B4-BE49-F238E27FC236}">
                <a16:creationId xmlns:a16="http://schemas.microsoft.com/office/drawing/2014/main" id="{B9807831-3F4D-3E7A-B386-DEEC8350AAF4}"/>
              </a:ext>
            </a:extLst>
          </p:cNvPr>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6132575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often in distributed systems</a:t>
            </a:r>
          </a:p>
        </p:txBody>
      </p:sp>
      <p:sp>
        <p:nvSpPr>
          <p:cNvPr id="4" name="Slide Number Placeholder 3"/>
          <p:cNvSpPr>
            <a:spLocks noGrp="1"/>
          </p:cNvSpPr>
          <p:nvPr>
            <p:ph type="sldNum" sz="quarter" idx="5"/>
          </p:nvPr>
        </p:nvSpPr>
        <p:spPr/>
        <p:txBody>
          <a:bodyPr/>
          <a:lstStyle/>
          <a:p>
            <a:fld id="{EEBB2FDE-2E55-4B3D-B7EA-09D0CC108070}" type="slidenum">
              <a:rPr lang="en-US" smtClean="0"/>
              <a:t>60</a:t>
            </a:fld>
            <a:endParaRPr lang="en-US" dirty="0"/>
          </a:p>
        </p:txBody>
      </p:sp>
    </p:spTree>
    <p:extLst>
      <p:ext uri="{BB962C8B-B14F-4D97-AF65-F5344CB8AC3E}">
        <p14:creationId xmlns:p14="http://schemas.microsoft.com/office/powerpoint/2010/main" val="30557834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most basic info we need to maintain per table.</a:t>
            </a:r>
          </a:p>
          <a:p>
            <a:r>
              <a:rPr lang="en-US" dirty="0"/>
              <a:t>Use case:</a:t>
            </a:r>
          </a:p>
          <a:p>
            <a:r>
              <a:rPr lang="en-US" dirty="0"/>
              <a:t>N_R: sequential scan</a:t>
            </a:r>
          </a:p>
          <a:p>
            <a:r>
              <a:rPr lang="en-US" dirty="0"/>
              <a:t>V(A, R): distinct, hash join</a:t>
            </a:r>
          </a:p>
        </p:txBody>
      </p:sp>
      <p:sp>
        <p:nvSpPr>
          <p:cNvPr id="4" name="Slide Number Placeholder 3"/>
          <p:cNvSpPr>
            <a:spLocks noGrp="1"/>
          </p:cNvSpPr>
          <p:nvPr>
            <p:ph type="sldNum" sz="quarter" idx="5"/>
          </p:nvPr>
        </p:nvSpPr>
        <p:spPr/>
        <p:txBody>
          <a:bodyPr/>
          <a:lstStyle/>
          <a:p>
            <a:fld id="{EEBB2FDE-2E55-4B3D-B7EA-09D0CC108070}" type="slidenum">
              <a:rPr lang="en-US" smtClean="0"/>
              <a:t>61</a:t>
            </a:fld>
            <a:endParaRPr lang="en-US" dirty="0"/>
          </a:p>
        </p:txBody>
      </p:sp>
    </p:spTree>
    <p:extLst>
      <p:ext uri="{BB962C8B-B14F-4D97-AF65-F5344CB8AC3E}">
        <p14:creationId xmlns:p14="http://schemas.microsoft.com/office/powerpoint/2010/main" val="296850000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62</a:t>
            </a:fld>
            <a:endParaRPr lang="en-US" dirty="0"/>
          </a:p>
        </p:txBody>
      </p:sp>
    </p:spTree>
    <p:extLst>
      <p:ext uri="{BB962C8B-B14F-4D97-AF65-F5344CB8AC3E}">
        <p14:creationId xmlns:p14="http://schemas.microsoft.com/office/powerpoint/2010/main" val="496630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goal is to use the selection cardinality to estimate how many tuples an operator is going to have to process. We can then use that information to determine how much disk/memory/</a:t>
            </a:r>
            <a:r>
              <a:rPr lang="en-US" dirty="0" err="1"/>
              <a:t>cpu</a:t>
            </a:r>
            <a:r>
              <a:rPr lang="en-US" dirty="0"/>
              <a:t> or whatever else we want to track the operator will consume.</a:t>
            </a:r>
          </a:p>
          <a:p>
            <a:endParaRPr lang="en-US" dirty="0"/>
          </a:p>
          <a:p>
            <a:r>
              <a:rPr lang="en-US" dirty="0"/>
              <a:t>Id=123 (cardinality=1)</a:t>
            </a:r>
          </a:p>
        </p:txBody>
      </p:sp>
      <p:sp>
        <p:nvSpPr>
          <p:cNvPr id="4" name="Slide Number Placeholder 3"/>
          <p:cNvSpPr>
            <a:spLocks noGrp="1"/>
          </p:cNvSpPr>
          <p:nvPr>
            <p:ph type="sldNum" sz="quarter" idx="5"/>
          </p:nvPr>
        </p:nvSpPr>
        <p:spPr/>
        <p:txBody>
          <a:bodyPr/>
          <a:lstStyle/>
          <a:p>
            <a:fld id="{EEBB2FDE-2E55-4B3D-B7EA-09D0CC108070}" type="slidenum">
              <a:rPr lang="en-US" smtClean="0"/>
              <a:t>63</a:t>
            </a:fld>
            <a:endParaRPr lang="en-US" dirty="0"/>
          </a:p>
        </p:txBody>
      </p:sp>
    </p:spTree>
    <p:extLst>
      <p:ext uri="{BB962C8B-B14F-4D97-AF65-F5344CB8AC3E}">
        <p14:creationId xmlns:p14="http://schemas.microsoft.com/office/powerpoint/2010/main" val="172121226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major observation we can make is that the selectivity is roughly the probability that something will match. </a:t>
            </a:r>
          </a:p>
          <a:p>
            <a:r>
              <a:rPr lang="en-US" dirty="0"/>
              <a:t>If we assume this, then we can use all the tricks Stats 101 to combine these together to handle more complex </a:t>
            </a:r>
            <a:r>
              <a:rPr lang="en-US" dirty="0" err="1"/>
              <a:t>prediates</a:t>
            </a:r>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65</a:t>
            </a:fld>
            <a:endParaRPr lang="en-US" dirty="0"/>
          </a:p>
        </p:txBody>
      </p:sp>
    </p:spTree>
    <p:extLst>
      <p:ext uri="{BB962C8B-B14F-4D97-AF65-F5344CB8AC3E}">
        <p14:creationId xmlns:p14="http://schemas.microsoft.com/office/powerpoint/2010/main" val="340937491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enumeration step will come next week.</a:t>
            </a:r>
          </a:p>
          <a:p>
            <a:r>
              <a:rPr lang="en-US" dirty="0"/>
              <a:t>Cannot guarantee that we will always find the optimal plan.</a:t>
            </a:r>
          </a:p>
        </p:txBody>
      </p:sp>
      <p:sp>
        <p:nvSpPr>
          <p:cNvPr id="4" name="Slide Number Placeholder 3"/>
          <p:cNvSpPr>
            <a:spLocks noGrp="1"/>
          </p:cNvSpPr>
          <p:nvPr>
            <p:ph type="sldNum" sz="quarter" idx="5"/>
          </p:nvPr>
        </p:nvSpPr>
        <p:spPr/>
        <p:txBody>
          <a:bodyPr/>
          <a:lstStyle/>
          <a:p>
            <a:fld id="{EEBB2FDE-2E55-4B3D-B7EA-09D0CC108070}" type="slidenum">
              <a:rPr lang="en-US" smtClean="0"/>
              <a:t>70</a:t>
            </a:fld>
            <a:endParaRPr lang="en-US" dirty="0"/>
          </a:p>
        </p:txBody>
      </p:sp>
    </p:spTree>
    <p:extLst>
      <p:ext uri="{BB962C8B-B14F-4D97-AF65-F5344CB8AC3E}">
        <p14:creationId xmlns:p14="http://schemas.microsoft.com/office/powerpoint/2010/main" val="348291940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example, all predicates are in the WHERE clause. So they would get put into a single filter operator.</a:t>
            </a:r>
          </a:p>
          <a:p>
            <a:r>
              <a:rPr lang="en-US" dirty="0"/>
              <a:t>We then apply the filter after the cartesian product. We know this is inefficient.</a:t>
            </a:r>
          </a:p>
          <a:p>
            <a:endParaRPr lang="en-US" dirty="0"/>
          </a:p>
          <a:p>
            <a:r>
              <a:rPr lang="en-US" dirty="0"/>
              <a:t>Break up the single predicate into multiple predicates for each conjunction so that we change their location in the tree.</a:t>
            </a:r>
          </a:p>
          <a:p>
            <a:endParaRPr lang="en-US" dirty="0"/>
          </a:p>
          <a:p>
            <a:r>
              <a:rPr lang="en-US" dirty="0"/>
              <a:t>For ORs, you have to make duplicate expressions.</a:t>
            </a:r>
          </a:p>
        </p:txBody>
      </p:sp>
      <p:sp>
        <p:nvSpPr>
          <p:cNvPr id="4" name="Slide Number Placeholder 3"/>
          <p:cNvSpPr>
            <a:spLocks noGrp="1"/>
          </p:cNvSpPr>
          <p:nvPr>
            <p:ph type="sldNum" sz="quarter" idx="5"/>
          </p:nvPr>
        </p:nvSpPr>
        <p:spPr/>
        <p:txBody>
          <a:bodyPr/>
          <a:lstStyle/>
          <a:p>
            <a:fld id="{EEBB2FDE-2E55-4B3D-B7EA-09D0CC108070}" type="slidenum">
              <a:rPr lang="en-US" smtClean="0"/>
              <a:t>72</a:t>
            </a:fld>
            <a:endParaRPr lang="en-US" dirty="0"/>
          </a:p>
        </p:txBody>
      </p:sp>
    </p:spTree>
    <p:extLst>
      <p:ext uri="{BB962C8B-B14F-4D97-AF65-F5344CB8AC3E}">
        <p14:creationId xmlns:p14="http://schemas.microsoft.com/office/powerpoint/2010/main" val="280814162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Selectivity is a function that says for a given predicate on a table, what is the fraction of tuples that will satisfy that predicate.</a:t>
            </a:r>
          </a:p>
          <a:p>
            <a:endParaRPr lang="en-US" dirty="0"/>
          </a:p>
          <a:p>
            <a:r>
              <a:rPr lang="en-US" dirty="0"/>
              <a:t>Last slide should an equality example. Now we need to account for other type of expressions.</a:t>
            </a:r>
          </a:p>
        </p:txBody>
      </p:sp>
      <p:sp>
        <p:nvSpPr>
          <p:cNvPr id="4" name="Slide Number Placeholder 3"/>
          <p:cNvSpPr>
            <a:spLocks noGrp="1"/>
          </p:cNvSpPr>
          <p:nvPr>
            <p:ph type="sldNum" sz="quarter" idx="5"/>
          </p:nvPr>
        </p:nvSpPr>
        <p:spPr/>
        <p:txBody>
          <a:bodyPr/>
          <a:lstStyle/>
          <a:p>
            <a:fld id="{EEBB2FDE-2E55-4B3D-B7EA-09D0CC108070}" type="slidenum">
              <a:rPr lang="en-US" smtClean="0"/>
              <a:t>73</a:t>
            </a:fld>
            <a:endParaRPr lang="en-US" dirty="0"/>
          </a:p>
        </p:txBody>
      </p:sp>
    </p:spTree>
    <p:extLst>
      <p:ext uri="{BB962C8B-B14F-4D97-AF65-F5344CB8AC3E}">
        <p14:creationId xmlns:p14="http://schemas.microsoft.com/office/powerpoint/2010/main" val="34951882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Sakila</a:t>
            </a:r>
            <a:r>
              <a:rPr lang="en-US" dirty="0"/>
              <a:t>: https://github.com/jOOQ/jOOQ/tree/master/jOOQ-examples/Sakila</a:t>
            </a:r>
          </a:p>
          <a:p>
            <a:endParaRPr lang="en-US" dirty="0"/>
          </a:p>
          <a:p>
            <a:r>
              <a:rPr lang="en-US" sz="1800" dirty="0">
                <a:latin typeface="Courier New" panose="02070309020205020404" pitchFamily="49" charset="0"/>
              </a:rPr>
              <a:t>-- IMPOSSIBLE QUERY PLAN</a:t>
            </a:r>
          </a:p>
          <a:p>
            <a:endParaRPr lang="en-US" sz="1800" dirty="0">
              <a:latin typeface="Courier New" panose="02070309020205020404" pitchFamily="49" charset="0"/>
            </a:endParaRPr>
          </a:p>
          <a:p>
            <a:r>
              <a:rPr lang="en-US" sz="1800" dirty="0">
                <a:latin typeface="Courier New" panose="02070309020205020404" pitchFamily="49" charset="0"/>
              </a:rPr>
              <a:t>-- Postgres</a:t>
            </a:r>
          </a:p>
          <a:p>
            <a:r>
              <a:rPr lang="en-US" sz="1800" dirty="0">
                <a:latin typeface="Courier New" panose="02070309020205020404" pitchFamily="49" charset="0"/>
              </a:rPr>
              <a:t>EXPLAIN ANALYZE SELECT * FROM actor WHERE 1 = 0;</a:t>
            </a:r>
          </a:p>
          <a:p>
            <a:endParaRPr lang="en-US" sz="1800" dirty="0">
              <a:latin typeface="Courier New" panose="02070309020205020404" pitchFamily="49" charset="0"/>
            </a:endParaRPr>
          </a:p>
          <a:p>
            <a:r>
              <a:rPr lang="en-US" sz="1800" dirty="0">
                <a:latin typeface="Courier New" panose="02070309020205020404" pitchFamily="49" charset="0"/>
              </a:rPr>
              <a:t>-- MySQL</a:t>
            </a:r>
          </a:p>
          <a:p>
            <a:r>
              <a:rPr lang="en-US" sz="1800" dirty="0">
                <a:latin typeface="Courier New" panose="02070309020205020404" pitchFamily="49" charset="0"/>
              </a:rPr>
              <a:t>EXPLAIN SELECT * FROM actor WHERE 1 = 0 \G</a:t>
            </a:r>
          </a:p>
          <a:p>
            <a:endParaRPr lang="en-US" sz="1800" dirty="0">
              <a:latin typeface="Courier New" panose="02070309020205020404" pitchFamily="49" charset="0"/>
            </a:endParaRPr>
          </a:p>
          <a:p>
            <a:r>
              <a:rPr lang="en-US" sz="1800" dirty="0">
                <a:latin typeface="Courier New" panose="02070309020205020404" pitchFamily="49" charset="0"/>
              </a:rPr>
              <a:t>-- MSSQL</a:t>
            </a:r>
          </a:p>
          <a:p>
            <a:r>
              <a:rPr lang="en-US" sz="1800" dirty="0">
                <a:latin typeface="Courier New" panose="02070309020205020404" pitchFamily="49" charset="0"/>
              </a:rPr>
              <a:t>SET SHOWPLAN_TEXT ON;</a:t>
            </a:r>
          </a:p>
          <a:p>
            <a:r>
              <a:rPr lang="en-US" sz="1800" dirty="0">
                <a:latin typeface="Courier New" panose="02070309020205020404" pitchFamily="49" charset="0"/>
              </a:rPr>
              <a:t>SELECT * FROM actor WHERE 1 = 0;</a:t>
            </a:r>
          </a:p>
          <a:p>
            <a:endParaRPr lang="en-US" sz="1800" dirty="0">
              <a:latin typeface="Courier New" panose="02070309020205020404" pitchFamily="49" charset="0"/>
            </a:endParaRPr>
          </a:p>
          <a:p>
            <a:r>
              <a:rPr lang="en-US" sz="1800" dirty="0">
                <a:latin typeface="Courier New" panose="02070309020205020404" pitchFamily="49" charset="0"/>
              </a:rPr>
              <a:t>-- Oracle</a:t>
            </a:r>
          </a:p>
          <a:p>
            <a:r>
              <a:rPr lang="en-US" sz="1800" dirty="0">
                <a:latin typeface="Courier New" panose="02070309020205020404" pitchFamily="49" charset="0"/>
              </a:rPr>
              <a:t>EXPLAIN PLAN FOR SELECT * FROM actor WHERE 1 = 0;</a:t>
            </a:r>
          </a:p>
          <a:p>
            <a:r>
              <a:rPr lang="en-US" sz="1800" dirty="0">
                <a:latin typeface="Courier New" panose="02070309020205020404" pitchFamily="49" charset="0"/>
              </a:rPr>
              <a:t>SELECT PLAN_TABLE_OUTPUT FROM TABLE(DBMS_XPLAN.DISPLAY());</a:t>
            </a:r>
          </a:p>
          <a:p>
            <a:endParaRPr lang="en-US" sz="1800" dirty="0">
              <a:latin typeface="Courier New" panose="02070309020205020404" pitchFamily="49" charset="0"/>
            </a:endParaRPr>
          </a:p>
          <a:p>
            <a:r>
              <a:rPr lang="en-US" sz="1800" dirty="0">
                <a:latin typeface="Courier New" panose="02070309020205020404" pitchFamily="49" charset="0"/>
              </a:rPr>
              <a:t>-- </a:t>
            </a:r>
            <a:r>
              <a:rPr lang="en-US" sz="1800" dirty="0" err="1">
                <a:latin typeface="Courier New" panose="02070309020205020404" pitchFamily="49" charset="0"/>
              </a:rPr>
              <a:t>Sqlite</a:t>
            </a:r>
            <a:r>
              <a:rPr lang="en-US" sz="1800" dirty="0">
                <a:latin typeface="Courier New" panose="02070309020205020404" pitchFamily="49" charset="0"/>
              </a:rPr>
              <a:t>?</a:t>
            </a:r>
          </a:p>
          <a:p>
            <a:r>
              <a:rPr lang="en-US" sz="1800" dirty="0">
                <a:latin typeface="Courier New" panose="02070309020205020404" pitchFamily="49" charset="0"/>
              </a:rPr>
              <a:t>EXPLAIN QUERY PLAN SELECT * FROM actor WHERE 1 = 0;</a:t>
            </a:r>
          </a:p>
          <a:p>
            <a:endParaRPr lang="en-US" sz="1800" dirty="0">
              <a:latin typeface="Courier New" panose="02070309020205020404" pitchFamily="49" charset="0"/>
            </a:endParaRPr>
          </a:p>
          <a:p>
            <a:r>
              <a:rPr lang="en-US" sz="1800" dirty="0">
                <a:latin typeface="Courier New" panose="02070309020205020404" pitchFamily="49" charset="0"/>
              </a:rPr>
              <a:t>-- USELESS PREDICATE</a:t>
            </a:r>
          </a:p>
          <a:p>
            <a:endParaRPr lang="en-US" sz="1800" dirty="0">
              <a:latin typeface="Courier New" panose="02070309020205020404" pitchFamily="49" charset="0"/>
            </a:endParaRPr>
          </a:p>
          <a:p>
            <a:r>
              <a:rPr lang="en-US" sz="1800" dirty="0">
                <a:latin typeface="Courier New" panose="02070309020205020404" pitchFamily="49" charset="0"/>
              </a:rPr>
              <a:t>EXPLAIN ANALYZE SELECT * FROM actor WHERE 1 = 1;</a:t>
            </a:r>
          </a:p>
          <a:p>
            <a:endParaRPr lang="en-US" sz="1800" dirty="0">
              <a:latin typeface="Courier New" panose="02070309020205020404" pitchFamily="49" charset="0"/>
            </a:endParaRPr>
          </a:p>
          <a:p>
            <a:r>
              <a:rPr lang="en-US" sz="1800" dirty="0">
                <a:latin typeface="Courier New" panose="02070309020205020404" pitchFamily="49" charset="0"/>
              </a:rPr>
              <a:t>EXPLAIN SELECT * FROM actor WHERE 1 = 1 \G</a:t>
            </a:r>
          </a:p>
          <a:p>
            <a:endParaRPr lang="en-US" sz="1800" dirty="0">
              <a:latin typeface="Courier New" panose="02070309020205020404" pitchFamily="49" charset="0"/>
            </a:endParaRPr>
          </a:p>
          <a:p>
            <a:r>
              <a:rPr lang="en-US" sz="1800" dirty="0">
                <a:latin typeface="Courier New" panose="02070309020205020404" pitchFamily="49" charset="0"/>
              </a:rPr>
              <a:t>SET SHOWPLAN_TEXT ON;</a:t>
            </a:r>
          </a:p>
          <a:p>
            <a:r>
              <a:rPr lang="en-US" sz="1800" dirty="0">
                <a:latin typeface="Courier New" panose="02070309020205020404" pitchFamily="49" charset="0"/>
              </a:rPr>
              <a:t>SELECT * FROM actor WHERE 1 = 1;</a:t>
            </a:r>
          </a:p>
          <a:p>
            <a:endParaRPr lang="en-US" sz="1800" dirty="0">
              <a:latin typeface="Courier New" panose="02070309020205020404" pitchFamily="49" charset="0"/>
            </a:endParaRPr>
          </a:p>
          <a:p>
            <a:r>
              <a:rPr lang="en-US" sz="1800" dirty="0">
                <a:latin typeface="Courier New" panose="02070309020205020404" pitchFamily="49" charset="0"/>
              </a:rPr>
              <a:t>EXPLAIN QUERY PLAN SELECT * FROM actor WHERE 1 = 1;</a:t>
            </a:r>
          </a:p>
          <a:p>
            <a:endParaRPr lang="en-US" sz="1800" dirty="0">
              <a:latin typeface="Courier New" panose="02070309020205020404" pitchFamily="49" charset="0"/>
            </a:endParaRPr>
          </a:p>
          <a:p>
            <a:r>
              <a:rPr lang="en-US" sz="1800" dirty="0">
                <a:latin typeface="Courier New" panose="02070309020205020404" pitchFamily="49" charset="0"/>
              </a:rPr>
              <a:t>-- RANGE QUERY</a:t>
            </a:r>
          </a:p>
          <a:p>
            <a:endParaRPr lang="en-US" sz="1800" dirty="0">
              <a:latin typeface="Courier New" panose="02070309020205020404" pitchFamily="49" charset="0"/>
            </a:endParaRPr>
          </a:p>
          <a:p>
            <a:r>
              <a:rPr lang="en-US" sz="1800" dirty="0">
                <a:latin typeface="Courier New" panose="02070309020205020404" pitchFamily="49" charset="0"/>
              </a:rPr>
              <a:t>EXPLAIN ANALYZE SELECT * FROM film WHERE </a:t>
            </a:r>
            <a:r>
              <a:rPr lang="en-US" sz="1800" dirty="0" err="1">
                <a:latin typeface="Courier New" panose="02070309020205020404" pitchFamily="49" charset="0"/>
              </a:rPr>
              <a:t>film_id</a:t>
            </a:r>
            <a:r>
              <a:rPr lang="en-US" sz="1800" dirty="0">
                <a:latin typeface="Courier New" panose="02070309020205020404" pitchFamily="49" charset="0"/>
              </a:rPr>
              <a:t> BETWEEN 1 AND 2 AND </a:t>
            </a:r>
            <a:r>
              <a:rPr lang="en-US" sz="1800" dirty="0" err="1">
                <a:latin typeface="Courier New" panose="02070309020205020404" pitchFamily="49" charset="0"/>
              </a:rPr>
              <a:t>film_id</a:t>
            </a:r>
            <a:r>
              <a:rPr lang="en-US" sz="1800" dirty="0">
                <a:latin typeface="Courier New" panose="02070309020205020404" pitchFamily="49" charset="0"/>
              </a:rPr>
              <a:t> BETWEEN 199 AND 200;</a:t>
            </a:r>
          </a:p>
          <a:p>
            <a:endParaRPr lang="en-US" sz="1800" dirty="0">
              <a:latin typeface="Courier New" panose="02070309020205020404" pitchFamily="49" charset="0"/>
            </a:endParaRPr>
          </a:p>
          <a:p>
            <a:r>
              <a:rPr lang="en-US" sz="1800" dirty="0">
                <a:latin typeface="Courier New" panose="02070309020205020404" pitchFamily="49" charset="0"/>
              </a:rPr>
              <a:t>EXPLAIN SELECT * FROM film WHERE </a:t>
            </a:r>
            <a:r>
              <a:rPr lang="en-US" sz="1800" dirty="0" err="1">
                <a:latin typeface="Courier New" panose="02070309020205020404" pitchFamily="49" charset="0"/>
              </a:rPr>
              <a:t>film_id</a:t>
            </a:r>
            <a:r>
              <a:rPr lang="en-US" sz="1800" dirty="0">
                <a:latin typeface="Courier New" panose="02070309020205020404" pitchFamily="49" charset="0"/>
              </a:rPr>
              <a:t> BETWEEN 1 AND 2 AND </a:t>
            </a:r>
            <a:r>
              <a:rPr lang="en-US" sz="1800" dirty="0" err="1">
                <a:latin typeface="Courier New" panose="02070309020205020404" pitchFamily="49" charset="0"/>
              </a:rPr>
              <a:t>film_id</a:t>
            </a:r>
            <a:r>
              <a:rPr lang="en-US" sz="1800" dirty="0">
                <a:latin typeface="Courier New" panose="02070309020205020404" pitchFamily="49" charset="0"/>
              </a:rPr>
              <a:t> BETWEEN 199 AND 200 \G</a:t>
            </a:r>
          </a:p>
          <a:p>
            <a:endParaRPr lang="en-US" sz="1800" dirty="0">
              <a:latin typeface="Courier New" panose="02070309020205020404" pitchFamily="49" charset="0"/>
            </a:endParaRPr>
          </a:p>
          <a:p>
            <a:r>
              <a:rPr lang="en-US" sz="1800" dirty="0">
                <a:latin typeface="Courier New" panose="02070309020205020404" pitchFamily="49" charset="0"/>
              </a:rPr>
              <a:t>EXPLAIN QUERY PLAN SELECT * FROM film WHERE </a:t>
            </a:r>
            <a:r>
              <a:rPr lang="en-US" sz="1800" dirty="0" err="1">
                <a:latin typeface="Courier New" panose="02070309020205020404" pitchFamily="49" charset="0"/>
              </a:rPr>
              <a:t>film_id</a:t>
            </a:r>
            <a:r>
              <a:rPr lang="en-US" sz="1800" dirty="0">
                <a:latin typeface="Courier New" panose="02070309020205020404" pitchFamily="49" charset="0"/>
              </a:rPr>
              <a:t> BETWEEN 1 AND 2 AND </a:t>
            </a:r>
            <a:r>
              <a:rPr lang="en-US" sz="1800" dirty="0" err="1">
                <a:latin typeface="Courier New" panose="02070309020205020404" pitchFamily="49" charset="0"/>
              </a:rPr>
              <a:t>film_id</a:t>
            </a:r>
            <a:r>
              <a:rPr lang="en-US" sz="1800" dirty="0">
                <a:latin typeface="Courier New" panose="02070309020205020404" pitchFamily="49" charset="0"/>
              </a:rPr>
              <a:t> BETWEEN 199 AND 200;</a:t>
            </a:r>
          </a:p>
          <a:p>
            <a:endParaRPr lang="en-US" sz="1800" dirty="0">
              <a:latin typeface="Courier New" panose="02070309020205020404" pitchFamily="49" charset="0"/>
            </a:endParaRPr>
          </a:p>
          <a:p>
            <a:r>
              <a:rPr lang="en-US" sz="1800" dirty="0">
                <a:latin typeface="Courier New" panose="02070309020205020404" pitchFamily="49" charset="0"/>
              </a:rPr>
              <a:t>-- PROJECTION PRUNING</a:t>
            </a:r>
          </a:p>
          <a:p>
            <a:endParaRPr lang="en-US" sz="1800" dirty="0">
              <a:latin typeface="Courier New" panose="02070309020205020404" pitchFamily="49" charset="0"/>
            </a:endParaRPr>
          </a:p>
          <a:p>
            <a:r>
              <a:rPr lang="en-US" sz="1800" dirty="0">
                <a:latin typeface="Courier New" panose="02070309020205020404" pitchFamily="49" charset="0"/>
              </a:rPr>
              <a:t>SELECT EXISTS(SELECT 1 / 0);</a:t>
            </a:r>
          </a:p>
          <a:p>
            <a:endParaRPr lang="en-US" sz="1800" dirty="0">
              <a:latin typeface="Courier New" panose="02070309020205020404" pitchFamily="49" charset="0"/>
            </a:endParaRPr>
          </a:p>
          <a:p>
            <a:r>
              <a:rPr lang="en-US" sz="1800" dirty="0">
                <a:latin typeface="Courier New" panose="02070309020205020404" pitchFamily="49" charset="0"/>
              </a:rPr>
              <a:t>SELECT EXISTS( SELECT pow(-1, 0.5) );</a:t>
            </a:r>
          </a:p>
          <a:p>
            <a:endParaRPr lang="en-US" sz="1800" dirty="0">
              <a:latin typeface="Courier New" panose="02070309020205020404" pitchFamily="49" charset="0"/>
            </a:endParaRPr>
          </a:p>
        </p:txBody>
      </p:sp>
      <p:sp>
        <p:nvSpPr>
          <p:cNvPr id="4" name="Slide Number Placeholder 3"/>
          <p:cNvSpPr>
            <a:spLocks noGrp="1"/>
          </p:cNvSpPr>
          <p:nvPr>
            <p:ph type="sldNum" sz="quarter" idx="5"/>
          </p:nvPr>
        </p:nvSpPr>
        <p:spPr/>
        <p:txBody>
          <a:bodyPr/>
          <a:lstStyle/>
          <a:p>
            <a:fld id="{EEBB2FDE-2E55-4B3D-B7EA-09D0CC108070}" type="slidenum">
              <a:rPr lang="en-US" smtClean="0"/>
              <a:t>74</a:t>
            </a:fld>
            <a:endParaRPr lang="en-US" dirty="0"/>
          </a:p>
        </p:txBody>
      </p:sp>
    </p:spTree>
    <p:extLst>
      <p:ext uri="{BB962C8B-B14F-4D97-AF65-F5344CB8AC3E}">
        <p14:creationId xmlns:p14="http://schemas.microsoft.com/office/powerpoint/2010/main" val="19444741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Database characteristics (in system catalogs)</a:t>
            </a:r>
          </a:p>
          <a:p>
            <a:r>
              <a:rPr lang="en-US" dirty="0"/>
              <a:t>–Schema, including constraints</a:t>
            </a:r>
          </a:p>
          <a:p>
            <a:r>
              <a:rPr lang="en-US" dirty="0"/>
              <a:t>–Statistics on tables, columns, indexes, etc.</a:t>
            </a:r>
          </a:p>
          <a:p>
            <a:endParaRPr lang="en-US" dirty="0"/>
          </a:p>
          <a:p>
            <a:r>
              <a:rPr lang="en-US" dirty="0"/>
              <a:t>Hardware environment</a:t>
            </a:r>
          </a:p>
          <a:p>
            <a:r>
              <a:rPr lang="en-US" dirty="0"/>
              <a:t>– Speed of CPU</a:t>
            </a:r>
          </a:p>
          <a:p>
            <a:r>
              <a:rPr lang="en-US" dirty="0"/>
              <a:t> determined automatically at database creation time</a:t>
            </a:r>
          </a:p>
          <a:p>
            <a:r>
              <a:rPr lang="en-US" dirty="0"/>
              <a:t> runs a timing program</a:t>
            </a:r>
          </a:p>
          <a:p>
            <a:r>
              <a:rPr lang="en-US" dirty="0"/>
              <a:t>– Storage device characteristics</a:t>
            </a:r>
          </a:p>
          <a:p>
            <a:r>
              <a:rPr lang="en-US" dirty="0"/>
              <a:t> used to model random and sequential I/O costs</a:t>
            </a:r>
          </a:p>
          <a:p>
            <a:r>
              <a:rPr lang="en-US" dirty="0"/>
              <a:t> set at table-space level</a:t>
            </a:r>
          </a:p>
          <a:p>
            <a:r>
              <a:rPr lang="en-US" dirty="0"/>
              <a:t> overhead (seek &amp; average rotational latency)</a:t>
            </a:r>
          </a:p>
          <a:p>
            <a:r>
              <a:rPr lang="en-US" dirty="0"/>
              <a:t> </a:t>
            </a:r>
            <a:r>
              <a:rPr lang="en-US" dirty="0" err="1"/>
              <a:t>transfer_rate</a:t>
            </a:r>
            <a:endParaRPr lang="en-US" dirty="0"/>
          </a:p>
          <a:p>
            <a:r>
              <a:rPr lang="en-US" dirty="0"/>
              <a:t>– Communications bandwidth</a:t>
            </a:r>
          </a:p>
          <a:p>
            <a:r>
              <a:rPr lang="en-US" dirty="0"/>
              <a:t> to factor communication cost into overall cost, in partitioned environments</a:t>
            </a:r>
          </a:p>
          <a:p>
            <a:r>
              <a:rPr lang="en-US" dirty="0"/>
              <a:t>– Memory resources</a:t>
            </a:r>
          </a:p>
          <a:p>
            <a:r>
              <a:rPr lang="en-US" dirty="0"/>
              <a:t> Buffer pool(s)</a:t>
            </a:r>
          </a:p>
          <a:p>
            <a:r>
              <a:rPr lang="en-US" dirty="0"/>
              <a:t> Sort heap</a:t>
            </a:r>
          </a:p>
          <a:p>
            <a:r>
              <a:rPr lang="en-US" dirty="0"/>
              <a:t> Concurrency Environment</a:t>
            </a:r>
          </a:p>
          <a:p>
            <a:r>
              <a:rPr lang="en-US" dirty="0"/>
              <a:t>– Average number of users</a:t>
            </a:r>
          </a:p>
          <a:p>
            <a:r>
              <a:rPr lang="en-US" dirty="0"/>
              <a:t>– Isolation level / blocking</a:t>
            </a:r>
          </a:p>
          <a:p>
            <a:r>
              <a:rPr lang="en-US" dirty="0"/>
              <a:t>– Number of available locks</a:t>
            </a:r>
          </a:p>
          <a:p>
            <a:endParaRPr lang="en-US" dirty="0"/>
          </a:p>
        </p:txBody>
      </p:sp>
      <p:sp>
        <p:nvSpPr>
          <p:cNvPr id="4" name="Slide Number Placeholder 3"/>
          <p:cNvSpPr>
            <a:spLocks noGrp="1"/>
          </p:cNvSpPr>
          <p:nvPr>
            <p:ph type="sldNum" sz="quarter" idx="10"/>
          </p:nvPr>
        </p:nvSpPr>
        <p:spPr/>
        <p:txBody>
          <a:bodyPr/>
          <a:lstStyle/>
          <a:p>
            <a:fld id="{EEBB2FDE-2E55-4B3D-B7EA-09D0CC108070}" type="slidenum">
              <a:rPr lang="en-US" smtClean="0"/>
              <a:t>75</a:t>
            </a:fld>
            <a:endParaRPr lang="en-US" dirty="0"/>
          </a:p>
        </p:txBody>
      </p:sp>
    </p:spTree>
    <p:extLst>
      <p:ext uri="{BB962C8B-B14F-4D97-AF65-F5344CB8AC3E}">
        <p14:creationId xmlns:p14="http://schemas.microsoft.com/office/powerpoint/2010/main" val="9231257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BB2FDE-2E55-4B3D-B7EA-09D0CC108070}" type="slidenum">
              <a:rPr lang="en-US" smtClean="0"/>
              <a:t>8</a:t>
            </a:fld>
            <a:endParaRPr lang="en-US" dirty="0"/>
          </a:p>
        </p:txBody>
      </p:sp>
    </p:spTree>
    <p:extLst>
      <p:ext uri="{BB962C8B-B14F-4D97-AF65-F5344CB8AC3E}">
        <p14:creationId xmlns:p14="http://schemas.microsoft.com/office/powerpoint/2010/main" val="2533125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Logical Plan: There can be many valid alternatives of logical plans for a single SQL query.</a:t>
            </a:r>
          </a:p>
          <a:p>
            <a:r>
              <a:rPr lang="en-US" dirty="0"/>
              <a:t>Some systems skips the optimizer step.</a:t>
            </a:r>
          </a:p>
          <a:p>
            <a:r>
              <a:rPr lang="en-US" dirty="0"/>
              <a:t>Optimizer is usually the most </a:t>
            </a:r>
            <a:r>
              <a:rPr lang="en-US" dirty="0" err="1"/>
              <a:t>espensive</a:t>
            </a:r>
            <a:endParaRPr lang="en-US" dirty="0"/>
          </a:p>
        </p:txBody>
      </p:sp>
      <p:sp>
        <p:nvSpPr>
          <p:cNvPr id="4" name="Slide Number Placeholder 3"/>
          <p:cNvSpPr>
            <a:spLocks noGrp="1"/>
          </p:cNvSpPr>
          <p:nvPr>
            <p:ph type="sldNum" sz="quarter" idx="10"/>
          </p:nvPr>
        </p:nvSpPr>
        <p:spPr/>
        <p:txBody>
          <a:bodyPr/>
          <a:lstStyle/>
          <a:p>
            <a:fld id="{EEBB2FDE-2E55-4B3D-B7EA-09D0CC108070}" type="slidenum">
              <a:rPr lang="en-US" smtClean="0"/>
              <a:t>9</a:t>
            </a:fld>
            <a:endParaRPr lang="en-US" dirty="0"/>
          </a:p>
        </p:txBody>
      </p:sp>
    </p:spTree>
    <p:extLst>
      <p:ext uri="{BB962C8B-B14F-4D97-AF65-F5344CB8AC3E}">
        <p14:creationId xmlns:p14="http://schemas.microsoft.com/office/powerpoint/2010/main" val="34245674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Logical Join + Logical </a:t>
            </a:r>
            <a:r>
              <a:rPr lang="en-US" dirty="0" err="1"/>
              <a:t>OrderBy</a:t>
            </a:r>
            <a:r>
              <a:rPr lang="en-US" dirty="0"/>
              <a:t> -&gt; Physical </a:t>
            </a:r>
            <a:r>
              <a:rPr lang="en-US" dirty="0" err="1"/>
              <a:t>SortMergeJoin</a:t>
            </a:r>
            <a:endParaRPr lang="en-US" dirty="0"/>
          </a:p>
        </p:txBody>
      </p:sp>
      <p:sp>
        <p:nvSpPr>
          <p:cNvPr id="4" name="Slide Number Placeholder 3"/>
          <p:cNvSpPr>
            <a:spLocks noGrp="1"/>
          </p:cNvSpPr>
          <p:nvPr>
            <p:ph type="sldNum" sz="quarter" idx="5"/>
          </p:nvPr>
        </p:nvSpPr>
        <p:spPr/>
        <p:txBody>
          <a:bodyPr/>
          <a:lstStyle/>
          <a:p>
            <a:fld id="{EEBB2FDE-2E55-4B3D-B7EA-09D0CC108070}" type="slidenum">
              <a:rPr lang="en-US" smtClean="0"/>
              <a:t>10</a:t>
            </a:fld>
            <a:endParaRPr lang="en-US" dirty="0"/>
          </a:p>
        </p:txBody>
      </p:sp>
    </p:spTree>
    <p:extLst>
      <p:ext uri="{BB962C8B-B14F-4D97-AF65-F5344CB8AC3E}">
        <p14:creationId xmlns:p14="http://schemas.microsoft.com/office/powerpoint/2010/main" val="36361596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E03A098-25A8-DA4F-8A9F-B8C40E87E976}" type="slidenum">
              <a:rPr lang="en-US"/>
              <a:pPr/>
              <a:t>11</a:t>
            </a:fld>
            <a:endParaRPr lang="en-US"/>
          </a:p>
        </p:txBody>
      </p:sp>
      <p:sp>
        <p:nvSpPr>
          <p:cNvPr id="1164290" name="Rectangle 2"/>
          <p:cNvSpPr>
            <a:spLocks noGrp="1" noRot="1" noChangeAspect="1" noChangeArrowheads="1" noTextEdit="1"/>
          </p:cNvSpPr>
          <p:nvPr>
            <p:ph type="sldImg"/>
          </p:nvPr>
        </p:nvSpPr>
        <p:spPr>
          <a:ln/>
        </p:spPr>
      </p:sp>
      <p:sp>
        <p:nvSpPr>
          <p:cNvPr id="1164291" name="Rectangle 3"/>
          <p:cNvSpPr>
            <a:spLocks noGrp="1" noChangeArrowheads="1"/>
          </p:cNvSpPr>
          <p:nvPr>
            <p:ph type="body" idx="1"/>
          </p:nvPr>
        </p:nvSpPr>
        <p:spPr/>
        <p:txBody>
          <a:bodyPr/>
          <a:lstStyle/>
          <a:p>
            <a:r>
              <a:rPr lang="en-US" dirty="0"/>
              <a:t>Given RA tree</a:t>
            </a:r>
          </a:p>
          <a:p>
            <a:r>
              <a:rPr lang="en-US" dirty="0"/>
              <a:t>Best way of evaluating it</a:t>
            </a:r>
          </a:p>
          <a:p>
            <a:r>
              <a:rPr lang="en-US" dirty="0"/>
              <a:t>- Produce annotated RA trees</a:t>
            </a:r>
          </a:p>
          <a:p>
            <a:r>
              <a:rPr lang="en-US" dirty="0"/>
              <a:t>- Annotation indicates operator evaluation algorithm</a:t>
            </a:r>
          </a:p>
          <a:p>
            <a:endParaRPr lang="en-US" dirty="0"/>
          </a:p>
          <a:p>
            <a:r>
              <a:rPr lang="en-US" dirty="0"/>
              <a:t>Identify candidate </a:t>
            </a:r>
            <a:r>
              <a:rPr lang="en-US" dirty="0">
                <a:solidFill>
                  <a:schemeClr val="accent2"/>
                </a:solidFill>
              </a:rPr>
              <a:t>equivalent</a:t>
            </a:r>
            <a:r>
              <a:rPr lang="en-US" dirty="0"/>
              <a:t> trees</a:t>
            </a:r>
          </a:p>
          <a:p>
            <a:pPr>
              <a:buFont typeface="Wingdings" charset="2"/>
              <a:buNone/>
            </a:pPr>
            <a:r>
              <a:rPr lang="en-US" dirty="0"/>
              <a:t>For each candidate find </a:t>
            </a:r>
            <a:r>
              <a:rPr lang="en-US" dirty="0">
                <a:solidFill>
                  <a:schemeClr val="accent2"/>
                </a:solidFill>
              </a:rPr>
              <a:t>best</a:t>
            </a:r>
            <a:r>
              <a:rPr lang="en-US" dirty="0"/>
              <a:t> annotated version</a:t>
            </a:r>
          </a:p>
          <a:p>
            <a:pPr>
              <a:buFont typeface="Wingdings" charset="2"/>
              <a:buNone/>
            </a:pPr>
            <a:r>
              <a:rPr lang="en-US" dirty="0"/>
              <a:t>Choose the best overall</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talk about cost model. Next lecture about enumeration</a:t>
            </a:r>
          </a:p>
          <a:p>
            <a:r>
              <a:rPr lang="en-US" dirty="0"/>
              <a:t>Unlikely to find an optimal plan</a:t>
            </a:r>
          </a:p>
        </p:txBody>
      </p:sp>
      <p:sp>
        <p:nvSpPr>
          <p:cNvPr id="4" name="Slide Number Placeholder 3"/>
          <p:cNvSpPr>
            <a:spLocks noGrp="1"/>
          </p:cNvSpPr>
          <p:nvPr>
            <p:ph type="sldNum" sz="quarter" idx="5"/>
          </p:nvPr>
        </p:nvSpPr>
        <p:spPr/>
        <p:txBody>
          <a:bodyPr/>
          <a:lstStyle/>
          <a:p>
            <a:fld id="{EEBB2FDE-2E55-4B3D-B7EA-09D0CC108070}" type="slidenum">
              <a:rPr lang="en-US" smtClean="0"/>
              <a:t>12</a:t>
            </a:fld>
            <a:endParaRPr lang="en-US" dirty="0"/>
          </a:p>
        </p:txBody>
      </p:sp>
    </p:spTree>
    <p:extLst>
      <p:ext uri="{BB962C8B-B14F-4D97-AF65-F5344CB8AC3E}">
        <p14:creationId xmlns:p14="http://schemas.microsoft.com/office/powerpoint/2010/main" val="36609107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db.cs.cmu.edu/" TargetMode="External"/><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bg1"/>
        </a:solidFill>
        <a:effectLst/>
      </p:bgPr>
    </p:bg>
    <p:spTree>
      <p:nvGrpSpPr>
        <p:cNvPr id="1" name=""/>
        <p:cNvGrpSpPr/>
        <p:nvPr/>
      </p:nvGrpSpPr>
      <p:grpSpPr>
        <a:xfrm>
          <a:off x="0" y="0"/>
          <a:ext cx="0" cy="0"/>
          <a:chOff x="0" y="0"/>
          <a:chExt cx="0" cy="0"/>
        </a:xfrm>
      </p:grpSpPr>
      <p:grpSp>
        <p:nvGrpSpPr>
          <p:cNvPr id="3" name="CMU LOGO" hidden="1">
            <a:extLst>
              <a:ext uri="{FF2B5EF4-FFF2-40B4-BE49-F238E27FC236}">
                <a16:creationId xmlns:a16="http://schemas.microsoft.com/office/drawing/2014/main" id="{A6279927-EE9F-8A29-2CCB-28AAACD5E8C1}"/>
              </a:ext>
            </a:extLst>
          </p:cNvPr>
          <p:cNvGrpSpPr/>
          <p:nvPr/>
        </p:nvGrpSpPr>
        <p:grpSpPr>
          <a:xfrm>
            <a:off x="325636" y="471153"/>
            <a:ext cx="914400" cy="548640"/>
            <a:chOff x="325636" y="760714"/>
            <a:chExt cx="914400" cy="548640"/>
          </a:xfrm>
        </p:grpSpPr>
        <p:sp>
          <p:nvSpPr>
            <p:cNvPr id="23" name="Rectangle: Rounded Corners 22">
              <a:extLst>
                <a:ext uri="{FF2B5EF4-FFF2-40B4-BE49-F238E27FC236}">
                  <a16:creationId xmlns:a16="http://schemas.microsoft.com/office/drawing/2014/main" id="{AEBE596A-5B25-6A4A-3895-76D6B8649774}"/>
                </a:ext>
              </a:extLst>
            </p:cNvPr>
            <p:cNvSpPr/>
            <p:nvPr/>
          </p:nvSpPr>
          <p:spPr>
            <a:xfrm>
              <a:off x="325636" y="760714"/>
              <a:ext cx="914400" cy="548640"/>
            </a:xfrm>
            <a:prstGeom prst="roundRect">
              <a:avLst>
                <a:gd name="adj" fmla="val 1910"/>
              </a:avLst>
            </a:prstGeom>
            <a:solidFill>
              <a:srgbClr val="C3003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endParaRPr lang="en-US" dirty="0"/>
            </a:p>
          </p:txBody>
        </p:sp>
        <p:pic>
          <p:nvPicPr>
            <p:cNvPr id="34" name="Graphic 33">
              <a:hlinkClick r:id="rId2"/>
              <a:extLst>
                <a:ext uri="{FF2B5EF4-FFF2-40B4-BE49-F238E27FC236}">
                  <a16:creationId xmlns:a16="http://schemas.microsoft.com/office/drawing/2014/main" id="{42BCC96F-C450-CF5C-629F-09937B0D1D50}"/>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417076" y="797240"/>
              <a:ext cx="731520" cy="475588"/>
            </a:xfrm>
            <a:prstGeom prst="rect">
              <a:avLst/>
            </a:prstGeom>
          </p:spPr>
        </p:pic>
      </p:grpSp>
      <p:pic>
        <p:nvPicPr>
          <p:cNvPr id="12" name="Graphic 11">
            <a:extLst>
              <a:ext uri="{FF2B5EF4-FFF2-40B4-BE49-F238E27FC236}">
                <a16:creationId xmlns:a16="http://schemas.microsoft.com/office/drawing/2014/main" id="{2852B086-E288-CBD2-C5C5-DFEC76D9684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3922" y="240601"/>
            <a:ext cx="3291840" cy="291552"/>
          </a:xfrm>
          <a:prstGeom prst="rect">
            <a:avLst/>
          </a:prstGeom>
        </p:spPr>
      </p:pic>
      <p:sp>
        <p:nvSpPr>
          <p:cNvPr id="4" name="Title 1">
            <a:extLst>
              <a:ext uri="{FF2B5EF4-FFF2-40B4-BE49-F238E27FC236}">
                <a16:creationId xmlns:a16="http://schemas.microsoft.com/office/drawing/2014/main" id="{B3D0993A-BF60-CE79-0F1C-786FEAAE2891}"/>
              </a:ext>
            </a:extLst>
          </p:cNvPr>
          <p:cNvSpPr txBox="1">
            <a:spLocks/>
          </p:cNvSpPr>
          <p:nvPr/>
        </p:nvSpPr>
        <p:spPr>
          <a:xfrm>
            <a:off x="0" y="1790327"/>
            <a:ext cx="9144000" cy="1470025"/>
          </a:xfrm>
          <a:prstGeom prst="rect">
            <a:avLst/>
          </a:prstGeom>
          <a:solidFill>
            <a:srgbClr val="4B9CD3"/>
          </a:solidFill>
        </p:spPr>
        <p:txBody>
          <a:bodyPr/>
          <a:lstStyle>
            <a:lvl1pPr algn="ctr" defTabSz="914400" rtl="0" eaLnBrk="1" latinLnBrk="0" hangingPunct="1">
              <a:spcBef>
                <a:spcPct val="0"/>
              </a:spcBef>
              <a:buNone/>
              <a:defRPr sz="4400" kern="1200">
                <a:solidFill>
                  <a:schemeClr val="bg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lang="en-US" sz="2400" b="0" dirty="0">
              <a:solidFill>
                <a:schemeClr val="bg1"/>
              </a:solidFill>
              <a:effectLst/>
              <a:latin typeface="+mj-lt"/>
            </a:endParaRPr>
          </a:p>
          <a:p>
            <a:pPr marL="0" marR="0" lvl="0" indent="0" algn="ctr" defTabSz="914400" rtl="0" eaLnBrk="1" fontAlgn="auto" latinLnBrk="0" hangingPunct="1">
              <a:lnSpc>
                <a:spcPct val="100000"/>
              </a:lnSpc>
              <a:spcBef>
                <a:spcPct val="0"/>
              </a:spcBef>
              <a:spcAft>
                <a:spcPts val="0"/>
              </a:spcAft>
              <a:buClrTx/>
              <a:buSzTx/>
              <a:buFontTx/>
              <a:buNone/>
              <a:tabLst/>
              <a:defRPr/>
            </a:pPr>
            <a:r>
              <a:rPr lang="en-US" sz="4400" b="0" dirty="0">
                <a:solidFill>
                  <a:schemeClr val="bg1"/>
                </a:solidFill>
                <a:effectLst/>
                <a:latin typeface="+mj-lt"/>
              </a:rPr>
              <a:t>COMP 421: Files &amp; Databases</a:t>
            </a:r>
            <a:endParaRPr lang="en-US" sz="4400" dirty="0">
              <a:solidFill>
                <a:schemeClr val="bg1"/>
              </a:solidFill>
              <a:effectLst/>
              <a:latin typeface="+mj-lt"/>
            </a:endParaRPr>
          </a:p>
        </p:txBody>
      </p:sp>
      <p:sp>
        <p:nvSpPr>
          <p:cNvPr id="13" name="Text Placeholder 12">
            <a:extLst>
              <a:ext uri="{FF2B5EF4-FFF2-40B4-BE49-F238E27FC236}">
                <a16:creationId xmlns:a16="http://schemas.microsoft.com/office/drawing/2014/main" id="{EACDE41B-5E08-2993-AFF2-8F1706E56124}"/>
              </a:ext>
            </a:extLst>
          </p:cNvPr>
          <p:cNvSpPr>
            <a:spLocks noGrp="1"/>
          </p:cNvSpPr>
          <p:nvPr>
            <p:ph type="body" sz="quarter" idx="10" hasCustomPrompt="1"/>
          </p:nvPr>
        </p:nvSpPr>
        <p:spPr>
          <a:xfrm>
            <a:off x="1676400" y="3260725"/>
            <a:ext cx="6019800" cy="1063625"/>
          </a:xfrm>
          <a:prstGeom prst="rect">
            <a:avLst/>
          </a:prstGeom>
        </p:spPr>
        <p:txBody>
          <a:bodyPr/>
          <a:lstStyle>
            <a:lvl1pPr marL="0" indent="0" algn="ctr">
              <a:buNone/>
              <a:defRPr>
                <a:solidFill>
                  <a:schemeClr val="bg1">
                    <a:lumMod val="65000"/>
                  </a:schemeClr>
                </a:solidFill>
              </a:defRPr>
            </a:lvl1pPr>
          </a:lstStyle>
          <a:p>
            <a:pPr lvl="0"/>
            <a:r>
              <a:rPr lang="en-US" dirty="0"/>
              <a:t>Lecture Name!</a:t>
            </a:r>
          </a:p>
        </p:txBody>
      </p:sp>
    </p:spTree>
    <p:extLst>
      <p:ext uri="{BB962C8B-B14F-4D97-AF65-F5344CB8AC3E}">
        <p14:creationId xmlns:p14="http://schemas.microsoft.com/office/powerpoint/2010/main" val="2079023098"/>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ide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idx="1"/>
          </p:nvPr>
        </p:nvSpPr>
        <p:spPr>
          <a:xfrm>
            <a:off x="457200" y="971550"/>
            <a:ext cx="4754880" cy="3657600"/>
          </a:xfrm>
          <a:prstGeom prst="rect">
            <a:avLst/>
          </a:prstGeom>
        </p:spPr>
        <p:txBody>
          <a:bodyPr/>
          <a:lstStyle>
            <a:lvl1pPr>
              <a:lnSpc>
                <a:spcPct val="90000"/>
              </a:lnSpc>
              <a:defRPr sz="2400"/>
            </a:lvl1pPr>
            <a:lvl2pPr>
              <a:lnSpc>
                <a:spcPct val="90000"/>
              </a:lnSpc>
              <a:defRPr sz="2000"/>
            </a:lvl2pPr>
            <a:lvl3pPr>
              <a:lnSpc>
                <a:spcPct val="90000"/>
              </a:lnSpc>
              <a:defRPr sz="1400"/>
            </a:lvl3pPr>
            <a:lvl4pPr>
              <a:lnSpc>
                <a:spcPct val="90000"/>
              </a:lnSpc>
              <a:defRPr sz="1200"/>
            </a:lvl4pPr>
            <a:lvl5pPr>
              <a:lnSpc>
                <a:spcPct val="9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5">
            <a:extLst>
              <a:ext uri="{FF2B5EF4-FFF2-40B4-BE49-F238E27FC236}">
                <a16:creationId xmlns:a16="http://schemas.microsoft.com/office/drawing/2014/main" id="{14A738A1-3F8B-F678-C69C-FFB31A0D00D6}"/>
              </a:ext>
            </a:extLst>
          </p:cNvPr>
          <p:cNvSpPr>
            <a:spLocks noGrp="1"/>
          </p:cNvSpPr>
          <p:nvPr>
            <p:ph type="sldNum" sz="quarter" idx="4"/>
          </p:nvPr>
        </p:nvSpPr>
        <p:spPr>
          <a:xfrm>
            <a:off x="8757644" y="30955"/>
            <a:ext cx="386355" cy="254795"/>
          </a:xfrm>
          <a:prstGeom prst="rect">
            <a:avLst/>
          </a:prstGeom>
          <a:solidFill>
            <a:schemeClr val="bg1">
              <a:lumMod val="50000"/>
            </a:schemeClr>
          </a:solidFill>
        </p:spPr>
        <p:txBody>
          <a:bodyPr/>
          <a:lstStyle>
            <a:lvl1pPr algn="r">
              <a:defRPr sz="1200" b="0">
                <a:solidFill>
                  <a:schemeClr val="bg1"/>
                </a:solidFill>
                <a:latin typeface="Consolas" panose="020B0609020204030204" pitchFamily="49" charset="0"/>
                <a:cs typeface="Consolas" panose="020B0609020204030204" pitchFamily="49" charset="0"/>
              </a:defRPr>
            </a:lvl1pPr>
          </a:lstStyle>
          <a:p>
            <a:fld id="{97DD1AB5-42BA-4E8A-BFEE-435884E16AAB}" type="slidenum">
              <a:rPr lang="en-US" smtClean="0"/>
              <a:pPr/>
              <a:t>‹#›</a:t>
            </a:fld>
            <a:endParaRPr lang="en-US" dirty="0"/>
          </a:p>
        </p:txBody>
      </p:sp>
    </p:spTree>
    <p:extLst>
      <p:ext uri="{BB962C8B-B14F-4D97-AF65-F5344CB8AC3E}">
        <p14:creationId xmlns:p14="http://schemas.microsoft.com/office/powerpoint/2010/main" val="487383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Right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idx="1"/>
          </p:nvPr>
        </p:nvSpPr>
        <p:spPr>
          <a:xfrm>
            <a:off x="4373880" y="971550"/>
            <a:ext cx="4389120" cy="3657600"/>
          </a:xfrm>
        </p:spPr>
        <p:txBody>
          <a:bodyPr/>
          <a:lstStyle>
            <a:lvl1pPr>
              <a:lnSpc>
                <a:spcPct val="90000"/>
              </a:lnSpc>
              <a:defRPr sz="2400"/>
            </a:lvl1pPr>
            <a:lvl2pPr>
              <a:lnSpc>
                <a:spcPct val="90000"/>
              </a:lnSpc>
              <a:defRPr sz="2000"/>
            </a:lvl2pPr>
            <a:lvl3pPr>
              <a:lnSpc>
                <a:spcPct val="90000"/>
              </a:lnSpc>
              <a:defRPr sz="1400"/>
            </a:lvl3pPr>
            <a:lvl4pPr>
              <a:lnSpc>
                <a:spcPct val="90000"/>
              </a:lnSpc>
              <a:defRPr sz="1200"/>
            </a:lvl4pPr>
            <a:lvl5pPr>
              <a:lnSpc>
                <a:spcPct val="9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5">
            <a:extLst>
              <a:ext uri="{FF2B5EF4-FFF2-40B4-BE49-F238E27FC236}">
                <a16:creationId xmlns:a16="http://schemas.microsoft.com/office/drawing/2014/main" id="{DA6CF122-5223-8FC2-39AE-F66176D11958}"/>
              </a:ext>
            </a:extLst>
          </p:cNvPr>
          <p:cNvSpPr>
            <a:spLocks noGrp="1"/>
          </p:cNvSpPr>
          <p:nvPr>
            <p:ph type="sldNum" sz="quarter" idx="4"/>
          </p:nvPr>
        </p:nvSpPr>
        <p:spPr>
          <a:xfrm>
            <a:off x="8757644" y="30955"/>
            <a:ext cx="386355" cy="254795"/>
          </a:xfrm>
          <a:prstGeom prst="rect">
            <a:avLst/>
          </a:prstGeom>
          <a:solidFill>
            <a:schemeClr val="bg1">
              <a:lumMod val="50000"/>
            </a:schemeClr>
          </a:solidFill>
        </p:spPr>
        <p:txBody>
          <a:bodyPr/>
          <a:lstStyle>
            <a:lvl1pPr algn="r">
              <a:defRPr sz="1200" b="0">
                <a:solidFill>
                  <a:schemeClr val="bg1"/>
                </a:solidFill>
                <a:latin typeface="Consolas" panose="020B0609020204030204" pitchFamily="49" charset="0"/>
                <a:cs typeface="Consolas" panose="020B0609020204030204" pitchFamily="49" charset="0"/>
              </a:defRPr>
            </a:lvl1pPr>
          </a:lstStyle>
          <a:p>
            <a:fld id="{97DD1AB5-42BA-4E8A-BFEE-435884E16AAB}" type="slidenum">
              <a:rPr lang="en-US" smtClean="0"/>
              <a:pPr/>
              <a:t>‹#›</a:t>
            </a:fld>
            <a:endParaRPr lang="en-US" dirty="0"/>
          </a:p>
        </p:txBody>
      </p:sp>
    </p:spTree>
    <p:extLst>
      <p:ext uri="{BB962C8B-B14F-4D97-AF65-F5344CB8AC3E}">
        <p14:creationId xmlns:p14="http://schemas.microsoft.com/office/powerpoint/2010/main" val="2629532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14" name="Slide Number Placeholder 5">
            <a:extLst>
              <a:ext uri="{FF2B5EF4-FFF2-40B4-BE49-F238E27FC236}">
                <a16:creationId xmlns:a16="http://schemas.microsoft.com/office/drawing/2014/main" id="{AA415270-53F7-23E6-805D-9160C949F8D9}"/>
              </a:ext>
            </a:extLst>
          </p:cNvPr>
          <p:cNvSpPr>
            <a:spLocks noGrp="1"/>
          </p:cNvSpPr>
          <p:nvPr>
            <p:ph type="sldNum" sz="quarter" idx="4"/>
          </p:nvPr>
        </p:nvSpPr>
        <p:spPr>
          <a:xfrm>
            <a:off x="8757644" y="30955"/>
            <a:ext cx="386355" cy="254795"/>
          </a:xfrm>
          <a:prstGeom prst="rect">
            <a:avLst/>
          </a:prstGeom>
          <a:solidFill>
            <a:schemeClr val="bg1">
              <a:lumMod val="50000"/>
            </a:schemeClr>
          </a:solidFill>
        </p:spPr>
        <p:txBody>
          <a:bodyPr/>
          <a:lstStyle>
            <a:lvl1pPr algn="r">
              <a:defRPr sz="1200" b="0">
                <a:solidFill>
                  <a:schemeClr val="bg1"/>
                </a:solidFill>
                <a:latin typeface="Consolas" panose="020B0609020204030204" pitchFamily="49" charset="0"/>
                <a:cs typeface="Consolas" panose="020B0609020204030204" pitchFamily="49" charset="0"/>
              </a:defRPr>
            </a:lvl1pPr>
          </a:lstStyle>
          <a:p>
            <a:fld id="{97DD1AB5-42BA-4E8A-BFEE-435884E16AAB}" type="slidenum">
              <a:rPr lang="en-US" smtClean="0"/>
              <a:pPr/>
              <a:t>‹#›</a:t>
            </a:fld>
            <a:endParaRPr lang="en-US" dirty="0"/>
          </a:p>
        </p:txBody>
      </p:sp>
    </p:spTree>
    <p:extLst>
      <p:ext uri="{BB962C8B-B14F-4D97-AF65-F5344CB8AC3E}">
        <p14:creationId xmlns:p14="http://schemas.microsoft.com/office/powerpoint/2010/main" val="2661084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Slide Number Placeholder 5">
            <a:extLst>
              <a:ext uri="{FF2B5EF4-FFF2-40B4-BE49-F238E27FC236}">
                <a16:creationId xmlns:a16="http://schemas.microsoft.com/office/drawing/2014/main" id="{92707E67-347D-98D8-549D-5A3070895572}"/>
              </a:ext>
            </a:extLst>
          </p:cNvPr>
          <p:cNvSpPr>
            <a:spLocks noGrp="1"/>
          </p:cNvSpPr>
          <p:nvPr>
            <p:ph type="sldNum" sz="quarter" idx="4"/>
          </p:nvPr>
        </p:nvSpPr>
        <p:spPr>
          <a:xfrm>
            <a:off x="8757644" y="30955"/>
            <a:ext cx="386355" cy="254795"/>
          </a:xfrm>
          <a:prstGeom prst="rect">
            <a:avLst/>
          </a:prstGeom>
          <a:solidFill>
            <a:schemeClr val="bg1">
              <a:lumMod val="50000"/>
            </a:schemeClr>
          </a:solidFill>
        </p:spPr>
        <p:txBody>
          <a:bodyPr/>
          <a:lstStyle>
            <a:lvl1pPr algn="r">
              <a:defRPr sz="1200" b="0">
                <a:solidFill>
                  <a:schemeClr val="bg1"/>
                </a:solidFill>
                <a:latin typeface="Consolas" panose="020B0609020204030204" pitchFamily="49" charset="0"/>
                <a:cs typeface="Consolas" panose="020B0609020204030204" pitchFamily="49" charset="0"/>
              </a:defRPr>
            </a:lvl1pPr>
          </a:lstStyle>
          <a:p>
            <a:fld id="{97DD1AB5-42BA-4E8A-BFEE-435884E16AAB}" type="slidenum">
              <a:rPr lang="en-US" smtClean="0"/>
              <a:pPr/>
              <a:t>‹#›</a:t>
            </a:fld>
            <a:endParaRPr lang="en-US" dirty="0"/>
          </a:p>
        </p:txBody>
      </p:sp>
    </p:spTree>
    <p:extLst>
      <p:ext uri="{BB962C8B-B14F-4D97-AF65-F5344CB8AC3E}">
        <p14:creationId xmlns:p14="http://schemas.microsoft.com/office/powerpoint/2010/main" val="517671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CC68C0F3-3232-CB1F-B9FF-BCF574141746}"/>
              </a:ext>
            </a:extLst>
          </p:cNvPr>
          <p:cNvSpPr>
            <a:spLocks noGrp="1"/>
          </p:cNvSpPr>
          <p:nvPr>
            <p:ph sz="quarter" idx="11"/>
          </p:nvPr>
        </p:nvSpPr>
        <p:spPr>
          <a:xfrm>
            <a:off x="628650" y="971550"/>
            <a:ext cx="7886700" cy="3810000"/>
          </a:xfrm>
          <a:prstGeom prst="rect">
            <a:avLst/>
          </a:prstGeom>
        </p:spPr>
        <p:txBody>
          <a:bodyPr>
            <a:normAutofit/>
          </a:bodyPr>
          <a:lstStyle>
            <a:lvl1pPr>
              <a:lnSpc>
                <a:spcPct val="110000"/>
              </a:lnSpc>
              <a:spcBef>
                <a:spcPts val="300"/>
              </a:spcBef>
              <a:spcAft>
                <a:spcPts val="300"/>
              </a:spcAft>
              <a:defRPr sz="2800">
                <a:solidFill>
                  <a:schemeClr val="tx1">
                    <a:lumMod val="65000"/>
                    <a:lumOff val="35000"/>
                  </a:schemeClr>
                </a:solidFill>
                <a:latin typeface="CRIMSON TEXT" panose="02000503000000000000" pitchFamily="2" charset="77"/>
              </a:defRPr>
            </a:lvl1pPr>
            <a:lvl2pPr marL="0" indent="0">
              <a:lnSpc>
                <a:spcPct val="110000"/>
              </a:lnSpc>
              <a:spcBef>
                <a:spcPts val="300"/>
              </a:spcBef>
              <a:spcAft>
                <a:spcPts val="300"/>
              </a:spcAft>
              <a:buSzPct val="90000"/>
              <a:buFont typeface="System Font Regular"/>
              <a:buNone/>
              <a:defRPr sz="2400">
                <a:solidFill>
                  <a:schemeClr val="tx1">
                    <a:lumMod val="65000"/>
                    <a:lumOff val="35000"/>
                  </a:schemeClr>
                </a:solidFill>
                <a:latin typeface="CRIMSON TEXT" panose="02000503000000000000" pitchFamily="2" charset="77"/>
              </a:defRPr>
            </a:lvl2pPr>
            <a:lvl3pPr marL="914400" indent="0">
              <a:lnSpc>
                <a:spcPct val="110000"/>
              </a:lnSpc>
              <a:spcBef>
                <a:spcPts val="300"/>
              </a:spcBef>
              <a:spcAft>
                <a:spcPts val="300"/>
              </a:spcAft>
              <a:buSzPct val="90000"/>
              <a:buFont typeface="System Font Regular"/>
              <a:buNone/>
              <a:defRPr sz="2400">
                <a:solidFill>
                  <a:schemeClr val="tx1">
                    <a:lumMod val="65000"/>
                    <a:lumOff val="35000"/>
                  </a:schemeClr>
                </a:solidFill>
                <a:latin typeface="CRIMSON TEXT" panose="02000503000000000000" pitchFamily="2" charset="77"/>
              </a:defRPr>
            </a:lvl3pPr>
            <a:lvl4pPr marL="1371600" indent="0">
              <a:lnSpc>
                <a:spcPct val="110000"/>
              </a:lnSpc>
              <a:spcBef>
                <a:spcPts val="300"/>
              </a:spcBef>
              <a:spcAft>
                <a:spcPts val="300"/>
              </a:spcAft>
              <a:buSzPct val="90000"/>
              <a:buFont typeface="System Font Regular"/>
              <a:buNone/>
              <a:defRPr sz="2000">
                <a:solidFill>
                  <a:schemeClr val="tx1">
                    <a:lumMod val="65000"/>
                    <a:lumOff val="35000"/>
                  </a:schemeClr>
                </a:solidFill>
                <a:latin typeface="CRIMSON TEXT" panose="02000503000000000000" pitchFamily="2" charset="77"/>
              </a:defRPr>
            </a:lvl4pPr>
            <a:lvl5pPr marL="1828800" indent="0">
              <a:lnSpc>
                <a:spcPct val="110000"/>
              </a:lnSpc>
              <a:spcBef>
                <a:spcPts val="300"/>
              </a:spcBef>
              <a:spcAft>
                <a:spcPts val="300"/>
              </a:spcAft>
              <a:buSzPct val="90000"/>
              <a:buFont typeface="System Font Regular"/>
              <a:buNone/>
              <a:defRPr sz="2000">
                <a:solidFill>
                  <a:schemeClr val="tx1">
                    <a:lumMod val="65000"/>
                    <a:lumOff val="35000"/>
                  </a:schemeClr>
                </a:solidFill>
                <a:latin typeface="CRIMSON TEXT" panose="02000503000000000000" pitchFamily="2" charset="77"/>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Placeholder 1">
            <a:extLst>
              <a:ext uri="{FF2B5EF4-FFF2-40B4-BE49-F238E27FC236}">
                <a16:creationId xmlns:a16="http://schemas.microsoft.com/office/drawing/2014/main" id="{D26A410E-1393-BE00-D124-9AC4FEA35CB4}"/>
              </a:ext>
            </a:extLst>
          </p:cNvPr>
          <p:cNvSpPr>
            <a:spLocks noGrp="1"/>
          </p:cNvSpPr>
          <p:nvPr>
            <p:ph type="title"/>
          </p:nvPr>
        </p:nvSpPr>
        <p:spPr>
          <a:xfrm>
            <a:off x="628650" y="274639"/>
            <a:ext cx="7886700" cy="59848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Slide Number Placeholder 5">
            <a:extLst>
              <a:ext uri="{FF2B5EF4-FFF2-40B4-BE49-F238E27FC236}">
                <a16:creationId xmlns:a16="http://schemas.microsoft.com/office/drawing/2014/main" id="{39E75BC5-5E05-9EB9-A2CF-34ADD0499D7B}"/>
              </a:ext>
            </a:extLst>
          </p:cNvPr>
          <p:cNvSpPr>
            <a:spLocks noGrp="1"/>
          </p:cNvSpPr>
          <p:nvPr>
            <p:ph type="sldNum" sz="quarter" idx="4"/>
          </p:nvPr>
        </p:nvSpPr>
        <p:spPr>
          <a:xfrm>
            <a:off x="8757644" y="30955"/>
            <a:ext cx="386355" cy="254795"/>
          </a:xfrm>
          <a:prstGeom prst="rect">
            <a:avLst/>
          </a:prstGeom>
          <a:solidFill>
            <a:schemeClr val="bg1">
              <a:lumMod val="50000"/>
            </a:schemeClr>
          </a:solidFill>
        </p:spPr>
        <p:txBody>
          <a:bodyPr/>
          <a:lstStyle>
            <a:lvl1pPr algn="r">
              <a:defRPr sz="1200" b="0">
                <a:solidFill>
                  <a:schemeClr val="bg1"/>
                </a:solidFill>
                <a:latin typeface="Consolas" panose="020B0609020204030204" pitchFamily="49" charset="0"/>
                <a:cs typeface="Consolas" panose="020B0609020204030204" pitchFamily="49" charset="0"/>
              </a:defRPr>
            </a:lvl1pPr>
          </a:lstStyle>
          <a:p>
            <a:fld id="{97DD1AB5-42BA-4E8A-BFEE-435884E16AAB}" type="slidenum">
              <a:rPr lang="en-US" smtClean="0"/>
              <a:pPr/>
              <a:t>‹#›</a:t>
            </a:fld>
            <a:endParaRPr lang="en-US" dirty="0"/>
          </a:p>
        </p:txBody>
      </p:sp>
    </p:spTree>
    <p:extLst>
      <p:ext uri="{BB962C8B-B14F-4D97-AF65-F5344CB8AC3E}">
        <p14:creationId xmlns:p14="http://schemas.microsoft.com/office/powerpoint/2010/main" val="4111660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19050"/>
            <a:ext cx="9144000" cy="689371"/>
          </a:xfrm>
        </p:spPr>
        <p:txBody>
          <a:bodyPr lIns="0" rIns="0"/>
          <a:lstStyle/>
          <a:p>
            <a:r>
              <a:rPr lang="en-US" dirty="0"/>
              <a:t>Click To Edit Master Title Style</a:t>
            </a:r>
          </a:p>
        </p:txBody>
      </p:sp>
      <p:sp>
        <p:nvSpPr>
          <p:cNvPr id="3" name="Content Placeholder 2"/>
          <p:cNvSpPr>
            <a:spLocks noGrp="1"/>
          </p:cNvSpPr>
          <p:nvPr>
            <p:ph idx="1"/>
          </p:nvPr>
        </p:nvSpPr>
        <p:spPr>
          <a:xfrm>
            <a:off x="1371600" y="971550"/>
            <a:ext cx="6400800" cy="3657600"/>
          </a:xfrm>
          <a:prstGeom prst="rect">
            <a:avLst/>
          </a:prstGeom>
        </p:spPr>
        <p:txBody>
          <a:bodyPr/>
          <a:lstStyle>
            <a:lvl1pPr>
              <a:lnSpc>
                <a:spcPct val="90000"/>
              </a:lnSpc>
              <a:defRPr sz="2400"/>
            </a:lvl1pPr>
            <a:lvl2pPr>
              <a:lnSpc>
                <a:spcPct val="90000"/>
              </a:lnSpc>
              <a:defRPr sz="2000"/>
            </a:lvl2pPr>
            <a:lvl3pPr>
              <a:lnSpc>
                <a:spcPct val="90000"/>
              </a:lnSpc>
              <a:defRPr sz="1400"/>
            </a:lvl3pPr>
            <a:lvl4pPr>
              <a:lnSpc>
                <a:spcPct val="90000"/>
              </a:lnSpc>
              <a:defRPr sz="1200"/>
            </a:lvl4pPr>
            <a:lvl5pPr>
              <a:lnSpc>
                <a:spcPct val="9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0625DEA1-F8C4-6E87-1A5B-8EC9E0A200B8}"/>
              </a:ext>
            </a:extLst>
          </p:cNvPr>
          <p:cNvSpPr>
            <a:spLocks noGrp="1"/>
          </p:cNvSpPr>
          <p:nvPr>
            <p:ph type="sldNum" sz="quarter" idx="4"/>
          </p:nvPr>
        </p:nvSpPr>
        <p:spPr>
          <a:xfrm>
            <a:off x="8757644" y="30955"/>
            <a:ext cx="386355" cy="254795"/>
          </a:xfrm>
          <a:prstGeom prst="rect">
            <a:avLst/>
          </a:prstGeom>
          <a:solidFill>
            <a:schemeClr val="bg1">
              <a:lumMod val="50000"/>
            </a:schemeClr>
          </a:solidFill>
        </p:spPr>
        <p:txBody>
          <a:bodyPr/>
          <a:lstStyle>
            <a:lvl1pPr algn="r">
              <a:defRPr sz="1200" b="0">
                <a:solidFill>
                  <a:schemeClr val="bg1"/>
                </a:solidFill>
                <a:latin typeface="Consolas" panose="020B0609020204030204" pitchFamily="49" charset="0"/>
                <a:cs typeface="Consolas" panose="020B0609020204030204" pitchFamily="49" charset="0"/>
              </a:defRPr>
            </a:lvl1pPr>
          </a:lstStyle>
          <a:p>
            <a:fld id="{97DD1AB5-42BA-4E8A-BFEE-435884E16AAB}" type="slidenum">
              <a:rPr lang="en-US" smtClean="0"/>
              <a:pPr/>
              <a:t>‹#›</a:t>
            </a:fld>
            <a:endParaRPr lang="en-US" dirty="0"/>
          </a:p>
        </p:txBody>
      </p:sp>
    </p:spTree>
    <p:extLst>
      <p:ext uri="{BB962C8B-B14F-4D97-AF65-F5344CB8AC3E}">
        <p14:creationId xmlns:p14="http://schemas.microsoft.com/office/powerpoint/2010/main" val="338503743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4.xml"/><Relationship Id="rId7"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 name="Picture 2" descr="Why Choose Unc For A Graduate Degree In Computer Science - Unc Chapel Hill (1287x369), Png Download">
            <a:extLst>
              <a:ext uri="{FF2B5EF4-FFF2-40B4-BE49-F238E27FC236}">
                <a16:creationId xmlns:a16="http://schemas.microsoft.com/office/drawing/2014/main" id="{88E8CE7D-D053-708D-6190-70AECFF14D9F}"/>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6200" y="4768313"/>
            <a:ext cx="1066800" cy="3058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2262792"/>
      </p:ext>
    </p:extLst>
  </p:cSld>
  <p:clrMap bg1="lt1" tx1="dk1" bg2="lt2" tx2="dk2" accent1="accent1" accent2="accent2" accent3="accent3" accent4="accent4" accent5="accent5" accent6="accent6" hlink="hlink" folHlink="folHlink"/>
  <p:sldLayoutIdLst>
    <p:sldLayoutId id="2147483726" r:id="rId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19050"/>
            <a:ext cx="9144000" cy="689371"/>
          </a:xfrm>
          <a:prstGeom prst="rect">
            <a:avLst/>
          </a:prstGeom>
          <a:solidFill>
            <a:srgbClr val="4C9DD2"/>
          </a:solidFill>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371600" y="971550"/>
            <a:ext cx="6400800" cy="3657600"/>
          </a:xfrm>
          <a:prstGeom prst="rect">
            <a:avLst/>
          </a:prstGeom>
        </p:spPr>
        <p:txBody>
          <a:bodyPr vert="horz" lIns="91440" tIns="45720" rIns="91440" bIns="45720" rtlCol="0">
            <a:noAutofit/>
          </a:bodyPr>
          <a:lstStyle/>
          <a:p>
            <a:pPr lvl="0">
              <a:lnSpc>
                <a:spcPct val="90000"/>
              </a:lnSpc>
            </a:pPr>
            <a:r>
              <a:rPr lang="en-US" dirty="0"/>
              <a:t>Click to edit Master text styles</a:t>
            </a:r>
          </a:p>
          <a:p>
            <a:pPr lvl="1">
              <a:lnSpc>
                <a:spcPct val="90000"/>
              </a:lnSpc>
            </a:pPr>
            <a:r>
              <a:rPr lang="en-US" dirty="0"/>
              <a:t>Second level</a:t>
            </a:r>
          </a:p>
        </p:txBody>
      </p:sp>
      <p:pic>
        <p:nvPicPr>
          <p:cNvPr id="7" name="Picture 2" descr="Why Choose Unc For A Graduate Degree In Computer Science - Unc Chapel Hill (1287x369), Png Download">
            <a:extLst>
              <a:ext uri="{FF2B5EF4-FFF2-40B4-BE49-F238E27FC236}">
                <a16:creationId xmlns:a16="http://schemas.microsoft.com/office/drawing/2014/main" id="{90BB534A-2FFF-458A-936D-5FA907B1744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6200" y="4768313"/>
            <a:ext cx="1066800" cy="305871"/>
          </a:xfrm>
          <a:prstGeom prst="rect">
            <a:avLst/>
          </a:prstGeom>
          <a:noFill/>
          <a:extLst>
            <a:ext uri="{909E8E84-426E-40DD-AFC4-6F175D3DCCD1}">
              <a14:hiddenFill xmlns:a14="http://schemas.microsoft.com/office/drawing/2010/main">
                <a:solidFill>
                  <a:srgbClr val="FFFFFF"/>
                </a:solidFill>
              </a14:hiddenFill>
            </a:ext>
          </a:extLst>
        </p:spPr>
      </p:pic>
      <p:sp>
        <p:nvSpPr>
          <p:cNvPr id="8" name="Slide Number Placeholder 5">
            <a:extLst>
              <a:ext uri="{FF2B5EF4-FFF2-40B4-BE49-F238E27FC236}">
                <a16:creationId xmlns:a16="http://schemas.microsoft.com/office/drawing/2014/main" id="{F184061F-78F2-C458-0FBD-F39CC26BA257}"/>
              </a:ext>
            </a:extLst>
          </p:cNvPr>
          <p:cNvSpPr>
            <a:spLocks noGrp="1"/>
          </p:cNvSpPr>
          <p:nvPr>
            <p:ph type="sldNum" sz="quarter" idx="4"/>
          </p:nvPr>
        </p:nvSpPr>
        <p:spPr>
          <a:xfrm>
            <a:off x="8757644" y="30955"/>
            <a:ext cx="386355" cy="254795"/>
          </a:xfrm>
          <a:prstGeom prst="rect">
            <a:avLst/>
          </a:prstGeom>
          <a:solidFill>
            <a:schemeClr val="bg1">
              <a:lumMod val="50000"/>
            </a:schemeClr>
          </a:solidFill>
        </p:spPr>
        <p:txBody>
          <a:bodyPr/>
          <a:lstStyle>
            <a:lvl1pPr algn="r">
              <a:defRPr sz="1200" b="0">
                <a:solidFill>
                  <a:schemeClr val="bg1"/>
                </a:solidFill>
                <a:latin typeface="Consolas" panose="020B0609020204030204" pitchFamily="49" charset="0"/>
                <a:cs typeface="Consolas" panose="020B0609020204030204" pitchFamily="49" charset="0"/>
              </a:defRPr>
            </a:lvl1pPr>
          </a:lstStyle>
          <a:p>
            <a:fld id="{97DD1AB5-42BA-4E8A-BFEE-435884E16AAB}" type="slidenum">
              <a:rPr lang="en-US" smtClean="0"/>
              <a:pPr/>
              <a:t>‹#›</a:t>
            </a:fld>
            <a:endParaRPr lang="en-US" dirty="0"/>
          </a:p>
        </p:txBody>
      </p:sp>
    </p:spTree>
    <p:extLst>
      <p:ext uri="{BB962C8B-B14F-4D97-AF65-F5344CB8AC3E}">
        <p14:creationId xmlns:p14="http://schemas.microsoft.com/office/powerpoint/2010/main" val="3723755740"/>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Lst>
  <p:hf hdr="0" ftr="0" dt="0"/>
  <p:txStyles>
    <p:titleStyle>
      <a:lvl1pPr algn="ctr" defTabSz="914400" rtl="0" eaLnBrk="1" latinLnBrk="0" hangingPunct="1">
        <a:spcBef>
          <a:spcPct val="0"/>
        </a:spcBef>
        <a:buNone/>
        <a:defRPr sz="3200" b="1" kern="1200" spc="0">
          <a:solidFill>
            <a:schemeClr val="bg1"/>
          </a:solidFill>
          <a:latin typeface="+mj-lt"/>
          <a:ea typeface="Open Sans" pitchFamily="34" charset="0"/>
          <a:cs typeface="Open Sans" pitchFamily="34" charset="0"/>
        </a:defRPr>
      </a:lvl1pPr>
    </p:titleStyle>
    <p:bodyStyle>
      <a:lvl1pPr marL="0" indent="0" algn="l" defTabSz="914400" rtl="0" eaLnBrk="1" latinLnBrk="0" hangingPunct="1">
        <a:spcBef>
          <a:spcPts val="600"/>
        </a:spcBef>
        <a:spcAft>
          <a:spcPts val="0"/>
        </a:spcAft>
        <a:buFont typeface="Arial" pitchFamily="34" charset="0"/>
        <a:buNone/>
        <a:defRPr lang="en-US" sz="2400" kern="1200" dirty="0" smtClean="0">
          <a:solidFill>
            <a:schemeClr val="tx1"/>
          </a:solidFill>
          <a:latin typeface="+mn-lt"/>
          <a:ea typeface="+mn-ea"/>
          <a:cs typeface="+mn-cs"/>
        </a:defRPr>
      </a:lvl1pPr>
      <a:lvl2pPr marL="342900" indent="-342900" algn="l" defTabSz="914400" rtl="0" eaLnBrk="1" latinLnBrk="0" hangingPunct="1">
        <a:spcBef>
          <a:spcPts val="0"/>
        </a:spcBef>
        <a:buFont typeface="Times New Roman" pitchFamily="18" charset="0"/>
        <a:buChar char="→"/>
        <a:defRPr lang="en-US" sz="2000" kern="1200" dirty="0" smtClean="0">
          <a:solidFill>
            <a:schemeClr val="tx1"/>
          </a:solidFill>
          <a:latin typeface="+mn-lt"/>
          <a:ea typeface="+mn-ea"/>
          <a:cs typeface="+mn-cs"/>
        </a:defRPr>
      </a:lvl2pPr>
      <a:lvl3pPr marL="914400" indent="0" algn="l" defTabSz="914400" rtl="0" eaLnBrk="1" latinLnBrk="0" hangingPunct="1">
        <a:spcBef>
          <a:spcPct val="20000"/>
        </a:spcBef>
        <a:buFont typeface="Arial" pitchFamily="34" charset="0"/>
        <a:buNone/>
        <a:defRPr sz="2400" kern="1200">
          <a:solidFill>
            <a:schemeClr val="tx1">
              <a:lumMod val="65000"/>
              <a:lumOff val="35000"/>
            </a:schemeClr>
          </a:solidFill>
          <a:latin typeface="Gentium Book Basic" pitchFamily="2" charset="0"/>
          <a:ea typeface="+mn-ea"/>
          <a:cs typeface="+mn-cs"/>
        </a:defRPr>
      </a:lvl3pPr>
      <a:lvl4pPr marL="1371600" indent="0" algn="l" defTabSz="914400" rtl="0" eaLnBrk="1" latinLnBrk="0" hangingPunct="1">
        <a:spcBef>
          <a:spcPct val="20000"/>
        </a:spcBef>
        <a:buFont typeface="Arial" pitchFamily="34" charset="0"/>
        <a:buNone/>
        <a:defRPr sz="2000" kern="1200">
          <a:solidFill>
            <a:schemeClr val="tx1">
              <a:lumMod val="65000"/>
              <a:lumOff val="35000"/>
            </a:schemeClr>
          </a:solidFill>
          <a:latin typeface="Gentium Book Basic" pitchFamily="2" charset="0"/>
          <a:ea typeface="+mn-ea"/>
          <a:cs typeface="+mn-cs"/>
        </a:defRPr>
      </a:lvl4pPr>
      <a:lvl5pPr marL="1828800" indent="0" algn="l" defTabSz="914400" rtl="0" eaLnBrk="1" latinLnBrk="0" hangingPunct="1">
        <a:spcBef>
          <a:spcPct val="20000"/>
        </a:spcBef>
        <a:buFont typeface="Arial" pitchFamily="34" charset="0"/>
        <a:buNone/>
        <a:defRPr sz="2000" kern="1200">
          <a:solidFill>
            <a:schemeClr val="tx1">
              <a:lumMod val="65000"/>
              <a:lumOff val="35000"/>
            </a:schemeClr>
          </a:solidFill>
          <a:latin typeface="Gentium Book Basic" pitchFamily="2"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18.sv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xml"/><Relationship Id="rId1" Type="http://schemas.openxmlformats.org/officeDocument/2006/relationships/tags" Target="../tags/tag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hyperlink" Target="https://www.postgresql.org/docs/current/static/runtime-config-query.html"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hyperlink" Target="http://wp.sigmod.org/?p=1075" TargetMode="External"/><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chart" Target="../charts/chart4.xml"/></Relationships>
</file>

<file path=ppt/slides/_rels/slide4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chart" Target="../charts/chart6.xml"/></Relationships>
</file>

<file path=ppt/slides/_rels/slide48.xml.rels><?xml version="1.0" encoding="UTF-8" standalone="yes"?>
<Relationships xmlns="http://schemas.openxmlformats.org/package/2006/relationships"><Relationship Id="rId3" Type="http://schemas.openxmlformats.org/officeDocument/2006/relationships/hyperlink" Target="https://en.wikipedia.org/wiki/HyperLogLog" TargetMode="External"/><Relationship Id="rId2" Type="http://schemas.openxmlformats.org/officeDocument/2006/relationships/hyperlink" Target="https://en.wikipedia.org/wiki/Count%E2%80%93min_sketch" TargetMode="Externa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hyperlink" Target="https://15799.courses.cs.cmu.edu/spring2025/" TargetMode="Externa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hyperlink" Target="http://en.wikipedia.org/wiki/Catalan_number" TargetMode="External"/><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7.sv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hyperlink" Target="https://db.in.tum.de/teaching/ws1819/queryopt/?lang=en" TargetMode="Externa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hyperlink" Target="https://blog.jooq.org/2017/09/28/10-cool-sql-optimisations-that-do-not-depend-on-the-cost-model/" TargetMode="External"/><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3" Type="http://schemas.openxmlformats.org/officeDocument/2006/relationships/hyperlink" Target="http://cs.stanford.edu/people/widom/cs346/db2-talk.pdf" TargetMode="External"/><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1.svg"/><Relationship Id="rId5" Type="http://schemas.openxmlformats.org/officeDocument/2006/relationships/image" Target="../media/image10.png"/><Relationship Id="rId10" Type="http://schemas.openxmlformats.org/officeDocument/2006/relationships/image" Target="../media/image15.svg"/><Relationship Id="rId4" Type="http://schemas.openxmlformats.org/officeDocument/2006/relationships/image" Target="../media/image9.sv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3FA8356-E6E3-4C18-9EB6-D6FD1E4C65E3}"/>
              </a:ext>
            </a:extLst>
          </p:cNvPr>
          <p:cNvSpPr>
            <a:spLocks noGrp="1"/>
          </p:cNvSpPr>
          <p:nvPr>
            <p:ph type="body" sz="quarter" idx="10"/>
          </p:nvPr>
        </p:nvSpPr>
        <p:spPr/>
        <p:txBody>
          <a:bodyPr/>
          <a:lstStyle/>
          <a:p>
            <a:r>
              <a:rPr lang="en-US" dirty="0"/>
              <a:t>Lecture 15: Query Optimization</a:t>
            </a:r>
          </a:p>
        </p:txBody>
      </p:sp>
      <p:sp>
        <p:nvSpPr>
          <p:cNvPr id="4" name="Slide Number Placeholder 3">
            <a:extLst>
              <a:ext uri="{FF2B5EF4-FFF2-40B4-BE49-F238E27FC236}">
                <a16:creationId xmlns:a16="http://schemas.microsoft.com/office/drawing/2014/main" id="{70EEA859-6533-251A-60B8-FF88823D8A53}"/>
              </a:ext>
            </a:extLst>
          </p:cNvPr>
          <p:cNvSpPr>
            <a:spLocks noGrp="1"/>
          </p:cNvSpPr>
          <p:nvPr>
            <p:ph type="sldNum" sz="quarter" idx="4294967295"/>
          </p:nvPr>
        </p:nvSpPr>
        <p:spPr>
          <a:xfrm>
            <a:off x="8758238" y="30163"/>
            <a:ext cx="385762" cy="255587"/>
          </a:xfrm>
          <a:prstGeom prst="rect">
            <a:avLst/>
          </a:prstGeom>
        </p:spPr>
        <p:txBody>
          <a:bodyPr/>
          <a:lstStyle/>
          <a:p>
            <a:fld id="{97DD1AB5-42BA-4E8A-BFEE-435884E16AAB}" type="slidenum">
              <a:rPr lang="en-US" smtClean="0"/>
              <a:pPr/>
              <a:t>1</a:t>
            </a:fld>
            <a:endParaRPr lang="en-US" dirty="0"/>
          </a:p>
        </p:txBody>
      </p:sp>
    </p:spTree>
    <p:extLst>
      <p:ext uri="{BB962C8B-B14F-4D97-AF65-F5344CB8AC3E}">
        <p14:creationId xmlns:p14="http://schemas.microsoft.com/office/powerpoint/2010/main" val="42024035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Logical vs Physical Plans</a:t>
            </a:r>
          </a:p>
        </p:txBody>
      </p:sp>
      <p:sp>
        <p:nvSpPr>
          <p:cNvPr id="4" name="Content Placeholder 3"/>
          <p:cNvSpPr>
            <a:spLocks noGrp="1"/>
          </p:cNvSpPr>
          <p:nvPr>
            <p:ph idx="1"/>
          </p:nvPr>
        </p:nvSpPr>
        <p:spPr/>
        <p:txBody>
          <a:bodyPr/>
          <a:lstStyle/>
          <a:p>
            <a:r>
              <a:rPr lang="en-US" dirty="0"/>
              <a:t>The optimizer generates a mapping of a </a:t>
            </a:r>
            <a:r>
              <a:rPr lang="en-US" b="1" u="sng" dirty="0"/>
              <a:t>logical</a:t>
            </a:r>
            <a:r>
              <a:rPr lang="en-US" dirty="0"/>
              <a:t> algebra expression to the optimal equivalent physical algebra expression.</a:t>
            </a:r>
          </a:p>
          <a:p>
            <a:endParaRPr lang="en-US" sz="1200" dirty="0"/>
          </a:p>
          <a:p>
            <a:r>
              <a:rPr lang="en-US" b="1" u="sng" dirty="0"/>
              <a:t>Physical</a:t>
            </a:r>
            <a:r>
              <a:rPr lang="en-US" dirty="0"/>
              <a:t> operators define a specific execution strategy using an access path.</a:t>
            </a:r>
          </a:p>
          <a:p>
            <a:pPr lvl="1"/>
            <a:r>
              <a:rPr lang="en-US" dirty="0"/>
              <a:t>They can depend on the physical format of the data that they process (i.e., sorting, compression).</a:t>
            </a:r>
          </a:p>
          <a:p>
            <a:pPr lvl="1"/>
            <a:r>
              <a:rPr lang="en-US" dirty="0"/>
              <a:t>Not always a 1:1 mapping from logical to physical.</a:t>
            </a:r>
          </a:p>
        </p:txBody>
      </p:sp>
      <p:sp>
        <p:nvSpPr>
          <p:cNvPr id="5" name="Slide Number Placeholder 3">
            <a:extLst>
              <a:ext uri="{FF2B5EF4-FFF2-40B4-BE49-F238E27FC236}">
                <a16:creationId xmlns:a16="http://schemas.microsoft.com/office/drawing/2014/main" id="{C6ADF719-36CE-3190-F296-905A357EDA49}"/>
              </a:ext>
            </a:extLst>
          </p:cNvPr>
          <p:cNvSpPr>
            <a:spLocks noGrp="1"/>
          </p:cNvSpPr>
          <p:nvPr>
            <p:ph type="sldNum" sz="quarter" idx="4"/>
          </p:nvPr>
        </p:nvSpPr>
        <p:spPr/>
        <p:txBody>
          <a:bodyPr/>
          <a:lstStyle/>
          <a:p>
            <a:fld id="{97DD1AB5-42BA-4E8A-BFEE-435884E16AAB}" type="slidenum">
              <a:rPr lang="en-US" smtClean="0"/>
              <a:pPr/>
              <a:t>10</a:t>
            </a:fld>
            <a:endParaRPr lang="en-US" dirty="0"/>
          </a:p>
        </p:txBody>
      </p:sp>
    </p:spTree>
    <p:extLst>
      <p:ext uri="{BB962C8B-B14F-4D97-AF65-F5344CB8AC3E}">
        <p14:creationId xmlns:p14="http://schemas.microsoft.com/office/powerpoint/2010/main" val="4004650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Rectangle 2"/>
          <p:cNvSpPr>
            <a:spLocks noGrp="1" noChangeArrowheads="1"/>
          </p:cNvSpPr>
          <p:nvPr>
            <p:ph type="title"/>
          </p:nvPr>
        </p:nvSpPr>
        <p:spPr/>
        <p:txBody>
          <a:bodyPr/>
          <a:lstStyle/>
          <a:p>
            <a:r>
              <a:rPr lang="en-US" dirty="0"/>
              <a:t>Query Optimization (QO)</a:t>
            </a:r>
          </a:p>
        </p:txBody>
      </p:sp>
      <p:sp>
        <p:nvSpPr>
          <p:cNvPr id="3" name="Content Placeholder 2">
            <a:extLst>
              <a:ext uri="{FF2B5EF4-FFF2-40B4-BE49-F238E27FC236}">
                <a16:creationId xmlns:a16="http://schemas.microsoft.com/office/drawing/2014/main" id="{ACA91A04-C81C-838C-F0FE-2CFC77593CFE}"/>
              </a:ext>
            </a:extLst>
          </p:cNvPr>
          <p:cNvSpPr>
            <a:spLocks noGrp="1"/>
          </p:cNvSpPr>
          <p:nvPr>
            <p:ph idx="1"/>
          </p:nvPr>
        </p:nvSpPr>
        <p:spPr/>
        <p:txBody>
          <a:bodyPr/>
          <a:lstStyle/>
          <a:p>
            <a:pPr marL="457200" indent="-457200">
              <a:buFont typeface="+mj-lt"/>
              <a:buAutoNum type="arabicPeriod"/>
            </a:pPr>
            <a:r>
              <a:rPr lang="en-US" dirty="0"/>
              <a:t>Identify candidate equivalent trees (logical). It is an NP-hard problem, so the space is large.</a:t>
            </a:r>
          </a:p>
          <a:p>
            <a:pPr marL="457200" indent="-457200">
              <a:buFont typeface="+mj-lt"/>
              <a:buAutoNum type="arabicPeriod"/>
            </a:pPr>
            <a:r>
              <a:rPr lang="en-US" dirty="0"/>
              <a:t>For each candidate, find the execution plan (physical). Estimate the cost of each plan.</a:t>
            </a:r>
          </a:p>
          <a:p>
            <a:pPr marL="457200" indent="-457200">
              <a:buFont typeface="+mj-lt"/>
              <a:buAutoNum type="arabicPeriod"/>
            </a:pPr>
            <a:r>
              <a:rPr lang="en-US" dirty="0"/>
              <a:t>Choose the best (physical) plan.</a:t>
            </a:r>
          </a:p>
          <a:p>
            <a:endParaRPr lang="en-US" sz="1200" b="1" dirty="0">
              <a:solidFill>
                <a:schemeClr val="accent1"/>
              </a:solidFill>
            </a:endParaRPr>
          </a:p>
          <a:p>
            <a:r>
              <a:rPr lang="en-US" b="1" dirty="0">
                <a:solidFill>
                  <a:schemeClr val="accent1"/>
                </a:solidFill>
              </a:rPr>
              <a:t>Practically: Choose from a subset of all possible plans.</a:t>
            </a:r>
          </a:p>
        </p:txBody>
      </p:sp>
      <p:sp>
        <p:nvSpPr>
          <p:cNvPr id="2" name="Slide Number Placeholder 3">
            <a:extLst>
              <a:ext uri="{FF2B5EF4-FFF2-40B4-BE49-F238E27FC236}">
                <a16:creationId xmlns:a16="http://schemas.microsoft.com/office/drawing/2014/main" id="{288A2C10-6B93-8BE2-E602-638256B017E0}"/>
              </a:ext>
            </a:extLst>
          </p:cNvPr>
          <p:cNvSpPr>
            <a:spLocks noGrp="1"/>
          </p:cNvSpPr>
          <p:nvPr>
            <p:ph type="sldNum" sz="quarter" idx="4"/>
          </p:nvPr>
        </p:nvSpPr>
        <p:spPr/>
        <p:txBody>
          <a:bodyPr/>
          <a:lstStyle/>
          <a:p>
            <a:fld id="{97DD1AB5-42BA-4E8A-BFEE-435884E16AAB}" type="slidenum">
              <a:rPr lang="en-US" smtClean="0"/>
              <a:pPr/>
              <a:t>11</a:t>
            </a:fld>
            <a:endParaRPr lang="en-US" dirty="0"/>
          </a:p>
        </p:txBody>
      </p:sp>
      <p:sp>
        <p:nvSpPr>
          <p:cNvPr id="39" name="Footer Placeholder 4"/>
          <p:cNvSpPr>
            <a:spLocks noGrp="1"/>
          </p:cNvSpPr>
          <p:nvPr>
            <p:ph type="ftr" sz="quarter" idx="4294967295"/>
          </p:nvPr>
        </p:nvSpPr>
        <p:spPr>
          <a:xfrm>
            <a:off x="4724400" y="6553200"/>
            <a:ext cx="4419600" cy="228600"/>
          </a:xfrm>
          <a:prstGeom prst="rect">
            <a:avLst/>
          </a:prstGeom>
        </p:spPr>
        <p:txBody>
          <a:bodyPr vert="horz" lIns="91440" tIns="45720" rIns="91440" bIns="45720" rtlCol="0" anchor="ctr"/>
          <a:lstStyle>
            <a:defPPr>
              <a:defRPr lang="en-US"/>
            </a:defPPr>
            <a:lvl1pPr algn="ctr" rtl="0" fontAlgn="base">
              <a:spcBef>
                <a:spcPct val="0"/>
              </a:spcBef>
              <a:spcAft>
                <a:spcPct val="0"/>
              </a:spcAft>
              <a:defRPr sz="1050" kern="1200">
                <a:solidFill>
                  <a:schemeClr val="tx1">
                    <a:tint val="75000"/>
                  </a:schemeClr>
                </a:solidFill>
                <a:latin typeface="Tahoma" charset="0"/>
                <a:ea typeface="+mn-ea"/>
                <a:cs typeface="+mn-cs"/>
              </a:defRPr>
            </a:lvl1pPr>
            <a:lvl2pPr marL="457200" algn="l" rtl="0" fontAlgn="base">
              <a:spcBef>
                <a:spcPct val="0"/>
              </a:spcBef>
              <a:spcAft>
                <a:spcPct val="0"/>
              </a:spcAft>
              <a:defRPr sz="2400" kern="1200">
                <a:solidFill>
                  <a:schemeClr val="tx1"/>
                </a:solidFill>
                <a:latin typeface="Tahoma" charset="0"/>
                <a:ea typeface="+mn-ea"/>
                <a:cs typeface="+mn-cs"/>
              </a:defRPr>
            </a:lvl2pPr>
            <a:lvl3pPr marL="914400" algn="l" rtl="0" fontAlgn="base">
              <a:spcBef>
                <a:spcPct val="0"/>
              </a:spcBef>
              <a:spcAft>
                <a:spcPct val="0"/>
              </a:spcAft>
              <a:defRPr sz="2400" kern="1200">
                <a:solidFill>
                  <a:schemeClr val="tx1"/>
                </a:solidFill>
                <a:latin typeface="Tahoma" charset="0"/>
                <a:ea typeface="+mn-ea"/>
                <a:cs typeface="+mn-cs"/>
              </a:defRPr>
            </a:lvl3pPr>
            <a:lvl4pPr marL="1371600" algn="l" rtl="0" fontAlgn="base">
              <a:spcBef>
                <a:spcPct val="0"/>
              </a:spcBef>
              <a:spcAft>
                <a:spcPct val="0"/>
              </a:spcAft>
              <a:defRPr sz="2400" kern="1200">
                <a:solidFill>
                  <a:schemeClr val="tx1"/>
                </a:solidFill>
                <a:latin typeface="Tahoma" charset="0"/>
                <a:ea typeface="+mn-ea"/>
                <a:cs typeface="+mn-cs"/>
              </a:defRPr>
            </a:lvl4pPr>
            <a:lvl5pPr marL="1828800" algn="l" rtl="0" fontAlgn="base">
              <a:spcBef>
                <a:spcPct val="0"/>
              </a:spcBef>
              <a:spcAft>
                <a:spcPct val="0"/>
              </a:spcAft>
              <a:defRPr sz="2400" kern="1200">
                <a:solidFill>
                  <a:schemeClr val="tx1"/>
                </a:solidFill>
                <a:latin typeface="Tahoma" charset="0"/>
                <a:ea typeface="+mn-ea"/>
                <a:cs typeface="+mn-cs"/>
              </a:defRPr>
            </a:lvl5pPr>
            <a:lvl6pPr marL="2286000" algn="l" defTabSz="457200" rtl="0" eaLnBrk="1" latinLnBrk="0" hangingPunct="1">
              <a:defRPr sz="2400" kern="1200">
                <a:solidFill>
                  <a:schemeClr val="tx1"/>
                </a:solidFill>
                <a:latin typeface="Tahoma" charset="0"/>
                <a:ea typeface="+mn-ea"/>
                <a:cs typeface="+mn-cs"/>
              </a:defRPr>
            </a:lvl6pPr>
            <a:lvl7pPr marL="2743200" algn="l" defTabSz="457200" rtl="0" eaLnBrk="1" latinLnBrk="0" hangingPunct="1">
              <a:defRPr sz="2400" kern="1200">
                <a:solidFill>
                  <a:schemeClr val="tx1"/>
                </a:solidFill>
                <a:latin typeface="Tahoma" charset="0"/>
                <a:ea typeface="+mn-ea"/>
                <a:cs typeface="+mn-cs"/>
              </a:defRPr>
            </a:lvl7pPr>
            <a:lvl8pPr marL="3200400" algn="l" defTabSz="457200" rtl="0" eaLnBrk="1" latinLnBrk="0" hangingPunct="1">
              <a:defRPr sz="2400" kern="1200">
                <a:solidFill>
                  <a:schemeClr val="tx1"/>
                </a:solidFill>
                <a:latin typeface="Tahoma" charset="0"/>
                <a:ea typeface="+mn-ea"/>
                <a:cs typeface="+mn-cs"/>
              </a:defRPr>
            </a:lvl8pPr>
            <a:lvl9pPr marL="3657600" algn="l" defTabSz="457200" rtl="0" eaLnBrk="1" latinLnBrk="0" hangingPunct="1">
              <a:defRPr sz="2400" kern="1200">
                <a:solidFill>
                  <a:schemeClr val="tx1"/>
                </a:solidFill>
                <a:latin typeface="Tahoma" charset="0"/>
                <a:ea typeface="+mn-ea"/>
                <a:cs typeface="+mn-cs"/>
              </a:defRPr>
            </a:lvl9pPr>
          </a:lstStyle>
          <a:p>
            <a:r>
              <a:rPr lang="en-US"/>
              <a:t>CS 564: Database Management Systems; (c) Jignesh M. Patel, 2013</a:t>
            </a:r>
          </a:p>
        </p:txBody>
      </p:sp>
      <p:grpSp>
        <p:nvGrpSpPr>
          <p:cNvPr id="5" name="Group 4">
            <a:extLst>
              <a:ext uri="{FF2B5EF4-FFF2-40B4-BE49-F238E27FC236}">
                <a16:creationId xmlns:a16="http://schemas.microsoft.com/office/drawing/2014/main" id="{A72710AC-D61F-DE8C-C465-A9AC8AD6CA95}"/>
              </a:ext>
            </a:extLst>
          </p:cNvPr>
          <p:cNvGrpSpPr/>
          <p:nvPr/>
        </p:nvGrpSpPr>
        <p:grpSpPr>
          <a:xfrm>
            <a:off x="5455920" y="902124"/>
            <a:ext cx="3505200" cy="3529752"/>
            <a:chOff x="4648200" y="483395"/>
            <a:chExt cx="4419600" cy="4450556"/>
          </a:xfrm>
        </p:grpSpPr>
        <p:sp>
          <p:nvSpPr>
            <p:cNvPr id="22" name="Cloud 21">
              <a:extLst>
                <a:ext uri="{FF2B5EF4-FFF2-40B4-BE49-F238E27FC236}">
                  <a16:creationId xmlns:a16="http://schemas.microsoft.com/office/drawing/2014/main" id="{E5A5B8CA-A959-0B6E-A3F3-F8C794DB1F20}"/>
                </a:ext>
              </a:extLst>
            </p:cNvPr>
            <p:cNvSpPr/>
            <p:nvPr/>
          </p:nvSpPr>
          <p:spPr>
            <a:xfrm>
              <a:off x="4648200" y="483395"/>
              <a:ext cx="4419600" cy="4450556"/>
            </a:xfrm>
            <a:prstGeom prst="ellipse">
              <a:avLst/>
            </a:prstGeom>
            <a:effectLst/>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sz="1400"/>
            </a:p>
          </p:txBody>
        </p:sp>
        <p:sp>
          <p:nvSpPr>
            <p:cNvPr id="23" name="TextBox 22">
              <a:extLst>
                <a:ext uri="{FF2B5EF4-FFF2-40B4-BE49-F238E27FC236}">
                  <a16:creationId xmlns:a16="http://schemas.microsoft.com/office/drawing/2014/main" id="{CDD1729F-23CC-2FC6-8C35-3C9C0F071CF3}"/>
                </a:ext>
              </a:extLst>
            </p:cNvPr>
            <p:cNvSpPr txBox="1"/>
            <p:nvPr/>
          </p:nvSpPr>
          <p:spPr>
            <a:xfrm>
              <a:off x="5118420" y="3739893"/>
              <a:ext cx="3479160" cy="962404"/>
            </a:xfrm>
            <a:prstGeom prst="rect">
              <a:avLst/>
            </a:prstGeom>
            <a:noFill/>
          </p:spPr>
          <p:txBody>
            <a:bodyPr wrap="square" rtlCol="0">
              <a:spAutoFit/>
            </a:bodyPr>
            <a:lstStyle/>
            <a:p>
              <a:pPr algn="ctr">
                <a:lnSpc>
                  <a:spcPct val="90000"/>
                </a:lnSpc>
              </a:pPr>
              <a:r>
                <a:rPr lang="en-US" sz="1600" b="1" dirty="0">
                  <a:solidFill>
                    <a:schemeClr val="tx1">
                      <a:lumMod val="65000"/>
                      <a:lumOff val="35000"/>
                    </a:schemeClr>
                  </a:solidFill>
                </a:rPr>
                <a:t>Entire search space very large, as QO is NP-hard</a:t>
              </a:r>
              <a:br>
                <a:rPr lang="en-US" sz="1600" b="1" dirty="0">
                  <a:solidFill>
                    <a:schemeClr val="tx1">
                      <a:lumMod val="65000"/>
                      <a:lumOff val="35000"/>
                    </a:schemeClr>
                  </a:solidFill>
                </a:rPr>
              </a:br>
              <a:r>
                <a:rPr lang="en-US" sz="1600" b="1" dirty="0">
                  <a:solidFill>
                    <a:schemeClr val="tx1">
                      <a:lumMod val="65000"/>
                      <a:lumOff val="35000"/>
                    </a:schemeClr>
                  </a:solidFill>
                </a:rPr>
                <a:t>(</a:t>
              </a:r>
              <a:r>
                <a:rPr lang="en-US" sz="1600" b="1" dirty="0" err="1">
                  <a:solidFill>
                    <a:schemeClr val="tx1">
                      <a:lumMod val="65000"/>
                      <a:lumOff val="35000"/>
                    </a:schemeClr>
                  </a:solidFill>
                </a:rPr>
                <a:t>w.r.t.</a:t>
              </a:r>
              <a:r>
                <a:rPr lang="en-US" sz="1600" b="1" dirty="0">
                  <a:solidFill>
                    <a:schemeClr val="tx1">
                      <a:lumMod val="65000"/>
                      <a:lumOff val="35000"/>
                    </a:schemeClr>
                  </a:solidFill>
                </a:rPr>
                <a:t> # joins)</a:t>
              </a:r>
            </a:p>
          </p:txBody>
        </p:sp>
      </p:grpSp>
      <p:sp>
        <p:nvSpPr>
          <p:cNvPr id="24" name="Oval 23">
            <a:extLst>
              <a:ext uri="{FF2B5EF4-FFF2-40B4-BE49-F238E27FC236}">
                <a16:creationId xmlns:a16="http://schemas.microsoft.com/office/drawing/2014/main" id="{E2319092-0F7E-E083-8EB1-F0A2700D228A}"/>
              </a:ext>
            </a:extLst>
          </p:cNvPr>
          <p:cNvSpPr/>
          <p:nvPr/>
        </p:nvSpPr>
        <p:spPr>
          <a:xfrm>
            <a:off x="6041304" y="1683022"/>
            <a:ext cx="2486448" cy="1465716"/>
          </a:xfrm>
          <a:prstGeom prst="ellipse">
            <a:avLst/>
          </a:prstGeom>
          <a:solidFill>
            <a:schemeClr val="tx1">
              <a:lumMod val="50000"/>
              <a:lumOff val="50000"/>
            </a:schemeClr>
          </a:solidFill>
          <a:ln w="9525">
            <a:noFill/>
          </a:ln>
          <a:effectLst/>
        </p:spPr>
        <p:style>
          <a:lnRef idx="3">
            <a:schemeClr val="lt1"/>
          </a:lnRef>
          <a:fillRef idx="1">
            <a:schemeClr val="accent4"/>
          </a:fillRef>
          <a:effectRef idx="1">
            <a:schemeClr val="accent4"/>
          </a:effectRef>
          <a:fontRef idx="minor">
            <a:schemeClr val="lt1"/>
          </a:fontRef>
        </p:style>
        <p:txBody>
          <a:bodyPr rtlCol="0" anchor="ctr"/>
          <a:lstStyle/>
          <a:p>
            <a:pPr algn="ctr"/>
            <a:endParaRPr lang="en-US" sz="1350" dirty="0">
              <a:latin typeface="Lato" panose="020F0502020204030203" pitchFamily="34" charset="77"/>
            </a:endParaRPr>
          </a:p>
        </p:txBody>
      </p:sp>
      <p:grpSp>
        <p:nvGrpSpPr>
          <p:cNvPr id="4" name="Group 3">
            <a:extLst>
              <a:ext uri="{FF2B5EF4-FFF2-40B4-BE49-F238E27FC236}">
                <a16:creationId xmlns:a16="http://schemas.microsoft.com/office/drawing/2014/main" id="{728B28C5-634B-16F1-ACC6-7B2B52E77CE8}"/>
              </a:ext>
            </a:extLst>
          </p:cNvPr>
          <p:cNvGrpSpPr/>
          <p:nvPr/>
        </p:nvGrpSpPr>
        <p:grpSpPr>
          <a:xfrm>
            <a:off x="6595317" y="1783925"/>
            <a:ext cx="1744414" cy="1192496"/>
            <a:chOff x="5823668" y="1365196"/>
            <a:chExt cx="2199479" cy="1503583"/>
          </a:xfrm>
          <a:effectLst/>
        </p:grpSpPr>
        <p:cxnSp>
          <p:nvCxnSpPr>
            <p:cNvPr id="25" name="Curved Connector 24">
              <a:extLst>
                <a:ext uri="{FF2B5EF4-FFF2-40B4-BE49-F238E27FC236}">
                  <a16:creationId xmlns:a16="http://schemas.microsoft.com/office/drawing/2014/main" id="{9083BC2E-1612-EF01-5622-A163D0B149A4}"/>
                </a:ext>
              </a:extLst>
            </p:cNvPr>
            <p:cNvCxnSpPr>
              <a:cxnSpLocks/>
              <a:stCxn id="30" idx="0"/>
              <a:endCxn id="29" idx="2"/>
            </p:cNvCxnSpPr>
            <p:nvPr/>
          </p:nvCxnSpPr>
          <p:spPr>
            <a:xfrm rot="5400000" flipH="1" flipV="1">
              <a:off x="6593227" y="1653621"/>
              <a:ext cx="349057" cy="352311"/>
            </a:xfrm>
            <a:prstGeom prst="curvedConnector2">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6" name="Oval 25">
              <a:extLst>
                <a:ext uri="{FF2B5EF4-FFF2-40B4-BE49-F238E27FC236}">
                  <a16:creationId xmlns:a16="http://schemas.microsoft.com/office/drawing/2014/main" id="{A56200D6-2ECE-EB19-BD88-550D9449B578}"/>
                </a:ext>
              </a:extLst>
            </p:cNvPr>
            <p:cNvSpPr>
              <a:spLocks noChangeAspect="1"/>
            </p:cNvSpPr>
            <p:nvPr/>
          </p:nvSpPr>
          <p:spPr>
            <a:xfrm>
              <a:off x="7081072" y="2070477"/>
              <a:ext cx="322823" cy="322823"/>
            </a:xfrm>
            <a:prstGeom prst="ellipse">
              <a:avLst/>
            </a:prstGeom>
            <a:ln w="12700"/>
            <a:effectLst/>
          </p:spPr>
          <p:style>
            <a:lnRef idx="3">
              <a:schemeClr val="lt1"/>
            </a:lnRef>
            <a:fillRef idx="1">
              <a:schemeClr val="dk1"/>
            </a:fillRef>
            <a:effectRef idx="1">
              <a:schemeClr val="dk1"/>
            </a:effectRef>
            <a:fontRef idx="minor">
              <a:schemeClr val="lt1"/>
            </a:fontRef>
          </p:style>
          <p:txBody>
            <a:bodyPr lIns="0" tIns="0" rIns="0" bIns="68580" rtlCol="0" anchor="ctr" anchorCtr="1"/>
            <a:lstStyle/>
            <a:p>
              <a:pPr algn="ctr"/>
              <a:r>
                <a:rPr lang="en-US" sz="1350" b="1" dirty="0">
                  <a:solidFill>
                    <a:schemeClr val="bg1"/>
                  </a:solidFill>
                </a:rPr>
                <a:t>p</a:t>
              </a:r>
              <a:r>
                <a:rPr lang="en-US" sz="1350" b="1" baseline="-25000" dirty="0">
                  <a:solidFill>
                    <a:schemeClr val="bg1"/>
                  </a:solidFill>
                </a:rPr>
                <a:t>2</a:t>
              </a:r>
            </a:p>
          </p:txBody>
        </p:sp>
        <p:cxnSp>
          <p:nvCxnSpPr>
            <p:cNvPr id="27" name="Curved Connector 26">
              <a:extLst>
                <a:ext uri="{FF2B5EF4-FFF2-40B4-BE49-F238E27FC236}">
                  <a16:creationId xmlns:a16="http://schemas.microsoft.com/office/drawing/2014/main" id="{82F32BC3-8564-9F68-22F7-816D87A77D35}"/>
                </a:ext>
              </a:extLst>
            </p:cNvPr>
            <p:cNvCxnSpPr>
              <a:cxnSpLocks/>
              <a:stCxn id="30" idx="7"/>
              <a:endCxn id="26" idx="0"/>
            </p:cNvCxnSpPr>
            <p:nvPr/>
          </p:nvCxnSpPr>
          <p:spPr>
            <a:xfrm rot="16200000" flipH="1">
              <a:off x="6964662" y="1792655"/>
              <a:ext cx="18895" cy="536747"/>
            </a:xfrm>
            <a:prstGeom prst="curvedConnector3">
              <a:avLst>
                <a:gd name="adj1" fmla="val -1775624"/>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8" name="Curved Connector 27">
              <a:extLst>
                <a:ext uri="{FF2B5EF4-FFF2-40B4-BE49-F238E27FC236}">
                  <a16:creationId xmlns:a16="http://schemas.microsoft.com/office/drawing/2014/main" id="{2FDFA33C-F758-2D4A-E1EF-452A8A71B876}"/>
                </a:ext>
              </a:extLst>
            </p:cNvPr>
            <p:cNvCxnSpPr>
              <a:cxnSpLocks/>
              <a:stCxn id="30" idx="2"/>
              <a:endCxn id="31" idx="5"/>
            </p:cNvCxnSpPr>
            <p:nvPr/>
          </p:nvCxnSpPr>
          <p:spPr>
            <a:xfrm rot="10800000">
              <a:off x="6164887" y="1818879"/>
              <a:ext cx="265303" cy="346839"/>
            </a:xfrm>
            <a:prstGeom prst="curvedConnector2">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29" name="Oval 28">
              <a:extLst>
                <a:ext uri="{FF2B5EF4-FFF2-40B4-BE49-F238E27FC236}">
                  <a16:creationId xmlns:a16="http://schemas.microsoft.com/office/drawing/2014/main" id="{E404A22E-D1ED-4042-35CC-8B5ECCA8CC34}"/>
                </a:ext>
              </a:extLst>
            </p:cNvPr>
            <p:cNvSpPr>
              <a:spLocks noChangeAspect="1"/>
            </p:cNvSpPr>
            <p:nvPr/>
          </p:nvSpPr>
          <p:spPr>
            <a:xfrm>
              <a:off x="6943912" y="1493836"/>
              <a:ext cx="322823" cy="322823"/>
            </a:xfrm>
            <a:prstGeom prst="ellipse">
              <a:avLst/>
            </a:prstGeom>
            <a:ln w="12700"/>
            <a:effectLst/>
          </p:spPr>
          <p:style>
            <a:lnRef idx="3">
              <a:schemeClr val="lt1"/>
            </a:lnRef>
            <a:fillRef idx="1">
              <a:schemeClr val="dk1"/>
            </a:fillRef>
            <a:effectRef idx="1">
              <a:schemeClr val="dk1"/>
            </a:effectRef>
            <a:fontRef idx="minor">
              <a:schemeClr val="lt1"/>
            </a:fontRef>
          </p:style>
          <p:txBody>
            <a:bodyPr lIns="0" tIns="0" rIns="0" bIns="68580" rtlCol="0" anchor="ctr" anchorCtr="1"/>
            <a:lstStyle/>
            <a:p>
              <a:pPr algn="ctr"/>
              <a:r>
                <a:rPr lang="en-US" sz="1350" b="1" dirty="0">
                  <a:solidFill>
                    <a:schemeClr val="bg1"/>
                  </a:solidFill>
                </a:rPr>
                <a:t>p</a:t>
              </a:r>
              <a:r>
                <a:rPr lang="en-US" sz="1350" b="1" baseline="-25000" dirty="0">
                  <a:solidFill>
                    <a:schemeClr val="bg1"/>
                  </a:solidFill>
                </a:rPr>
                <a:t>1</a:t>
              </a:r>
            </a:p>
          </p:txBody>
        </p:sp>
        <p:sp>
          <p:nvSpPr>
            <p:cNvPr id="30" name="Oval 29">
              <a:extLst>
                <a:ext uri="{FF2B5EF4-FFF2-40B4-BE49-F238E27FC236}">
                  <a16:creationId xmlns:a16="http://schemas.microsoft.com/office/drawing/2014/main" id="{2A1EF1CE-A93C-8C44-98CF-978F84D526AE}"/>
                </a:ext>
              </a:extLst>
            </p:cNvPr>
            <p:cNvSpPr>
              <a:spLocks noChangeAspect="1"/>
            </p:cNvSpPr>
            <p:nvPr/>
          </p:nvSpPr>
          <p:spPr>
            <a:xfrm>
              <a:off x="6430187" y="2004305"/>
              <a:ext cx="322823" cy="322823"/>
            </a:xfrm>
            <a:prstGeom prst="ellipse">
              <a:avLst/>
            </a:prstGeom>
            <a:ln w="12700"/>
            <a:effectLst/>
          </p:spPr>
          <p:style>
            <a:lnRef idx="3">
              <a:schemeClr val="lt1"/>
            </a:lnRef>
            <a:fillRef idx="1">
              <a:schemeClr val="dk1"/>
            </a:fillRef>
            <a:effectRef idx="1">
              <a:schemeClr val="dk1"/>
            </a:effectRef>
            <a:fontRef idx="minor">
              <a:schemeClr val="lt1"/>
            </a:fontRef>
          </p:style>
          <p:txBody>
            <a:bodyPr lIns="0" tIns="0" rIns="0" bIns="68580" rtlCol="0" anchor="ctr" anchorCtr="1"/>
            <a:lstStyle/>
            <a:p>
              <a:pPr algn="ctr"/>
              <a:r>
                <a:rPr lang="en-US" sz="1350" b="1" dirty="0">
                  <a:solidFill>
                    <a:schemeClr val="bg1"/>
                  </a:solidFill>
                </a:rPr>
                <a:t>p</a:t>
              </a:r>
              <a:r>
                <a:rPr lang="en-US" sz="1350" b="1" baseline="-25000" dirty="0">
                  <a:solidFill>
                    <a:schemeClr val="bg1"/>
                  </a:solidFill>
                </a:rPr>
                <a:t>i</a:t>
              </a:r>
            </a:p>
          </p:txBody>
        </p:sp>
        <p:sp>
          <p:nvSpPr>
            <p:cNvPr id="31" name="Oval 30">
              <a:extLst>
                <a:ext uri="{FF2B5EF4-FFF2-40B4-BE49-F238E27FC236}">
                  <a16:creationId xmlns:a16="http://schemas.microsoft.com/office/drawing/2014/main" id="{158BB1CB-9D34-022E-8E47-2EBF16829799}"/>
                </a:ext>
              </a:extLst>
            </p:cNvPr>
            <p:cNvSpPr>
              <a:spLocks noChangeAspect="1"/>
            </p:cNvSpPr>
            <p:nvPr/>
          </p:nvSpPr>
          <p:spPr>
            <a:xfrm>
              <a:off x="5889337" y="1543331"/>
              <a:ext cx="322823" cy="322823"/>
            </a:xfrm>
            <a:prstGeom prst="ellipse">
              <a:avLst/>
            </a:prstGeom>
            <a:ln w="12700"/>
            <a:effectLst/>
          </p:spPr>
          <p:style>
            <a:lnRef idx="3">
              <a:schemeClr val="lt1"/>
            </a:lnRef>
            <a:fillRef idx="1">
              <a:schemeClr val="dk1"/>
            </a:fillRef>
            <a:effectRef idx="1">
              <a:schemeClr val="dk1"/>
            </a:effectRef>
            <a:fontRef idx="minor">
              <a:schemeClr val="lt1"/>
            </a:fontRef>
          </p:style>
          <p:txBody>
            <a:bodyPr lIns="0" tIns="0" rIns="0" bIns="68580" rtlCol="0" anchor="ctr" anchorCtr="1"/>
            <a:lstStyle/>
            <a:p>
              <a:pPr algn="ctr"/>
              <a:r>
                <a:rPr lang="en-US" sz="1350" b="1" dirty="0" err="1">
                  <a:solidFill>
                    <a:schemeClr val="bg1"/>
                  </a:solidFill>
                </a:rPr>
                <a:t>p</a:t>
              </a:r>
              <a:r>
                <a:rPr lang="en-US" sz="1350" b="1" baseline="-25000" dirty="0" err="1">
                  <a:solidFill>
                    <a:schemeClr val="bg1"/>
                  </a:solidFill>
                </a:rPr>
                <a:t>n</a:t>
              </a:r>
              <a:endParaRPr lang="en-US" sz="1350" b="1" baseline="-25000" dirty="0">
                <a:solidFill>
                  <a:schemeClr val="bg1"/>
                </a:solidFill>
              </a:endParaRPr>
            </a:p>
          </p:txBody>
        </p:sp>
        <p:sp>
          <p:nvSpPr>
            <p:cNvPr id="32" name="Oval 31">
              <a:extLst>
                <a:ext uri="{FF2B5EF4-FFF2-40B4-BE49-F238E27FC236}">
                  <a16:creationId xmlns:a16="http://schemas.microsoft.com/office/drawing/2014/main" id="{B11A9346-2F28-8B64-4456-896209FFA2DF}"/>
                </a:ext>
              </a:extLst>
            </p:cNvPr>
            <p:cNvSpPr>
              <a:spLocks noChangeAspect="1"/>
            </p:cNvSpPr>
            <p:nvPr/>
          </p:nvSpPr>
          <p:spPr>
            <a:xfrm>
              <a:off x="6782634" y="2545956"/>
              <a:ext cx="322823" cy="322823"/>
            </a:xfrm>
            <a:prstGeom prst="ellipse">
              <a:avLst/>
            </a:prstGeom>
            <a:ln w="12700"/>
            <a:effectLst/>
          </p:spPr>
          <p:style>
            <a:lnRef idx="3">
              <a:schemeClr val="lt1"/>
            </a:lnRef>
            <a:fillRef idx="1">
              <a:schemeClr val="dk1"/>
            </a:fillRef>
            <a:effectRef idx="1">
              <a:schemeClr val="dk1"/>
            </a:effectRef>
            <a:fontRef idx="minor">
              <a:schemeClr val="lt1"/>
            </a:fontRef>
          </p:style>
          <p:txBody>
            <a:bodyPr lIns="0" tIns="0" rIns="0" bIns="68580" rtlCol="0" anchor="ctr" anchorCtr="1"/>
            <a:lstStyle/>
            <a:p>
              <a:pPr algn="ctr"/>
              <a:r>
                <a:rPr lang="en-US" sz="1350" b="1" dirty="0">
                  <a:solidFill>
                    <a:schemeClr val="bg1"/>
                  </a:solidFill>
                </a:rPr>
                <a:t>p</a:t>
              </a:r>
              <a:r>
                <a:rPr lang="en-US" sz="1350" b="1" baseline="-25000" dirty="0">
                  <a:solidFill>
                    <a:schemeClr val="bg1"/>
                  </a:solidFill>
                </a:rPr>
                <a:t>3</a:t>
              </a:r>
            </a:p>
          </p:txBody>
        </p:sp>
        <p:cxnSp>
          <p:nvCxnSpPr>
            <p:cNvPr id="33" name="Curved Connector 32">
              <a:extLst>
                <a:ext uri="{FF2B5EF4-FFF2-40B4-BE49-F238E27FC236}">
                  <a16:creationId xmlns:a16="http://schemas.microsoft.com/office/drawing/2014/main" id="{5D32E4B0-BD5F-4563-55FE-83BA5BFA959F}"/>
                </a:ext>
              </a:extLst>
            </p:cNvPr>
            <p:cNvCxnSpPr>
              <a:cxnSpLocks/>
              <a:stCxn id="30" idx="6"/>
              <a:endCxn id="32" idx="0"/>
            </p:cNvCxnSpPr>
            <p:nvPr/>
          </p:nvCxnSpPr>
          <p:spPr>
            <a:xfrm>
              <a:off x="6753010" y="2165716"/>
              <a:ext cx="191036" cy="380239"/>
            </a:xfrm>
            <a:prstGeom prst="curvedConnector2">
              <a:avLst/>
            </a:prstGeom>
            <a:ln>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34" name="Oval 33">
              <a:extLst>
                <a:ext uri="{FF2B5EF4-FFF2-40B4-BE49-F238E27FC236}">
                  <a16:creationId xmlns:a16="http://schemas.microsoft.com/office/drawing/2014/main" id="{F929C3B4-4760-ACFA-336D-01649ADCBC9A}"/>
                </a:ext>
              </a:extLst>
            </p:cNvPr>
            <p:cNvSpPr>
              <a:spLocks noChangeAspect="1"/>
            </p:cNvSpPr>
            <p:nvPr/>
          </p:nvSpPr>
          <p:spPr>
            <a:xfrm>
              <a:off x="6289655" y="2637915"/>
              <a:ext cx="68580" cy="68580"/>
            </a:xfrm>
            <a:prstGeom prst="ellipse">
              <a:avLst/>
            </a:prstGeom>
            <a:effectLst/>
          </p:spPr>
          <p:style>
            <a:lnRef idx="1">
              <a:schemeClr val="dk1"/>
            </a:lnRef>
            <a:fillRef idx="3">
              <a:schemeClr val="dk1"/>
            </a:fillRef>
            <a:effectRef idx="2">
              <a:schemeClr val="dk1"/>
            </a:effectRef>
            <a:fontRef idx="minor">
              <a:schemeClr val="lt1"/>
            </a:fontRef>
          </p:style>
          <p:txBody>
            <a:bodyPr rtlCol="0" anchor="ctr"/>
            <a:lstStyle/>
            <a:p>
              <a:pPr algn="ctr"/>
              <a:endParaRPr lang="en-US" sz="1350">
                <a:latin typeface="Lato" panose="020F0502020204030203" pitchFamily="34" charset="77"/>
              </a:endParaRPr>
            </a:p>
          </p:txBody>
        </p:sp>
        <p:sp>
          <p:nvSpPr>
            <p:cNvPr id="35" name="Oval 34">
              <a:extLst>
                <a:ext uri="{FF2B5EF4-FFF2-40B4-BE49-F238E27FC236}">
                  <a16:creationId xmlns:a16="http://schemas.microsoft.com/office/drawing/2014/main" id="{C325D979-01C9-330E-AA72-8164C480ECB5}"/>
                </a:ext>
              </a:extLst>
            </p:cNvPr>
            <p:cNvSpPr>
              <a:spLocks noChangeAspect="1"/>
            </p:cNvSpPr>
            <p:nvPr/>
          </p:nvSpPr>
          <p:spPr>
            <a:xfrm>
              <a:off x="5823668" y="2159892"/>
              <a:ext cx="68580" cy="68580"/>
            </a:xfrm>
            <a:prstGeom prst="ellipse">
              <a:avLst/>
            </a:prstGeom>
            <a:effectLst/>
          </p:spPr>
          <p:style>
            <a:lnRef idx="1">
              <a:schemeClr val="dk1"/>
            </a:lnRef>
            <a:fillRef idx="3">
              <a:schemeClr val="dk1"/>
            </a:fillRef>
            <a:effectRef idx="2">
              <a:schemeClr val="dk1"/>
            </a:effectRef>
            <a:fontRef idx="minor">
              <a:schemeClr val="lt1"/>
            </a:fontRef>
          </p:style>
          <p:txBody>
            <a:bodyPr rtlCol="0" anchor="ctr"/>
            <a:lstStyle/>
            <a:p>
              <a:pPr algn="ctr"/>
              <a:endParaRPr lang="en-US" sz="1350">
                <a:latin typeface="Lato" panose="020F0502020204030203" pitchFamily="34" charset="77"/>
              </a:endParaRPr>
            </a:p>
          </p:txBody>
        </p:sp>
        <p:sp>
          <p:nvSpPr>
            <p:cNvPr id="36" name="Oval 35">
              <a:extLst>
                <a:ext uri="{FF2B5EF4-FFF2-40B4-BE49-F238E27FC236}">
                  <a16:creationId xmlns:a16="http://schemas.microsoft.com/office/drawing/2014/main" id="{FA6BCDB5-AE75-114A-7721-0D46D292733C}"/>
                </a:ext>
              </a:extLst>
            </p:cNvPr>
            <p:cNvSpPr>
              <a:spLocks noChangeAspect="1"/>
            </p:cNvSpPr>
            <p:nvPr/>
          </p:nvSpPr>
          <p:spPr>
            <a:xfrm>
              <a:off x="5945505" y="2474631"/>
              <a:ext cx="68580" cy="68580"/>
            </a:xfrm>
            <a:prstGeom prst="ellipse">
              <a:avLst/>
            </a:prstGeom>
            <a:effectLst/>
          </p:spPr>
          <p:style>
            <a:lnRef idx="1">
              <a:schemeClr val="dk1"/>
            </a:lnRef>
            <a:fillRef idx="3">
              <a:schemeClr val="dk1"/>
            </a:fillRef>
            <a:effectRef idx="2">
              <a:schemeClr val="dk1"/>
            </a:effectRef>
            <a:fontRef idx="minor">
              <a:schemeClr val="lt1"/>
            </a:fontRef>
          </p:style>
          <p:txBody>
            <a:bodyPr rtlCol="0" anchor="ctr"/>
            <a:lstStyle/>
            <a:p>
              <a:pPr algn="ctr"/>
              <a:endParaRPr lang="en-US" sz="1350">
                <a:latin typeface="Lato" panose="020F0502020204030203" pitchFamily="34" charset="77"/>
              </a:endParaRPr>
            </a:p>
          </p:txBody>
        </p:sp>
        <p:sp>
          <p:nvSpPr>
            <p:cNvPr id="37" name="TextBox 36" hidden="1">
              <a:extLst>
                <a:ext uri="{FF2B5EF4-FFF2-40B4-BE49-F238E27FC236}">
                  <a16:creationId xmlns:a16="http://schemas.microsoft.com/office/drawing/2014/main" id="{5C924625-BD83-41E5-9279-2F98B6B400D4}"/>
                </a:ext>
              </a:extLst>
            </p:cNvPr>
            <p:cNvSpPr txBox="1"/>
            <p:nvPr/>
          </p:nvSpPr>
          <p:spPr>
            <a:xfrm>
              <a:off x="6338959" y="1365196"/>
              <a:ext cx="1684188" cy="480581"/>
            </a:xfrm>
            <a:prstGeom prst="rect">
              <a:avLst/>
            </a:prstGeom>
            <a:noFill/>
          </p:spPr>
          <p:txBody>
            <a:bodyPr wrap="square" rtlCol="0">
              <a:spAutoFit/>
            </a:bodyPr>
            <a:lstStyle/>
            <a:p>
              <a:pPr algn="r">
                <a:lnSpc>
                  <a:spcPct val="110000"/>
                </a:lnSpc>
              </a:pPr>
              <a:r>
                <a:rPr lang="en-US" sz="1200" dirty="0">
                  <a:solidFill>
                    <a:schemeClr val="bg1"/>
                  </a:solidFill>
                  <a:latin typeface="Lato" panose="020F0502020204030203" pitchFamily="34" charset="77"/>
                </a:rPr>
                <a:t>Subspace that a practical QO searches</a:t>
              </a:r>
            </a:p>
          </p:txBody>
        </p:sp>
      </p:grpSp>
    </p:spTree>
    <p:extLst>
      <p:ext uri="{BB962C8B-B14F-4D97-AF65-F5344CB8AC3E}">
        <p14:creationId xmlns:p14="http://schemas.microsoft.com/office/powerpoint/2010/main" val="1049249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1"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250"/>
                                        <p:tgtEl>
                                          <p:spTgt spid="24"/>
                                        </p:tgtEl>
                                      </p:cBhvr>
                                    </p:animEffect>
                                  </p:childTnLst>
                                </p:cTn>
                              </p:par>
                            </p:childTnLst>
                          </p:cTn>
                        </p:par>
                        <p:par>
                          <p:cTn id="13" fill="hold">
                            <p:stCondLst>
                              <p:cond delay="250"/>
                            </p:stCondLst>
                            <p:childTnLst>
                              <p:par>
                                <p:cTn id="14" presetID="10"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25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9DA8402-3908-4E12-B9E1-746C17ED8AC6}"/>
              </a:ext>
            </a:extLst>
          </p:cNvPr>
          <p:cNvSpPr>
            <a:spLocks noGrp="1"/>
          </p:cNvSpPr>
          <p:nvPr>
            <p:ph type="title"/>
          </p:nvPr>
        </p:nvSpPr>
        <p:spPr/>
        <p:txBody>
          <a:bodyPr/>
          <a:lstStyle/>
          <a:p>
            <a:r>
              <a:rPr lang="en-US" dirty="0"/>
              <a:t>Query Optimization</a:t>
            </a:r>
          </a:p>
        </p:txBody>
      </p:sp>
      <p:sp>
        <p:nvSpPr>
          <p:cNvPr id="4" name="Content Placeholder 3">
            <a:extLst>
              <a:ext uri="{FF2B5EF4-FFF2-40B4-BE49-F238E27FC236}">
                <a16:creationId xmlns:a16="http://schemas.microsoft.com/office/drawing/2014/main" id="{F744C714-3D83-493F-A25B-5E11612BEDAA}"/>
              </a:ext>
            </a:extLst>
          </p:cNvPr>
          <p:cNvSpPr>
            <a:spLocks noGrp="1"/>
          </p:cNvSpPr>
          <p:nvPr>
            <p:ph idx="1"/>
          </p:nvPr>
        </p:nvSpPr>
        <p:spPr/>
        <p:txBody>
          <a:bodyPr/>
          <a:lstStyle/>
          <a:p>
            <a:r>
              <a:rPr lang="en-US" b="1" dirty="0"/>
              <a:t>Heuristics / Rules</a:t>
            </a:r>
          </a:p>
          <a:p>
            <a:pPr lvl="1"/>
            <a:r>
              <a:rPr lang="en-US" dirty="0"/>
              <a:t>Rewrite the query to remove (guessed) inefficiencies.</a:t>
            </a:r>
          </a:p>
          <a:p>
            <a:pPr lvl="1"/>
            <a:r>
              <a:rPr lang="en-US" dirty="0"/>
              <a:t>Examples: always do selections first or push down projections as early as possible.</a:t>
            </a:r>
          </a:p>
          <a:p>
            <a:pPr lvl="1"/>
            <a:r>
              <a:rPr lang="en-US" dirty="0"/>
              <a:t>These techniques may need to examine catalog, but they do </a:t>
            </a:r>
            <a:r>
              <a:rPr lang="en-US" u="sng" dirty="0"/>
              <a:t>not</a:t>
            </a:r>
            <a:r>
              <a:rPr lang="en-US" dirty="0"/>
              <a:t> need to examine data.</a:t>
            </a:r>
          </a:p>
          <a:p>
            <a:endParaRPr lang="en-US" sz="1200" dirty="0"/>
          </a:p>
          <a:p>
            <a:r>
              <a:rPr lang="en-US" b="1" dirty="0"/>
              <a:t>Cost-based Search</a:t>
            </a:r>
          </a:p>
          <a:p>
            <a:pPr lvl="1"/>
            <a:r>
              <a:rPr lang="en-US" dirty="0"/>
              <a:t>Use a model to estimate the cost of executing a plan.</a:t>
            </a:r>
          </a:p>
          <a:p>
            <a:pPr lvl="1"/>
            <a:r>
              <a:rPr lang="en-US" dirty="0"/>
              <a:t>Enumerate multiple equivalent plans for a query and pick the one with the lowest cost.</a:t>
            </a:r>
          </a:p>
        </p:txBody>
      </p:sp>
      <p:sp>
        <p:nvSpPr>
          <p:cNvPr id="5" name="Slide Number Placeholder 3">
            <a:extLst>
              <a:ext uri="{FF2B5EF4-FFF2-40B4-BE49-F238E27FC236}">
                <a16:creationId xmlns:a16="http://schemas.microsoft.com/office/drawing/2014/main" id="{3312340E-A5ED-190F-ABCA-F967A27E57FE}"/>
              </a:ext>
            </a:extLst>
          </p:cNvPr>
          <p:cNvSpPr>
            <a:spLocks noGrp="1"/>
          </p:cNvSpPr>
          <p:nvPr>
            <p:ph type="sldNum" sz="quarter" idx="4"/>
          </p:nvPr>
        </p:nvSpPr>
        <p:spPr/>
        <p:txBody>
          <a:bodyPr/>
          <a:lstStyle/>
          <a:p>
            <a:pPr algn="r"/>
            <a:fld id="{97DD1AB5-42BA-4E8A-BFEE-435884E16AAB}" type="slidenum">
              <a:rPr lang="en-US" smtClean="0"/>
              <a:pPr algn="r"/>
              <a:t>12</a:t>
            </a:fld>
            <a:endParaRPr lang="en-US" dirty="0"/>
          </a:p>
        </p:txBody>
      </p:sp>
      <p:sp>
        <p:nvSpPr>
          <p:cNvPr id="11" name="Rounded Rectangle 28">
            <a:extLst>
              <a:ext uri="{FF2B5EF4-FFF2-40B4-BE49-F238E27FC236}">
                <a16:creationId xmlns:a16="http://schemas.microsoft.com/office/drawing/2014/main" id="{87E62780-182E-85CC-03E8-831E1E00A8D0}"/>
              </a:ext>
            </a:extLst>
          </p:cNvPr>
          <p:cNvSpPr>
            <a:spLocks noChangeArrowheads="1"/>
          </p:cNvSpPr>
          <p:nvPr/>
        </p:nvSpPr>
        <p:spPr bwMode="auto">
          <a:xfrm>
            <a:off x="1295400" y="971550"/>
            <a:ext cx="6583680" cy="1828800"/>
          </a:xfrm>
          <a:prstGeom prst="roundRect">
            <a:avLst>
              <a:gd name="adj" fmla="val 4709"/>
            </a:avLst>
          </a:prstGeom>
          <a:noFill/>
          <a:ln w="38100" algn="ctr">
            <a:solidFill>
              <a:schemeClr val="accent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anchor="ctr"/>
          <a:lstStyle>
            <a:lvl1pPr>
              <a:defRPr sz="2800" u="sng">
                <a:solidFill>
                  <a:schemeClr val="tx1"/>
                </a:solidFill>
                <a:latin typeface="Times New Roman" panose="02020603050405020304" pitchFamily="18" charset="0"/>
                <a:ea typeface="ＭＳ Ｐゴシック" panose="020B0600070205080204" pitchFamily="34" charset="-128"/>
              </a:defRPr>
            </a:lvl1pPr>
            <a:lvl2pPr marL="742950" indent="-285750">
              <a:defRPr sz="2800" u="sng">
                <a:solidFill>
                  <a:schemeClr val="tx1"/>
                </a:solidFill>
                <a:latin typeface="Times New Roman" panose="02020603050405020304" pitchFamily="18" charset="0"/>
                <a:ea typeface="ＭＳ Ｐゴシック" panose="020B0600070205080204" pitchFamily="34" charset="-128"/>
              </a:defRPr>
            </a:lvl2pPr>
            <a:lvl3pPr marL="1143000" indent="-228600">
              <a:defRPr sz="2800" u="sng">
                <a:solidFill>
                  <a:schemeClr val="tx1"/>
                </a:solidFill>
                <a:latin typeface="Times New Roman" panose="02020603050405020304" pitchFamily="18" charset="0"/>
                <a:ea typeface="ＭＳ Ｐゴシック" panose="020B0600070205080204" pitchFamily="34" charset="-128"/>
              </a:defRPr>
            </a:lvl3pPr>
            <a:lvl4pPr marL="1600200" indent="-228600">
              <a:defRPr sz="2800" u="sng">
                <a:solidFill>
                  <a:schemeClr val="tx1"/>
                </a:solidFill>
                <a:latin typeface="Times New Roman" panose="02020603050405020304" pitchFamily="18" charset="0"/>
                <a:ea typeface="ＭＳ Ｐゴシック" panose="020B0600070205080204" pitchFamily="34" charset="-128"/>
              </a:defRPr>
            </a:lvl4pPr>
            <a:lvl5pPr marL="2057400" indent="-228600">
              <a:defRPr sz="2800" u="sng">
                <a:solidFill>
                  <a:schemeClr val="tx1"/>
                </a:solidFill>
                <a:latin typeface="Times New Roman" panose="02020603050405020304" pitchFamily="18" charset="0"/>
                <a:ea typeface="ＭＳ Ｐゴシック" panose="020B0600070205080204" pitchFamily="34" charset="-128"/>
              </a:defRPr>
            </a:lvl5pPr>
            <a:lvl6pPr marL="25146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6pPr>
            <a:lvl7pPr marL="29718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7pPr>
            <a:lvl8pPr marL="34290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8pPr>
            <a:lvl9pPr marL="38862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9pPr>
          </a:lstStyle>
          <a:p>
            <a:endParaRPr lang="en-US" altLang="en-US" sz="2100" dirty="0"/>
          </a:p>
        </p:txBody>
      </p:sp>
    </p:spTree>
    <p:extLst>
      <p:ext uri="{BB962C8B-B14F-4D97-AF65-F5344CB8AC3E}">
        <p14:creationId xmlns:p14="http://schemas.microsoft.com/office/powerpoint/2010/main" val="2731804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B4231D-790C-46A2-C9FF-DD4AB21D9916}"/>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ECA0BA40-9A11-737A-ED8B-99A5FA33625E}"/>
              </a:ext>
            </a:extLst>
          </p:cNvPr>
          <p:cNvSpPr>
            <a:spLocks noGrp="1"/>
          </p:cNvSpPr>
          <p:nvPr>
            <p:ph type="title"/>
          </p:nvPr>
        </p:nvSpPr>
        <p:spPr>
          <a:prstGeom prst="rect">
            <a:avLst/>
          </a:prstGeom>
        </p:spPr>
        <p:txBody>
          <a:bodyPr/>
          <a:lstStyle/>
          <a:p>
            <a:r>
              <a:rPr lang="en-US" dirty="0"/>
              <a:t>Logical Plan Optimization</a:t>
            </a:r>
          </a:p>
        </p:txBody>
      </p:sp>
      <p:sp>
        <p:nvSpPr>
          <p:cNvPr id="6" name="Content Placeholder 5">
            <a:extLst>
              <a:ext uri="{FF2B5EF4-FFF2-40B4-BE49-F238E27FC236}">
                <a16:creationId xmlns:a16="http://schemas.microsoft.com/office/drawing/2014/main" id="{6B30E332-02DB-02F5-30C7-22FFBB2488CA}"/>
              </a:ext>
            </a:extLst>
          </p:cNvPr>
          <p:cNvSpPr>
            <a:spLocks noGrp="1"/>
          </p:cNvSpPr>
          <p:nvPr>
            <p:ph idx="1"/>
          </p:nvPr>
        </p:nvSpPr>
        <p:spPr>
          <a:prstGeom prst="rect">
            <a:avLst/>
          </a:prstGeom>
        </p:spPr>
        <p:txBody>
          <a:bodyPr/>
          <a:lstStyle/>
          <a:p>
            <a:r>
              <a:rPr lang="en-US" dirty="0"/>
              <a:t>Transform a logical plan into an equivalent logical plan using pattern matching rules.</a:t>
            </a:r>
          </a:p>
          <a:p>
            <a:r>
              <a:rPr lang="en-US" dirty="0"/>
              <a:t>The goal is to increase the likelihood of enumerating the optimal plan in the search.</a:t>
            </a:r>
          </a:p>
          <a:p>
            <a:pPr lvl="1"/>
            <a:r>
              <a:rPr lang="en-US" dirty="0"/>
              <a:t>Many equivalence rules for relational algebra!</a:t>
            </a:r>
          </a:p>
          <a:p>
            <a:endParaRPr lang="en-US" sz="1200" dirty="0"/>
          </a:p>
          <a:p>
            <a:r>
              <a:rPr lang="en-US" dirty="0"/>
              <a:t>Cannot compare plans because there is no cost model but can "direct" a transformation to a preferred side.</a:t>
            </a:r>
          </a:p>
        </p:txBody>
      </p:sp>
      <p:sp>
        <p:nvSpPr>
          <p:cNvPr id="2" name="Slide Number Placeholder 3">
            <a:extLst>
              <a:ext uri="{FF2B5EF4-FFF2-40B4-BE49-F238E27FC236}">
                <a16:creationId xmlns:a16="http://schemas.microsoft.com/office/drawing/2014/main" id="{BB7638D5-A87C-1D85-6C1E-AAE5241F21AF}"/>
              </a:ext>
            </a:extLst>
          </p:cNvPr>
          <p:cNvSpPr>
            <a:spLocks noGrp="1"/>
          </p:cNvSpPr>
          <p:nvPr>
            <p:ph type="sldNum" sz="quarter" idx="4"/>
          </p:nvPr>
        </p:nvSpPr>
        <p:spPr/>
        <p:txBody>
          <a:bodyPr/>
          <a:lstStyle/>
          <a:p>
            <a:pPr algn="r"/>
            <a:fld id="{97DD1AB5-42BA-4E8A-BFEE-435884E16AAB}" type="slidenum">
              <a:rPr lang="en-US" smtClean="0"/>
              <a:pPr algn="r"/>
              <a:t>13</a:t>
            </a:fld>
            <a:endParaRPr lang="en-US" dirty="0"/>
          </a:p>
        </p:txBody>
      </p:sp>
    </p:spTree>
    <p:extLst>
      <p:ext uri="{BB962C8B-B14F-4D97-AF65-F5344CB8AC3E}">
        <p14:creationId xmlns:p14="http://schemas.microsoft.com/office/powerpoint/2010/main" val="4095637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FABBA-BF48-4366-B224-D24AF1E87D34}"/>
              </a:ext>
            </a:extLst>
          </p:cNvPr>
          <p:cNvSpPr>
            <a:spLocks noGrp="1"/>
          </p:cNvSpPr>
          <p:nvPr>
            <p:ph type="title"/>
          </p:nvPr>
        </p:nvSpPr>
        <p:spPr>
          <a:prstGeom prst="rect">
            <a:avLst/>
          </a:prstGeom>
        </p:spPr>
        <p:txBody>
          <a:bodyPr/>
          <a:lstStyle/>
          <a:p>
            <a:r>
              <a:rPr lang="en-US" dirty="0"/>
              <a:t>Predicate Pushdown</a:t>
            </a:r>
          </a:p>
        </p:txBody>
      </p:sp>
      <p:sp>
        <p:nvSpPr>
          <p:cNvPr id="3" name="Slide Number Placeholder 3">
            <a:extLst>
              <a:ext uri="{FF2B5EF4-FFF2-40B4-BE49-F238E27FC236}">
                <a16:creationId xmlns:a16="http://schemas.microsoft.com/office/drawing/2014/main" id="{55951E66-2335-0188-1E2D-77DC02274669}"/>
              </a:ext>
            </a:extLst>
          </p:cNvPr>
          <p:cNvSpPr>
            <a:spLocks noGrp="1"/>
          </p:cNvSpPr>
          <p:nvPr>
            <p:ph type="sldNum" sz="quarter" idx="4"/>
          </p:nvPr>
        </p:nvSpPr>
        <p:spPr/>
        <p:txBody>
          <a:bodyPr/>
          <a:lstStyle/>
          <a:p>
            <a:pPr algn="r"/>
            <a:fld id="{97DD1AB5-42BA-4E8A-BFEE-435884E16AAB}" type="slidenum">
              <a:rPr lang="en-US" smtClean="0"/>
              <a:pPr algn="r"/>
              <a:t>14</a:t>
            </a:fld>
            <a:endParaRPr lang="en-US" dirty="0"/>
          </a:p>
        </p:txBody>
      </p:sp>
      <p:sp>
        <p:nvSpPr>
          <p:cNvPr id="4" name="TextBox 3">
            <a:extLst>
              <a:ext uri="{FF2B5EF4-FFF2-40B4-BE49-F238E27FC236}">
                <a16:creationId xmlns:a16="http://schemas.microsoft.com/office/drawing/2014/main" id="{D3DEDD21-76A8-8F70-A522-C07D82CA28A7}"/>
              </a:ext>
            </a:extLst>
          </p:cNvPr>
          <p:cNvSpPr txBox="1"/>
          <p:nvPr/>
        </p:nvSpPr>
        <p:spPr>
          <a:xfrm>
            <a:off x="228600" y="4182130"/>
            <a:ext cx="3657600" cy="523220"/>
          </a:xfrm>
          <a:prstGeom prst="rect">
            <a:avLst/>
          </a:prstGeom>
          <a:solidFill>
            <a:schemeClr val="bg1">
              <a:lumMod val="85000"/>
            </a:schemeClr>
          </a:solidFill>
          <a:ln>
            <a:no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l-GR" sz="2800" dirty="0">
                <a:solidFill>
                  <a:schemeClr val="tx1">
                    <a:lumMod val="65000"/>
                    <a:lumOff val="35000"/>
                  </a:schemeClr>
                </a:solidFill>
                <a:latin typeface="Times New Roman" panose="02020603050405020304" pitchFamily="18" charset="0"/>
                <a:cs typeface="Times New Roman" panose="02020603050405020304" pitchFamily="18" charset="0"/>
              </a:rPr>
              <a:t>π</a:t>
            </a:r>
            <a:r>
              <a:rPr lang="en-US" sz="1600" baseline="-25000" dirty="0" err="1">
                <a:solidFill>
                  <a:schemeClr val="tx1">
                    <a:lumMod val="65000"/>
                    <a:lumOff val="35000"/>
                  </a:schemeClr>
                </a:solidFill>
                <a:latin typeface="CRIMSON TEXT" panose="02000503000000000000" pitchFamily="2" charset="77"/>
                <a:cs typeface="Times New Roman" panose="02020603050405020304" pitchFamily="18" charset="0"/>
              </a:rPr>
              <a:t>ename</a:t>
            </a:r>
            <a:r>
              <a:rPr lang="en-US" sz="1200" baseline="-25000" dirty="0">
                <a:solidFill>
                  <a:schemeClr val="tx1">
                    <a:lumMod val="65000"/>
                    <a:lumOff val="35000"/>
                  </a:schemeClr>
                </a:solidFill>
                <a:latin typeface="CRIMSON TEXT" panose="02000503000000000000" pitchFamily="2" charset="77"/>
                <a:cs typeface="Times New Roman" panose="02020603050405020304" pitchFamily="18" charset="0"/>
              </a:rPr>
              <a:t> </a:t>
            </a:r>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l-GR" sz="2800" dirty="0">
                <a:solidFill>
                  <a:schemeClr val="tx1">
                    <a:lumMod val="65000"/>
                    <a:lumOff val="35000"/>
                  </a:schemeClr>
                </a:solidFill>
                <a:latin typeface="Times New Roman" panose="02020603050405020304" pitchFamily="18" charset="0"/>
                <a:cs typeface="Times New Roman" panose="02020603050405020304" pitchFamily="18" charset="0"/>
              </a:rPr>
              <a:t>σ</a:t>
            </a:r>
            <a:r>
              <a:rPr lang="en-US" sz="1600" baseline="-25000" dirty="0" err="1">
                <a:solidFill>
                  <a:schemeClr val="tx1">
                    <a:lumMod val="65000"/>
                    <a:lumOff val="35000"/>
                  </a:schemeClr>
                </a:solidFill>
                <a:latin typeface="CRIMSON TEXT" panose="02000503000000000000" pitchFamily="2" charset="77"/>
                <a:cs typeface="Times New Roman" panose="02020603050405020304" pitchFamily="18" charset="0"/>
              </a:rPr>
              <a:t>dname</a:t>
            </a:r>
            <a:r>
              <a:rPr lang="en-US" sz="1600" baseline="-25000" dirty="0">
                <a:solidFill>
                  <a:schemeClr val="tx1">
                    <a:lumMod val="65000"/>
                    <a:lumOff val="35000"/>
                  </a:schemeClr>
                </a:solidFill>
                <a:latin typeface="CRIMSON TEXT" panose="02000503000000000000" pitchFamily="2" charset="77"/>
                <a:cs typeface="Times New Roman" panose="02020603050405020304" pitchFamily="18" charset="0"/>
              </a:rPr>
              <a:t> = 'Toy'</a:t>
            </a:r>
            <a:r>
              <a:rPr lang="en-US" sz="1600" dirty="0">
                <a:solidFill>
                  <a:schemeClr val="tx1">
                    <a:lumMod val="65000"/>
                    <a:lumOff val="35000"/>
                  </a:schemeClr>
                </a:solidFill>
                <a:latin typeface="Times New Roman" panose="02020603050405020304" pitchFamily="18" charset="0"/>
                <a:cs typeface="Times New Roman" panose="02020603050405020304" pitchFamily="18" charset="0"/>
              </a:rPr>
              <a:t> </a:t>
            </a:r>
            <a:r>
              <a:rPr lang="en-US" sz="20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2000" dirty="0">
                <a:solidFill>
                  <a:schemeClr val="tx1">
                    <a:lumMod val="65000"/>
                    <a:lumOff val="35000"/>
                  </a:schemeClr>
                </a:solidFill>
                <a:latin typeface="Crimson Text" panose="02000503000000000000" pitchFamily="2" charset="77"/>
              </a:rPr>
              <a:t>Dept</a:t>
            </a:r>
            <a:r>
              <a:rPr lang="en-US" sz="2000" b="1" dirty="0">
                <a:solidFill>
                  <a:schemeClr val="tx1">
                    <a:lumMod val="65000"/>
                    <a:lumOff val="35000"/>
                  </a:schemeClr>
                </a:solidFill>
                <a:latin typeface="Crimson Text" panose="02000503000000000000" pitchFamily="2" charset="77"/>
              </a:rPr>
              <a:t> </a:t>
            </a:r>
            <a:r>
              <a:rPr lang="el-GR" sz="20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2000" dirty="0">
                <a:solidFill>
                  <a:schemeClr val="tx1">
                    <a:lumMod val="65000"/>
                    <a:lumOff val="35000"/>
                  </a:schemeClr>
                </a:solidFill>
                <a:latin typeface="Times New Roman" panose="02020603050405020304" pitchFamily="18" charset="0"/>
                <a:cs typeface="Times New Roman" panose="02020603050405020304" pitchFamily="18" charset="0"/>
              </a:rPr>
              <a:t> Emp)</a:t>
            </a:r>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endParaRPr lang="en-US" sz="2800" baseline="-25000" dirty="0">
              <a:solidFill>
                <a:schemeClr val="tx1">
                  <a:lumMod val="65000"/>
                  <a:lumOff val="35000"/>
                </a:schemeClr>
              </a:solidFill>
              <a:latin typeface="CRIMSON TEXT" panose="02000503000000000000" pitchFamily="2" charset="77"/>
              <a:cs typeface="Times New Roman" panose="02020603050405020304" pitchFamily="18" charset="0"/>
            </a:endParaRPr>
          </a:p>
        </p:txBody>
      </p:sp>
      <p:sp>
        <p:nvSpPr>
          <p:cNvPr id="5" name="TextBox 4">
            <a:extLst>
              <a:ext uri="{FF2B5EF4-FFF2-40B4-BE49-F238E27FC236}">
                <a16:creationId xmlns:a16="http://schemas.microsoft.com/office/drawing/2014/main" id="{55BA817C-0A7E-6FBD-0CF8-3A4046FE14F2}"/>
              </a:ext>
            </a:extLst>
          </p:cNvPr>
          <p:cNvSpPr txBox="1"/>
          <p:nvPr/>
        </p:nvSpPr>
        <p:spPr>
          <a:xfrm>
            <a:off x="5257800" y="4182130"/>
            <a:ext cx="3657600" cy="523220"/>
          </a:xfrm>
          <a:prstGeom prst="rect">
            <a:avLst/>
          </a:prstGeom>
          <a:solidFill>
            <a:schemeClr val="bg1">
              <a:lumMod val="85000"/>
            </a:schemeClr>
          </a:solidFill>
          <a:ln>
            <a:no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l-GR" sz="2800" dirty="0">
                <a:solidFill>
                  <a:schemeClr val="tx1">
                    <a:lumMod val="65000"/>
                    <a:lumOff val="35000"/>
                  </a:schemeClr>
                </a:solidFill>
                <a:latin typeface="Times New Roman" panose="02020603050405020304" pitchFamily="18" charset="0"/>
                <a:cs typeface="Times New Roman" panose="02020603050405020304" pitchFamily="18" charset="0"/>
              </a:rPr>
              <a:t>π</a:t>
            </a:r>
            <a:r>
              <a:rPr lang="en-US" sz="1600" baseline="-25000" dirty="0" err="1">
                <a:solidFill>
                  <a:schemeClr val="tx1">
                    <a:lumMod val="65000"/>
                    <a:lumOff val="35000"/>
                  </a:schemeClr>
                </a:solidFill>
                <a:latin typeface="CRIMSON TEXT" panose="02000503000000000000" pitchFamily="2" charset="77"/>
                <a:cs typeface="Times New Roman" panose="02020603050405020304" pitchFamily="18" charset="0"/>
              </a:rPr>
              <a:t>ename</a:t>
            </a:r>
            <a:r>
              <a:rPr lang="en-US" sz="1200" baseline="-25000" dirty="0">
                <a:solidFill>
                  <a:schemeClr val="tx1">
                    <a:lumMod val="65000"/>
                    <a:lumOff val="35000"/>
                  </a:schemeClr>
                </a:solidFill>
                <a:latin typeface="CRIMSON TEXT" panose="02000503000000000000" pitchFamily="2" charset="77"/>
                <a:cs typeface="Times New Roman" panose="02020603050405020304" pitchFamily="18" charset="0"/>
              </a:rPr>
              <a:t> </a:t>
            </a:r>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2000" dirty="0">
                <a:solidFill>
                  <a:schemeClr val="tx1">
                    <a:lumMod val="65000"/>
                    <a:lumOff val="35000"/>
                  </a:schemeClr>
                </a:solidFill>
                <a:latin typeface="Crimson Text" panose="02000503000000000000" pitchFamily="2" charset="77"/>
              </a:rPr>
              <a:t>Emp</a:t>
            </a:r>
            <a:r>
              <a:rPr lang="en-US" sz="2000" b="1" dirty="0">
                <a:solidFill>
                  <a:schemeClr val="tx1">
                    <a:lumMod val="65000"/>
                    <a:lumOff val="35000"/>
                  </a:schemeClr>
                </a:solidFill>
                <a:latin typeface="Crimson Text" panose="02000503000000000000" pitchFamily="2" charset="77"/>
              </a:rPr>
              <a:t> </a:t>
            </a:r>
            <a:r>
              <a:rPr lang="el-GR" sz="20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2000" dirty="0">
                <a:solidFill>
                  <a:schemeClr val="tx1">
                    <a:lumMod val="65000"/>
                    <a:lumOff val="35000"/>
                  </a:schemeClr>
                </a:solidFill>
                <a:latin typeface="Times New Roman" panose="02020603050405020304" pitchFamily="18" charset="0"/>
                <a:cs typeface="Times New Roman" panose="02020603050405020304" pitchFamily="18" charset="0"/>
              </a:rPr>
              <a:t> </a:t>
            </a:r>
            <a:r>
              <a:rPr lang="el-GR" sz="2800" dirty="0">
                <a:solidFill>
                  <a:schemeClr val="tx1">
                    <a:lumMod val="65000"/>
                    <a:lumOff val="35000"/>
                  </a:schemeClr>
                </a:solidFill>
                <a:latin typeface="Times New Roman" panose="02020603050405020304" pitchFamily="18" charset="0"/>
                <a:cs typeface="Times New Roman" panose="02020603050405020304" pitchFamily="18" charset="0"/>
              </a:rPr>
              <a:t>σ</a:t>
            </a:r>
            <a:r>
              <a:rPr lang="en-US" sz="1600" baseline="-25000" dirty="0" err="1">
                <a:solidFill>
                  <a:schemeClr val="tx1">
                    <a:lumMod val="65000"/>
                    <a:lumOff val="35000"/>
                  </a:schemeClr>
                </a:solidFill>
                <a:latin typeface="CRIMSON TEXT" panose="02000503000000000000" pitchFamily="2" charset="77"/>
                <a:cs typeface="Times New Roman" panose="02020603050405020304" pitchFamily="18" charset="0"/>
              </a:rPr>
              <a:t>dname</a:t>
            </a:r>
            <a:r>
              <a:rPr lang="en-US" sz="2000" baseline="-25000" dirty="0">
                <a:solidFill>
                  <a:schemeClr val="tx1">
                    <a:lumMod val="65000"/>
                    <a:lumOff val="35000"/>
                  </a:schemeClr>
                </a:solidFill>
                <a:latin typeface="CRIMSON TEXT" panose="02000503000000000000" pitchFamily="2" charset="77"/>
                <a:cs typeface="Times New Roman" panose="02020603050405020304" pitchFamily="18" charset="0"/>
              </a:rPr>
              <a:t> = 'Toy' </a:t>
            </a:r>
            <a:r>
              <a:rPr lang="en-US" sz="2000" dirty="0">
                <a:solidFill>
                  <a:schemeClr val="tx1">
                    <a:lumMod val="65000"/>
                    <a:lumOff val="35000"/>
                  </a:schemeClr>
                </a:solidFill>
                <a:latin typeface="Times New Roman" panose="02020603050405020304" pitchFamily="18" charset="0"/>
                <a:cs typeface="Times New Roman" panose="02020603050405020304" pitchFamily="18" charset="0"/>
              </a:rPr>
              <a:t>(Dept)</a:t>
            </a:r>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endParaRPr lang="en-US" sz="2800" baseline="-25000" dirty="0">
              <a:solidFill>
                <a:schemeClr val="tx1">
                  <a:lumMod val="65000"/>
                  <a:lumOff val="35000"/>
                </a:schemeClr>
              </a:solidFill>
              <a:latin typeface="CRIMSON TEXT" panose="02000503000000000000" pitchFamily="2" charset="77"/>
              <a:cs typeface="Times New Roman" panose="02020603050405020304" pitchFamily="18" charset="0"/>
            </a:endParaRPr>
          </a:p>
        </p:txBody>
      </p:sp>
      <p:sp>
        <p:nvSpPr>
          <p:cNvPr id="6" name="Right Arrow 5">
            <a:extLst>
              <a:ext uri="{FF2B5EF4-FFF2-40B4-BE49-F238E27FC236}">
                <a16:creationId xmlns:a16="http://schemas.microsoft.com/office/drawing/2014/main" id="{CCFD63B7-D1E7-38B4-249D-E45B521108F4}"/>
              </a:ext>
            </a:extLst>
          </p:cNvPr>
          <p:cNvSpPr/>
          <p:nvPr/>
        </p:nvSpPr>
        <p:spPr>
          <a:xfrm>
            <a:off x="4114800" y="4182130"/>
            <a:ext cx="914400" cy="548640"/>
          </a:xfrm>
          <a:prstGeom prst="rightArrow">
            <a:avLst/>
          </a:prstGeom>
          <a:solidFill>
            <a:schemeClr val="accent1"/>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r>
              <a:rPr lang="en-US" sz="1400" b="1" i="1" dirty="0">
                <a:solidFill>
                  <a:schemeClr val="bg1"/>
                </a:solidFill>
              </a:rPr>
              <a:t>Rewrite</a:t>
            </a:r>
          </a:p>
        </p:txBody>
      </p:sp>
      <p:sp>
        <p:nvSpPr>
          <p:cNvPr id="17" name="Right Arrow 16">
            <a:extLst>
              <a:ext uri="{FF2B5EF4-FFF2-40B4-BE49-F238E27FC236}">
                <a16:creationId xmlns:a16="http://schemas.microsoft.com/office/drawing/2014/main" id="{55EFCEEC-1424-B899-874E-D444D932BD9E}"/>
              </a:ext>
            </a:extLst>
          </p:cNvPr>
          <p:cNvSpPr/>
          <p:nvPr/>
        </p:nvSpPr>
        <p:spPr>
          <a:xfrm>
            <a:off x="4058458" y="1741727"/>
            <a:ext cx="1027085" cy="708728"/>
          </a:xfrm>
          <a:prstGeom prst="rightArrow">
            <a:avLst/>
          </a:prstGeom>
          <a:solidFill>
            <a:schemeClr val="accent1"/>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grpSp>
        <p:nvGrpSpPr>
          <p:cNvPr id="81" name="Group 80">
            <a:extLst>
              <a:ext uri="{FF2B5EF4-FFF2-40B4-BE49-F238E27FC236}">
                <a16:creationId xmlns:a16="http://schemas.microsoft.com/office/drawing/2014/main" id="{21013F7A-8203-11A6-811E-AD9D407DF16A}"/>
              </a:ext>
            </a:extLst>
          </p:cNvPr>
          <p:cNvGrpSpPr/>
          <p:nvPr/>
        </p:nvGrpSpPr>
        <p:grpSpPr>
          <a:xfrm>
            <a:off x="689843" y="590550"/>
            <a:ext cx="2715048" cy="3352800"/>
            <a:chOff x="349715" y="496599"/>
            <a:chExt cx="2715048" cy="3352800"/>
          </a:xfrm>
        </p:grpSpPr>
        <p:grpSp>
          <p:nvGrpSpPr>
            <p:cNvPr id="60" name="Group 59">
              <a:extLst>
                <a:ext uri="{FF2B5EF4-FFF2-40B4-BE49-F238E27FC236}">
                  <a16:creationId xmlns:a16="http://schemas.microsoft.com/office/drawing/2014/main" id="{14BADA48-FAFD-172C-5A47-159996525D32}"/>
                </a:ext>
              </a:extLst>
            </p:cNvPr>
            <p:cNvGrpSpPr/>
            <p:nvPr/>
          </p:nvGrpSpPr>
          <p:grpSpPr>
            <a:xfrm>
              <a:off x="1092845" y="3030855"/>
              <a:ext cx="198120" cy="45720"/>
              <a:chOff x="6975655" y="4039206"/>
              <a:chExt cx="198120" cy="45720"/>
            </a:xfrm>
          </p:grpSpPr>
          <p:sp>
            <p:nvSpPr>
              <p:cNvPr id="61" name="magnet" hidden="1">
                <a:extLst>
                  <a:ext uri="{FF2B5EF4-FFF2-40B4-BE49-F238E27FC236}">
                    <a16:creationId xmlns:a16="http://schemas.microsoft.com/office/drawing/2014/main" id="{88513815-CDC3-2641-6749-4697AA15083D}"/>
                  </a:ext>
                </a:extLst>
              </p:cNvPr>
              <p:cNvSpPr/>
              <p:nvPr/>
            </p:nvSpPr>
            <p:spPr>
              <a:xfrm>
                <a:off x="6975655" y="4039206"/>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62" name="magnet" hidden="1">
                <a:extLst>
                  <a:ext uri="{FF2B5EF4-FFF2-40B4-BE49-F238E27FC236}">
                    <a16:creationId xmlns:a16="http://schemas.microsoft.com/office/drawing/2014/main" id="{685ECA00-5806-CA89-3AF4-6C89009904DD}"/>
                  </a:ext>
                </a:extLst>
              </p:cNvPr>
              <p:cNvSpPr/>
              <p:nvPr/>
            </p:nvSpPr>
            <p:spPr>
              <a:xfrm>
                <a:off x="7128055" y="4039206"/>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63" name="Rectangle 21">
              <a:extLst>
                <a:ext uri="{FF2B5EF4-FFF2-40B4-BE49-F238E27FC236}">
                  <a16:creationId xmlns:a16="http://schemas.microsoft.com/office/drawing/2014/main" id="{1B91E862-6D4B-709C-94E6-65BD67AF060E}"/>
                </a:ext>
              </a:extLst>
            </p:cNvPr>
            <p:cNvSpPr>
              <a:spLocks noChangeArrowheads="1"/>
            </p:cNvSpPr>
            <p:nvPr/>
          </p:nvSpPr>
          <p:spPr bwMode="auto">
            <a:xfrm>
              <a:off x="349715" y="3572400"/>
              <a:ext cx="663644" cy="276999"/>
            </a:xfrm>
            <a:prstGeom prst="rect">
              <a:avLst/>
            </a:prstGeom>
            <a:noFill/>
            <a:ln w="12700">
              <a:noFill/>
              <a:miter lim="800000"/>
              <a:headEnd/>
              <a:tailEnd/>
            </a:ln>
            <a:effectLst/>
          </p:spPr>
          <p:txBody>
            <a:bodyPr wrap="none" lIns="90488" tIns="0" rIns="90488" bIns="0">
              <a:prstTxWarp prst="textNoShape">
                <a:avLst/>
              </a:prstTxWarp>
              <a:spAutoFit/>
            </a:bodyPr>
            <a:lstStyle/>
            <a:p>
              <a:pPr eaLnBrk="0" hangingPunct="0"/>
              <a:r>
                <a:rPr lang="en-US" b="1" dirty="0">
                  <a:solidFill>
                    <a:schemeClr val="tx1">
                      <a:lumMod val="65000"/>
                      <a:lumOff val="35000"/>
                    </a:schemeClr>
                  </a:solidFill>
                  <a:latin typeface="Crimson Text" panose="02000503000000000000" pitchFamily="2" charset="77"/>
                </a:rPr>
                <a:t>Dept</a:t>
              </a:r>
            </a:p>
          </p:txBody>
        </p:sp>
        <p:sp>
          <p:nvSpPr>
            <p:cNvPr id="64" name="Rectangle 22">
              <a:extLst>
                <a:ext uri="{FF2B5EF4-FFF2-40B4-BE49-F238E27FC236}">
                  <a16:creationId xmlns:a16="http://schemas.microsoft.com/office/drawing/2014/main" id="{A4257505-6796-D7A4-05E8-FE1546235740}"/>
                </a:ext>
              </a:extLst>
            </p:cNvPr>
            <p:cNvSpPr>
              <a:spLocks noChangeArrowheads="1"/>
            </p:cNvSpPr>
            <p:nvPr/>
          </p:nvSpPr>
          <p:spPr bwMode="auto">
            <a:xfrm>
              <a:off x="1380003" y="3572400"/>
              <a:ext cx="646012" cy="276999"/>
            </a:xfrm>
            <a:prstGeom prst="rect">
              <a:avLst/>
            </a:prstGeom>
            <a:noFill/>
            <a:ln w="12700">
              <a:noFill/>
              <a:miter lim="800000"/>
              <a:headEnd/>
              <a:tailEnd/>
            </a:ln>
            <a:effectLst/>
          </p:spPr>
          <p:txBody>
            <a:bodyPr wrap="none" lIns="90488" tIns="0" rIns="90488" bIns="0">
              <a:prstTxWarp prst="textNoShape">
                <a:avLst/>
              </a:prstTxWarp>
              <a:spAutoFit/>
            </a:bodyPr>
            <a:lstStyle/>
            <a:p>
              <a:pPr eaLnBrk="0" hangingPunct="0"/>
              <a:r>
                <a:rPr lang="en-US" b="1" dirty="0">
                  <a:solidFill>
                    <a:schemeClr val="tx1">
                      <a:lumMod val="65000"/>
                      <a:lumOff val="35000"/>
                    </a:schemeClr>
                  </a:solidFill>
                  <a:latin typeface="Crimson Text" panose="02000503000000000000" pitchFamily="2" charset="77"/>
                </a:rPr>
                <a:t>Emp</a:t>
              </a:r>
            </a:p>
          </p:txBody>
        </p:sp>
        <p:sp>
          <p:nvSpPr>
            <p:cNvPr id="65" name="TextBox 64">
              <a:extLst>
                <a:ext uri="{FF2B5EF4-FFF2-40B4-BE49-F238E27FC236}">
                  <a16:creationId xmlns:a16="http://schemas.microsoft.com/office/drawing/2014/main" id="{45CE409D-9CAF-D708-D6F2-0B9C7B77CD55}"/>
                </a:ext>
              </a:extLst>
            </p:cNvPr>
            <p:cNvSpPr txBox="1"/>
            <p:nvPr/>
          </p:nvSpPr>
          <p:spPr>
            <a:xfrm>
              <a:off x="915673" y="496599"/>
              <a:ext cx="920445"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π</a:t>
              </a:r>
              <a:r>
                <a:rPr lang="en-US" sz="2000" b="1" baseline="-25000" dirty="0" err="1">
                  <a:solidFill>
                    <a:schemeClr val="accent1"/>
                  </a:solidFill>
                  <a:latin typeface="Inconsolata" panose="00000509000000000000" pitchFamily="49" charset="0"/>
                  <a:cs typeface="Times New Roman" panose="02020603050405020304" pitchFamily="18" charset="0"/>
                </a:rPr>
                <a:t>ename</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sp>
          <p:nvSpPr>
            <p:cNvPr id="66" name="TextBox 65">
              <a:extLst>
                <a:ext uri="{FF2B5EF4-FFF2-40B4-BE49-F238E27FC236}">
                  <a16:creationId xmlns:a16="http://schemas.microsoft.com/office/drawing/2014/main" id="{82011076-4AA5-E66F-A441-53DF4250FB0C}"/>
                </a:ext>
              </a:extLst>
            </p:cNvPr>
            <p:cNvSpPr txBox="1"/>
            <p:nvPr/>
          </p:nvSpPr>
          <p:spPr>
            <a:xfrm>
              <a:off x="925978" y="1494402"/>
              <a:ext cx="1620957"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σ</a:t>
              </a:r>
              <a:r>
                <a:rPr lang="en-US" sz="2000" b="1" baseline="-25000" dirty="0" err="1">
                  <a:solidFill>
                    <a:schemeClr val="accent1"/>
                  </a:solidFill>
                  <a:latin typeface="Inconsolata" panose="00000509000000000000" pitchFamily="49" charset="0"/>
                  <a:cs typeface="Times New Roman" panose="02020603050405020304" pitchFamily="18" charset="0"/>
                </a:rPr>
                <a:t>dname</a:t>
              </a:r>
              <a:r>
                <a:rPr lang="en-US" sz="2000" b="1" baseline="-25000" dirty="0">
                  <a:solidFill>
                    <a:schemeClr val="accent1"/>
                  </a:solidFill>
                  <a:latin typeface="Inconsolata" panose="00000509000000000000" pitchFamily="49" charset="0"/>
                  <a:cs typeface="Times New Roman" panose="02020603050405020304" pitchFamily="18" charset="0"/>
                </a:rPr>
                <a:t> = 'Toy'</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sp>
          <p:nvSpPr>
            <p:cNvPr id="67" name="TextBox 66">
              <a:extLst>
                <a:ext uri="{FF2B5EF4-FFF2-40B4-BE49-F238E27FC236}">
                  <a16:creationId xmlns:a16="http://schemas.microsoft.com/office/drawing/2014/main" id="{14D16F0D-10CC-6D10-48D1-87818E948FBB}"/>
                </a:ext>
              </a:extLst>
            </p:cNvPr>
            <p:cNvSpPr txBox="1"/>
            <p:nvPr/>
          </p:nvSpPr>
          <p:spPr>
            <a:xfrm>
              <a:off x="839474" y="2492622"/>
              <a:ext cx="2225289"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cxnSp>
          <p:nvCxnSpPr>
            <p:cNvPr id="68" name="Connector: Curved 67">
              <a:extLst>
                <a:ext uri="{FF2B5EF4-FFF2-40B4-BE49-F238E27FC236}">
                  <a16:creationId xmlns:a16="http://schemas.microsoft.com/office/drawing/2014/main" id="{404265BF-CCF7-34E8-BEF7-D06E7E1CC6E5}"/>
                </a:ext>
              </a:extLst>
            </p:cNvPr>
            <p:cNvCxnSpPr>
              <a:cxnSpLocks/>
              <a:stCxn id="63" idx="0"/>
              <a:endCxn id="61" idx="2"/>
            </p:cNvCxnSpPr>
            <p:nvPr/>
          </p:nvCxnSpPr>
          <p:spPr>
            <a:xfrm rot="5400000" flipH="1" flipV="1">
              <a:off x="650709" y="3107404"/>
              <a:ext cx="495825" cy="434168"/>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onnector: Curved 68">
              <a:extLst>
                <a:ext uri="{FF2B5EF4-FFF2-40B4-BE49-F238E27FC236}">
                  <a16:creationId xmlns:a16="http://schemas.microsoft.com/office/drawing/2014/main" id="{4E4AD154-2B7A-4F6C-71C5-F9215A684EB0}"/>
                </a:ext>
              </a:extLst>
            </p:cNvPr>
            <p:cNvCxnSpPr>
              <a:cxnSpLocks/>
              <a:stCxn id="64" idx="0"/>
              <a:endCxn id="62" idx="2"/>
            </p:cNvCxnSpPr>
            <p:nvPr/>
          </p:nvCxnSpPr>
          <p:spPr>
            <a:xfrm rot="16200000" flipV="1">
              <a:off x="1237645" y="3107036"/>
              <a:ext cx="495825" cy="434904"/>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Connector: Curved 40">
              <a:extLst>
                <a:ext uri="{FF2B5EF4-FFF2-40B4-BE49-F238E27FC236}">
                  <a16:creationId xmlns:a16="http://schemas.microsoft.com/office/drawing/2014/main" id="{2505175E-A2C7-5DAE-05B4-B155A0EB0987}"/>
                </a:ext>
              </a:extLst>
            </p:cNvPr>
            <p:cNvCxnSpPr>
              <a:cxnSpLocks/>
              <a:stCxn id="73" idx="2"/>
              <a:endCxn id="74" idx="0"/>
            </p:cNvCxnSpPr>
            <p:nvPr/>
          </p:nvCxnSpPr>
          <p:spPr>
            <a:xfrm flipV="1">
              <a:off x="1184715" y="2165379"/>
              <a:ext cx="0" cy="61722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1" name="Connector: Curved 40">
              <a:extLst>
                <a:ext uri="{FF2B5EF4-FFF2-40B4-BE49-F238E27FC236}">
                  <a16:creationId xmlns:a16="http://schemas.microsoft.com/office/drawing/2014/main" id="{29524AF7-1A38-B1C4-178F-37EDCB2E9E1B}"/>
                </a:ext>
              </a:extLst>
            </p:cNvPr>
            <p:cNvCxnSpPr>
              <a:cxnSpLocks/>
              <a:stCxn id="76" idx="0"/>
              <a:endCxn id="75" idx="2"/>
            </p:cNvCxnSpPr>
            <p:nvPr/>
          </p:nvCxnSpPr>
          <p:spPr>
            <a:xfrm flipV="1">
              <a:off x="1184715" y="1182399"/>
              <a:ext cx="0" cy="56388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72" name="Group 71" hidden="1">
              <a:extLst>
                <a:ext uri="{FF2B5EF4-FFF2-40B4-BE49-F238E27FC236}">
                  <a16:creationId xmlns:a16="http://schemas.microsoft.com/office/drawing/2014/main" id="{8AB040B2-CFCC-6753-184A-D8D7135E67FC}"/>
                </a:ext>
              </a:extLst>
            </p:cNvPr>
            <p:cNvGrpSpPr/>
            <p:nvPr/>
          </p:nvGrpSpPr>
          <p:grpSpPr>
            <a:xfrm>
              <a:off x="1161855" y="1136679"/>
              <a:ext cx="45720" cy="1645920"/>
              <a:chOff x="7060540" y="2145030"/>
              <a:chExt cx="45720" cy="1645920"/>
            </a:xfrm>
          </p:grpSpPr>
          <p:sp>
            <p:nvSpPr>
              <p:cNvPr id="73" name="magnet" hidden="1">
                <a:extLst>
                  <a:ext uri="{FF2B5EF4-FFF2-40B4-BE49-F238E27FC236}">
                    <a16:creationId xmlns:a16="http://schemas.microsoft.com/office/drawing/2014/main" id="{DCDD5F40-75C7-E4D3-5536-33735EAE9CAA}"/>
                  </a:ext>
                </a:extLst>
              </p:cNvPr>
              <p:cNvSpPr/>
              <p:nvPr/>
            </p:nvSpPr>
            <p:spPr>
              <a:xfrm>
                <a:off x="7060540" y="37452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74" name="magnet" hidden="1">
                <a:extLst>
                  <a:ext uri="{FF2B5EF4-FFF2-40B4-BE49-F238E27FC236}">
                    <a16:creationId xmlns:a16="http://schemas.microsoft.com/office/drawing/2014/main" id="{A11EA659-A13A-21E3-C4F0-F0A3A6AC195D}"/>
                  </a:ext>
                </a:extLst>
              </p:cNvPr>
              <p:cNvSpPr/>
              <p:nvPr/>
            </p:nvSpPr>
            <p:spPr>
              <a:xfrm>
                <a:off x="7060540" y="31737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75" name="magnet" hidden="1">
                <a:extLst>
                  <a:ext uri="{FF2B5EF4-FFF2-40B4-BE49-F238E27FC236}">
                    <a16:creationId xmlns:a16="http://schemas.microsoft.com/office/drawing/2014/main" id="{1B7C8119-EE2B-D52B-E7AF-7771AA3DED76}"/>
                  </a:ext>
                </a:extLst>
              </p:cNvPr>
              <p:cNvSpPr/>
              <p:nvPr/>
            </p:nvSpPr>
            <p:spPr>
              <a:xfrm>
                <a:off x="7060540" y="21450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76" name="magnet" hidden="1">
                <a:extLst>
                  <a:ext uri="{FF2B5EF4-FFF2-40B4-BE49-F238E27FC236}">
                    <a16:creationId xmlns:a16="http://schemas.microsoft.com/office/drawing/2014/main" id="{A869EC27-BEC0-83F6-2C57-06A1F86B80CB}"/>
                  </a:ext>
                </a:extLst>
              </p:cNvPr>
              <p:cNvSpPr/>
              <p:nvPr/>
            </p:nvSpPr>
            <p:spPr>
              <a:xfrm>
                <a:off x="7060540" y="27546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grpSp>
      <p:grpSp>
        <p:nvGrpSpPr>
          <p:cNvPr id="145" name="Group 144">
            <a:extLst>
              <a:ext uri="{FF2B5EF4-FFF2-40B4-BE49-F238E27FC236}">
                <a16:creationId xmlns:a16="http://schemas.microsoft.com/office/drawing/2014/main" id="{30423369-A4EE-5211-1813-0E95D5BA78A0}"/>
              </a:ext>
            </a:extLst>
          </p:cNvPr>
          <p:cNvGrpSpPr/>
          <p:nvPr/>
        </p:nvGrpSpPr>
        <p:grpSpPr>
          <a:xfrm>
            <a:off x="5707050" y="590550"/>
            <a:ext cx="2723863" cy="3352800"/>
            <a:chOff x="7668104" y="496599"/>
            <a:chExt cx="2723863" cy="3352800"/>
          </a:xfrm>
        </p:grpSpPr>
        <p:sp>
          <p:nvSpPr>
            <p:cNvPr id="121" name="TextBox 120">
              <a:extLst>
                <a:ext uri="{FF2B5EF4-FFF2-40B4-BE49-F238E27FC236}">
                  <a16:creationId xmlns:a16="http://schemas.microsoft.com/office/drawing/2014/main" id="{06147C89-2A85-6F4D-C37C-286EC20E15D3}"/>
                </a:ext>
              </a:extLst>
            </p:cNvPr>
            <p:cNvSpPr txBox="1"/>
            <p:nvPr/>
          </p:nvSpPr>
          <p:spPr>
            <a:xfrm>
              <a:off x="8242877" y="496599"/>
              <a:ext cx="920445"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π</a:t>
              </a:r>
              <a:r>
                <a:rPr lang="en-US" sz="2000" b="1" baseline="-25000" dirty="0" err="1">
                  <a:solidFill>
                    <a:schemeClr val="accent1"/>
                  </a:solidFill>
                  <a:latin typeface="Inconsolata" panose="00000509000000000000" pitchFamily="49" charset="0"/>
                  <a:cs typeface="Times New Roman" panose="02020603050405020304" pitchFamily="18" charset="0"/>
                </a:rPr>
                <a:t>ename</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grpSp>
          <p:nvGrpSpPr>
            <p:cNvPr id="118" name="Group 117">
              <a:extLst>
                <a:ext uri="{FF2B5EF4-FFF2-40B4-BE49-F238E27FC236}">
                  <a16:creationId xmlns:a16="http://schemas.microsoft.com/office/drawing/2014/main" id="{1221821B-449C-0F98-E633-875C310DEB10}"/>
                </a:ext>
              </a:extLst>
            </p:cNvPr>
            <p:cNvGrpSpPr/>
            <p:nvPr/>
          </p:nvGrpSpPr>
          <p:grpSpPr>
            <a:xfrm>
              <a:off x="8420049" y="2055623"/>
              <a:ext cx="198120" cy="45720"/>
              <a:chOff x="6975655" y="4039206"/>
              <a:chExt cx="198120" cy="45720"/>
            </a:xfrm>
          </p:grpSpPr>
          <p:sp>
            <p:nvSpPr>
              <p:cNvPr id="133" name="magnet" hidden="1">
                <a:extLst>
                  <a:ext uri="{FF2B5EF4-FFF2-40B4-BE49-F238E27FC236}">
                    <a16:creationId xmlns:a16="http://schemas.microsoft.com/office/drawing/2014/main" id="{765561DC-5D26-D22D-90AF-3E49008279F2}"/>
                  </a:ext>
                </a:extLst>
              </p:cNvPr>
              <p:cNvSpPr/>
              <p:nvPr/>
            </p:nvSpPr>
            <p:spPr>
              <a:xfrm>
                <a:off x="6975655" y="4039206"/>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134" name="magnet" hidden="1">
                <a:extLst>
                  <a:ext uri="{FF2B5EF4-FFF2-40B4-BE49-F238E27FC236}">
                    <a16:creationId xmlns:a16="http://schemas.microsoft.com/office/drawing/2014/main" id="{28CD1120-51EE-E5F3-A058-93978144813D}"/>
                  </a:ext>
                </a:extLst>
              </p:cNvPr>
              <p:cNvSpPr/>
              <p:nvPr/>
            </p:nvSpPr>
            <p:spPr>
              <a:xfrm>
                <a:off x="7128055" y="4039206"/>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119" name="Rectangle 21">
              <a:extLst>
                <a:ext uri="{FF2B5EF4-FFF2-40B4-BE49-F238E27FC236}">
                  <a16:creationId xmlns:a16="http://schemas.microsoft.com/office/drawing/2014/main" id="{03ED647A-286C-C76D-44B3-5BC51191CDFE}"/>
                </a:ext>
              </a:extLst>
            </p:cNvPr>
            <p:cNvSpPr>
              <a:spLocks noChangeArrowheads="1"/>
            </p:cNvSpPr>
            <p:nvPr/>
          </p:nvSpPr>
          <p:spPr bwMode="auto">
            <a:xfrm>
              <a:off x="7668104" y="3572400"/>
              <a:ext cx="663645" cy="276999"/>
            </a:xfrm>
            <a:prstGeom prst="rect">
              <a:avLst/>
            </a:prstGeom>
            <a:noFill/>
            <a:ln w="12700">
              <a:noFill/>
              <a:miter lim="800000"/>
              <a:headEnd/>
              <a:tailEnd/>
            </a:ln>
            <a:effectLst/>
          </p:spPr>
          <p:txBody>
            <a:bodyPr wrap="none" lIns="90488" tIns="0" rIns="90488"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Dept</a:t>
              </a:r>
            </a:p>
          </p:txBody>
        </p:sp>
        <p:sp>
          <p:nvSpPr>
            <p:cNvPr id="120" name="Rectangle 22">
              <a:extLst>
                <a:ext uri="{FF2B5EF4-FFF2-40B4-BE49-F238E27FC236}">
                  <a16:creationId xmlns:a16="http://schemas.microsoft.com/office/drawing/2014/main" id="{84EBB31C-C20F-9288-792C-3E2CD7DF8B54}"/>
                </a:ext>
              </a:extLst>
            </p:cNvPr>
            <p:cNvSpPr>
              <a:spLocks noChangeArrowheads="1"/>
            </p:cNvSpPr>
            <p:nvPr/>
          </p:nvSpPr>
          <p:spPr bwMode="auto">
            <a:xfrm>
              <a:off x="8716024" y="2571750"/>
              <a:ext cx="646012" cy="276999"/>
            </a:xfrm>
            <a:prstGeom prst="rect">
              <a:avLst/>
            </a:prstGeom>
            <a:noFill/>
            <a:ln w="12700">
              <a:noFill/>
              <a:miter lim="800000"/>
              <a:headEnd/>
              <a:tailEnd/>
            </a:ln>
            <a:effectLst/>
          </p:spPr>
          <p:txBody>
            <a:bodyPr wrap="none" lIns="90488" tIns="0" rIns="90488"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Emp</a:t>
              </a:r>
            </a:p>
          </p:txBody>
        </p:sp>
        <p:sp>
          <p:nvSpPr>
            <p:cNvPr id="123" name="TextBox 122">
              <a:extLst>
                <a:ext uri="{FF2B5EF4-FFF2-40B4-BE49-F238E27FC236}">
                  <a16:creationId xmlns:a16="http://schemas.microsoft.com/office/drawing/2014/main" id="{490C1861-4AEA-FF96-C902-8A3F1E3F7F9F}"/>
                </a:ext>
              </a:extLst>
            </p:cNvPr>
            <p:cNvSpPr txBox="1"/>
            <p:nvPr/>
          </p:nvSpPr>
          <p:spPr>
            <a:xfrm>
              <a:off x="8166678" y="1517390"/>
              <a:ext cx="2225289"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cxnSp>
          <p:nvCxnSpPr>
            <p:cNvPr id="125" name="Connector: Curved 124">
              <a:extLst>
                <a:ext uri="{FF2B5EF4-FFF2-40B4-BE49-F238E27FC236}">
                  <a16:creationId xmlns:a16="http://schemas.microsoft.com/office/drawing/2014/main" id="{FDFDD1B2-DA8F-D687-3A69-939608EFD8D4}"/>
                </a:ext>
              </a:extLst>
            </p:cNvPr>
            <p:cNvCxnSpPr>
              <a:cxnSpLocks/>
              <a:stCxn id="120" idx="0"/>
              <a:endCxn id="134" idx="2"/>
            </p:cNvCxnSpPr>
            <p:nvPr/>
          </p:nvCxnSpPr>
          <p:spPr>
            <a:xfrm rot="16200000" flipV="1">
              <a:off x="8581967" y="2114686"/>
              <a:ext cx="470407" cy="443721"/>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Connector: Curved 40">
              <a:extLst>
                <a:ext uri="{FF2B5EF4-FFF2-40B4-BE49-F238E27FC236}">
                  <a16:creationId xmlns:a16="http://schemas.microsoft.com/office/drawing/2014/main" id="{1EE68108-7DB1-9071-9D1B-A6E7FB4A7C92}"/>
                </a:ext>
              </a:extLst>
            </p:cNvPr>
            <p:cNvCxnSpPr>
              <a:cxnSpLocks/>
              <a:stCxn id="119" idx="0"/>
              <a:endCxn id="130" idx="2"/>
            </p:cNvCxnSpPr>
            <p:nvPr/>
          </p:nvCxnSpPr>
          <p:spPr>
            <a:xfrm flipH="1" flipV="1">
              <a:off x="7997940" y="3136047"/>
              <a:ext cx="1987" cy="436353"/>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Connector: Curved 40">
              <a:extLst>
                <a:ext uri="{FF2B5EF4-FFF2-40B4-BE49-F238E27FC236}">
                  <a16:creationId xmlns:a16="http://schemas.microsoft.com/office/drawing/2014/main" id="{85A81B1C-ADDD-91E3-A63A-8C3A5EFB4D93}"/>
                </a:ext>
              </a:extLst>
            </p:cNvPr>
            <p:cNvCxnSpPr>
              <a:cxnSpLocks/>
              <a:stCxn id="132" idx="0"/>
              <a:endCxn id="131" idx="2"/>
            </p:cNvCxnSpPr>
            <p:nvPr/>
          </p:nvCxnSpPr>
          <p:spPr>
            <a:xfrm flipV="1">
              <a:off x="8511919" y="1182399"/>
              <a:ext cx="0" cy="56388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43" name="Group 142">
              <a:extLst>
                <a:ext uri="{FF2B5EF4-FFF2-40B4-BE49-F238E27FC236}">
                  <a16:creationId xmlns:a16="http://schemas.microsoft.com/office/drawing/2014/main" id="{E14A91B1-B913-D907-5CAB-34F6065F22AA}"/>
                </a:ext>
              </a:extLst>
            </p:cNvPr>
            <p:cNvGrpSpPr/>
            <p:nvPr/>
          </p:nvGrpSpPr>
          <p:grpSpPr>
            <a:xfrm>
              <a:off x="7739203" y="2101344"/>
              <a:ext cx="1620957" cy="1149003"/>
              <a:chOff x="7739203" y="2101344"/>
              <a:chExt cx="1620957" cy="1149003"/>
            </a:xfrm>
          </p:grpSpPr>
          <p:cxnSp>
            <p:nvCxnSpPr>
              <p:cNvPr id="124" name="Connector: Curved 123">
                <a:extLst>
                  <a:ext uri="{FF2B5EF4-FFF2-40B4-BE49-F238E27FC236}">
                    <a16:creationId xmlns:a16="http://schemas.microsoft.com/office/drawing/2014/main" id="{6FC8D62B-3A09-DBFE-148B-57D0DD14ACC0}"/>
                  </a:ext>
                </a:extLst>
              </p:cNvPr>
              <p:cNvCxnSpPr>
                <a:cxnSpLocks/>
                <a:stCxn id="129" idx="0"/>
                <a:endCxn id="133" idx="2"/>
              </p:cNvCxnSpPr>
              <p:nvPr/>
            </p:nvCxnSpPr>
            <p:spPr>
              <a:xfrm rot="5400000" flipH="1" flipV="1">
                <a:off x="7902656" y="2196627"/>
                <a:ext cx="635536" cy="444969"/>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9" name="magnet" hidden="1">
                <a:extLst>
                  <a:ext uri="{FF2B5EF4-FFF2-40B4-BE49-F238E27FC236}">
                    <a16:creationId xmlns:a16="http://schemas.microsoft.com/office/drawing/2014/main" id="{8828C16E-A7E6-90D7-AAE9-4AC0A1E63E95}"/>
                  </a:ext>
                </a:extLst>
              </p:cNvPr>
              <p:cNvSpPr/>
              <p:nvPr/>
            </p:nvSpPr>
            <p:spPr>
              <a:xfrm>
                <a:off x="7975080" y="2736879"/>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122" name="TextBox 121">
                <a:extLst>
                  <a:ext uri="{FF2B5EF4-FFF2-40B4-BE49-F238E27FC236}">
                    <a16:creationId xmlns:a16="http://schemas.microsoft.com/office/drawing/2014/main" id="{7432BE77-B3E2-E244-DFDF-1E7CADFCD0B3}"/>
                  </a:ext>
                </a:extLst>
              </p:cNvPr>
              <p:cNvSpPr txBox="1"/>
              <p:nvPr/>
            </p:nvSpPr>
            <p:spPr>
              <a:xfrm>
                <a:off x="7739203" y="2419350"/>
                <a:ext cx="1620957"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σ</a:t>
                </a:r>
                <a:r>
                  <a:rPr lang="en-US" sz="2000" b="1" baseline="-25000" dirty="0" err="1">
                    <a:solidFill>
                      <a:schemeClr val="accent1"/>
                    </a:solidFill>
                    <a:latin typeface="Inconsolata" panose="00000509000000000000" pitchFamily="49" charset="0"/>
                    <a:cs typeface="Times New Roman" panose="02020603050405020304" pitchFamily="18" charset="0"/>
                  </a:rPr>
                  <a:t>dname</a:t>
                </a:r>
                <a:r>
                  <a:rPr lang="en-US" sz="2000" b="1" baseline="-25000" dirty="0">
                    <a:solidFill>
                      <a:schemeClr val="accent1"/>
                    </a:solidFill>
                    <a:latin typeface="Inconsolata" panose="00000509000000000000" pitchFamily="49" charset="0"/>
                    <a:cs typeface="Times New Roman" panose="02020603050405020304" pitchFamily="18" charset="0"/>
                  </a:rPr>
                  <a:t> = 'Toy'</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sp>
            <p:nvSpPr>
              <p:cNvPr id="130" name="magnet" hidden="1">
                <a:extLst>
                  <a:ext uri="{FF2B5EF4-FFF2-40B4-BE49-F238E27FC236}">
                    <a16:creationId xmlns:a16="http://schemas.microsoft.com/office/drawing/2014/main" id="{426CF720-9CAF-4FE1-A077-FD8D3451894A}"/>
                  </a:ext>
                </a:extLst>
              </p:cNvPr>
              <p:cNvSpPr/>
              <p:nvPr/>
            </p:nvSpPr>
            <p:spPr>
              <a:xfrm>
                <a:off x="7975080" y="3090327"/>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131" name="magnet" hidden="1">
              <a:extLst>
                <a:ext uri="{FF2B5EF4-FFF2-40B4-BE49-F238E27FC236}">
                  <a16:creationId xmlns:a16="http://schemas.microsoft.com/office/drawing/2014/main" id="{C6BD2B2D-B7CC-6502-E863-2A2D42504DF3}"/>
                </a:ext>
              </a:extLst>
            </p:cNvPr>
            <p:cNvSpPr/>
            <p:nvPr/>
          </p:nvSpPr>
          <p:spPr>
            <a:xfrm>
              <a:off x="8489059" y="1136679"/>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132" name="magnet" hidden="1">
              <a:extLst>
                <a:ext uri="{FF2B5EF4-FFF2-40B4-BE49-F238E27FC236}">
                  <a16:creationId xmlns:a16="http://schemas.microsoft.com/office/drawing/2014/main" id="{6699E8FD-8028-0C9A-C56E-23E260461DAA}"/>
                </a:ext>
              </a:extLst>
            </p:cNvPr>
            <p:cNvSpPr/>
            <p:nvPr/>
          </p:nvSpPr>
          <p:spPr>
            <a:xfrm>
              <a:off x="8489059" y="1746279"/>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7" name="Highlight Box">
            <a:extLst>
              <a:ext uri="{FF2B5EF4-FFF2-40B4-BE49-F238E27FC236}">
                <a16:creationId xmlns:a16="http://schemas.microsoft.com/office/drawing/2014/main" id="{31BBC40B-3033-5D73-460B-37576AABAA79}"/>
              </a:ext>
            </a:extLst>
          </p:cNvPr>
          <p:cNvSpPr/>
          <p:nvPr/>
        </p:nvSpPr>
        <p:spPr>
          <a:xfrm>
            <a:off x="1192664" y="1889692"/>
            <a:ext cx="1657420" cy="499618"/>
          </a:xfrm>
          <a:prstGeom prst="roundRect">
            <a:avLst>
              <a:gd name="adj" fmla="val 134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Curved Connector 8">
            <a:extLst>
              <a:ext uri="{FF2B5EF4-FFF2-40B4-BE49-F238E27FC236}">
                <a16:creationId xmlns:a16="http://schemas.microsoft.com/office/drawing/2014/main" id="{316643AC-8DA6-878D-503A-EDED318E41E9}"/>
              </a:ext>
            </a:extLst>
          </p:cNvPr>
          <p:cNvCxnSpPr>
            <a:cxnSpLocks/>
            <a:stCxn id="12" idx="1"/>
            <a:endCxn id="7" idx="1"/>
          </p:cNvCxnSpPr>
          <p:nvPr/>
        </p:nvCxnSpPr>
        <p:spPr>
          <a:xfrm rot="10800000" flipH="1">
            <a:off x="1179602" y="2139502"/>
            <a:ext cx="13062" cy="1278069"/>
          </a:xfrm>
          <a:prstGeom prst="curvedConnector3">
            <a:avLst>
              <a:gd name="adj1" fmla="val -3716912"/>
            </a:avLst>
          </a:prstGeom>
          <a:ln w="28575" cap="flat" cmpd="sng" algn="ctr">
            <a:solidFill>
              <a:schemeClr val="accent1"/>
            </a:solidFill>
            <a:prstDash val="sysDash"/>
            <a:round/>
            <a:headEnd type="triangle" w="med" len="med"/>
            <a:tailEnd type="none" w="med" len="sm"/>
          </a:ln>
        </p:spPr>
        <p:style>
          <a:lnRef idx="0">
            <a:scrgbClr r="0" g="0" b="0"/>
          </a:lnRef>
          <a:fillRef idx="0">
            <a:scrgbClr r="0" g="0" b="0"/>
          </a:fillRef>
          <a:effectRef idx="0">
            <a:scrgbClr r="0" g="0" b="0"/>
          </a:effectRef>
          <a:fontRef idx="minor">
            <a:schemeClr val="tx1"/>
          </a:fontRef>
        </p:style>
      </p:cxnSp>
      <p:sp>
        <p:nvSpPr>
          <p:cNvPr id="12" name="magnet" hidden="1">
            <a:extLst>
              <a:ext uri="{FF2B5EF4-FFF2-40B4-BE49-F238E27FC236}">
                <a16:creationId xmlns:a16="http://schemas.microsoft.com/office/drawing/2014/main" id="{9A5031C4-E9D9-2A5D-4CB7-77442ED17B89}"/>
              </a:ext>
            </a:extLst>
          </p:cNvPr>
          <p:cNvSpPr/>
          <p:nvPr/>
        </p:nvSpPr>
        <p:spPr>
          <a:xfrm>
            <a:off x="1179602" y="339471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Tree>
    <p:extLst>
      <p:ext uri="{BB962C8B-B14F-4D97-AF65-F5344CB8AC3E}">
        <p14:creationId xmlns:p14="http://schemas.microsoft.com/office/powerpoint/2010/main" val="3701697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up)">
                                      <p:cBhvr>
                                        <p:cTn id="12" dur="25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wipe(left)">
                                      <p:cBhvr>
                                        <p:cTn id="17" dur="250"/>
                                        <p:tgtEl>
                                          <p:spTgt spid="17"/>
                                        </p:tgtEl>
                                      </p:cBhvr>
                                    </p:animEffect>
                                  </p:childTnLst>
                                </p:cTn>
                              </p:par>
                            </p:childTnLst>
                          </p:cTn>
                        </p:par>
                        <p:par>
                          <p:cTn id="18" fill="hold">
                            <p:stCondLst>
                              <p:cond delay="250"/>
                            </p:stCondLst>
                            <p:childTnLst>
                              <p:par>
                                <p:cTn id="19" presetID="10" presetClass="entr" presetSubtype="0" fill="hold" nodeType="afterEffect">
                                  <p:stCondLst>
                                    <p:cond delay="0"/>
                                  </p:stCondLst>
                                  <p:childTnLst>
                                    <p:set>
                                      <p:cBhvr>
                                        <p:cTn id="20" dur="1" fill="hold">
                                          <p:stCondLst>
                                            <p:cond delay="0"/>
                                          </p:stCondLst>
                                        </p:cTn>
                                        <p:tgtEl>
                                          <p:spTgt spid="145"/>
                                        </p:tgtEl>
                                        <p:attrNameLst>
                                          <p:attrName>style.visibility</p:attrName>
                                        </p:attrNameLst>
                                      </p:cBhvr>
                                      <p:to>
                                        <p:strVal val="visible"/>
                                      </p:to>
                                    </p:set>
                                    <p:animEffect transition="in" filter="fade">
                                      <p:cBhvr>
                                        <p:cTn id="21" dur="250"/>
                                        <p:tgtEl>
                                          <p:spTgt spid="145"/>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left)">
                                      <p:cBhvr>
                                        <p:cTn id="26" dur="250"/>
                                        <p:tgtEl>
                                          <p:spTgt spid="6"/>
                                        </p:tgtEl>
                                      </p:cBhvr>
                                    </p:animEffect>
                                  </p:childTnLst>
                                </p:cTn>
                              </p:par>
                            </p:childTnLst>
                          </p:cTn>
                        </p:par>
                        <p:par>
                          <p:cTn id="27" fill="hold">
                            <p:stCondLst>
                              <p:cond delay="250"/>
                            </p:stCondLst>
                            <p:childTnLst>
                              <p:par>
                                <p:cTn id="28" presetID="10" presetClass="entr" presetSubtype="0" fill="hold" grpId="0" nodeType="after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7" grpId="0" animBg="1"/>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FABBA-BF48-4366-B224-D24AF1E87D34}"/>
              </a:ext>
            </a:extLst>
          </p:cNvPr>
          <p:cNvSpPr>
            <a:spLocks noGrp="1"/>
          </p:cNvSpPr>
          <p:nvPr>
            <p:ph type="title"/>
          </p:nvPr>
        </p:nvSpPr>
        <p:spPr>
          <a:prstGeom prst="rect">
            <a:avLst/>
          </a:prstGeom>
        </p:spPr>
        <p:txBody>
          <a:bodyPr/>
          <a:lstStyle/>
          <a:p>
            <a:r>
              <a:rPr lang="en-US" dirty="0"/>
              <a:t>Replace Cartesian Product</a:t>
            </a:r>
          </a:p>
        </p:txBody>
      </p:sp>
      <p:sp>
        <p:nvSpPr>
          <p:cNvPr id="5" name="Slide Number Placeholder 3">
            <a:extLst>
              <a:ext uri="{FF2B5EF4-FFF2-40B4-BE49-F238E27FC236}">
                <a16:creationId xmlns:a16="http://schemas.microsoft.com/office/drawing/2014/main" id="{0A317BA7-1866-C525-450B-FBF323684F17}"/>
              </a:ext>
            </a:extLst>
          </p:cNvPr>
          <p:cNvSpPr>
            <a:spLocks noGrp="1"/>
          </p:cNvSpPr>
          <p:nvPr>
            <p:ph type="sldNum" sz="quarter" idx="4"/>
          </p:nvPr>
        </p:nvSpPr>
        <p:spPr/>
        <p:txBody>
          <a:bodyPr/>
          <a:lstStyle/>
          <a:p>
            <a:pPr algn="r"/>
            <a:fld id="{97DD1AB5-42BA-4E8A-BFEE-435884E16AAB}" type="slidenum">
              <a:rPr lang="en-US" smtClean="0"/>
              <a:pPr algn="r"/>
              <a:t>15</a:t>
            </a:fld>
            <a:endParaRPr lang="en-US" dirty="0"/>
          </a:p>
        </p:txBody>
      </p:sp>
      <p:sp>
        <p:nvSpPr>
          <p:cNvPr id="28" name="Oval 27">
            <a:extLst>
              <a:ext uri="{FF2B5EF4-FFF2-40B4-BE49-F238E27FC236}">
                <a16:creationId xmlns:a16="http://schemas.microsoft.com/office/drawing/2014/main" id="{784FE067-42EC-758E-7B0C-1FE1B02408CE}"/>
              </a:ext>
            </a:extLst>
          </p:cNvPr>
          <p:cNvSpPr>
            <a:spLocks noChangeAspect="1"/>
          </p:cNvSpPr>
          <p:nvPr/>
        </p:nvSpPr>
        <p:spPr>
          <a:xfrm>
            <a:off x="1490830" y="948929"/>
            <a:ext cx="73152" cy="73152"/>
          </a:xfrm>
          <a:prstGeom prst="ellips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6DFD91D0-E55F-45B8-289D-CF2F3AFCABA5}"/>
              </a:ext>
            </a:extLst>
          </p:cNvPr>
          <p:cNvSpPr>
            <a:spLocks noChangeAspect="1"/>
          </p:cNvSpPr>
          <p:nvPr/>
        </p:nvSpPr>
        <p:spPr>
          <a:xfrm>
            <a:off x="1490830" y="1101329"/>
            <a:ext cx="73152" cy="73152"/>
          </a:xfrm>
          <a:prstGeom prst="ellips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3C7D81E1-B1BA-6B3F-FBD4-03B0195DA5A1}"/>
              </a:ext>
            </a:extLst>
          </p:cNvPr>
          <p:cNvSpPr txBox="1"/>
          <p:nvPr/>
        </p:nvSpPr>
        <p:spPr>
          <a:xfrm>
            <a:off x="228600" y="4182130"/>
            <a:ext cx="3657600" cy="523220"/>
          </a:xfrm>
          <a:prstGeom prst="rect">
            <a:avLst/>
          </a:prstGeom>
          <a:solidFill>
            <a:schemeClr val="bg1">
              <a:lumMod val="85000"/>
            </a:schemeClr>
          </a:solidFill>
          <a:ln>
            <a:no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1200" baseline="-25000" dirty="0">
                <a:solidFill>
                  <a:schemeClr val="tx1">
                    <a:lumMod val="65000"/>
                    <a:lumOff val="35000"/>
                  </a:schemeClr>
                </a:solidFill>
                <a:latin typeface="CRIMSON TEXT" panose="02000503000000000000" pitchFamily="2" charset="77"/>
                <a:cs typeface="Times New Roman" panose="02020603050405020304" pitchFamily="18" charset="0"/>
              </a:rPr>
              <a:t> </a:t>
            </a:r>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l-GR" sz="2800" dirty="0">
                <a:solidFill>
                  <a:schemeClr val="tx1">
                    <a:lumMod val="65000"/>
                    <a:lumOff val="35000"/>
                  </a:schemeClr>
                </a:solidFill>
                <a:latin typeface="Times New Roman" panose="02020603050405020304" pitchFamily="18" charset="0"/>
                <a:cs typeface="Times New Roman" panose="02020603050405020304" pitchFamily="18" charset="0"/>
              </a:rPr>
              <a:t>σ</a:t>
            </a:r>
            <a:r>
              <a:rPr lang="en-US" sz="1600" baseline="-25000" dirty="0" err="1">
                <a:solidFill>
                  <a:schemeClr val="tx1">
                    <a:lumMod val="65000"/>
                    <a:lumOff val="35000"/>
                  </a:schemeClr>
                </a:solidFill>
                <a:latin typeface="CRIMSON TEXT" panose="02000503000000000000" pitchFamily="2" charset="77"/>
                <a:cs typeface="Times New Roman" panose="02020603050405020304" pitchFamily="18" charset="0"/>
              </a:rPr>
              <a:t>Dept.did</a:t>
            </a:r>
            <a:r>
              <a:rPr lang="en-US" sz="1600" baseline="-25000" dirty="0">
                <a:solidFill>
                  <a:schemeClr val="tx1">
                    <a:lumMod val="65000"/>
                    <a:lumOff val="35000"/>
                  </a:schemeClr>
                </a:solidFill>
                <a:latin typeface="CRIMSON TEXT" panose="02000503000000000000" pitchFamily="2" charset="77"/>
                <a:cs typeface="Times New Roman" panose="02020603050405020304" pitchFamily="18" charset="0"/>
              </a:rPr>
              <a:t> = </a:t>
            </a:r>
            <a:r>
              <a:rPr lang="en-US" sz="1600" baseline="-25000" dirty="0" err="1">
                <a:solidFill>
                  <a:schemeClr val="tx1">
                    <a:lumMod val="65000"/>
                    <a:lumOff val="35000"/>
                  </a:schemeClr>
                </a:solidFill>
                <a:latin typeface="CRIMSON TEXT" panose="02000503000000000000" pitchFamily="2" charset="77"/>
                <a:cs typeface="Times New Roman" panose="02020603050405020304" pitchFamily="18" charset="0"/>
              </a:rPr>
              <a:t>Emp.did</a:t>
            </a:r>
            <a:r>
              <a:rPr lang="en-US" sz="1600" dirty="0">
                <a:solidFill>
                  <a:schemeClr val="tx1">
                    <a:lumMod val="65000"/>
                    <a:lumOff val="35000"/>
                  </a:schemeClr>
                </a:solidFill>
                <a:latin typeface="Times New Roman" panose="02020603050405020304" pitchFamily="18" charset="0"/>
                <a:cs typeface="Times New Roman" panose="02020603050405020304" pitchFamily="18" charset="0"/>
              </a:rPr>
              <a:t> </a:t>
            </a:r>
            <a:r>
              <a:rPr lang="en-US" sz="20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2000" dirty="0">
                <a:solidFill>
                  <a:schemeClr val="tx1">
                    <a:lumMod val="65000"/>
                    <a:lumOff val="35000"/>
                  </a:schemeClr>
                </a:solidFill>
                <a:latin typeface="Crimson Text" panose="02000503000000000000" pitchFamily="2" charset="77"/>
              </a:rPr>
              <a:t>Dept</a:t>
            </a:r>
            <a:r>
              <a:rPr lang="en-US" sz="2000" b="1" dirty="0">
                <a:solidFill>
                  <a:schemeClr val="tx1">
                    <a:lumMod val="65000"/>
                    <a:lumOff val="35000"/>
                  </a:schemeClr>
                </a:solidFill>
                <a:latin typeface="Crimson Text" panose="02000503000000000000" pitchFamily="2" charset="77"/>
              </a:rPr>
              <a:t> </a:t>
            </a:r>
            <a:r>
              <a:rPr lang="en-US" sz="2000" b="1"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2000" dirty="0">
                <a:solidFill>
                  <a:schemeClr val="tx1">
                    <a:lumMod val="65000"/>
                    <a:lumOff val="35000"/>
                  </a:schemeClr>
                </a:solidFill>
                <a:latin typeface="Times New Roman" panose="02020603050405020304" pitchFamily="18" charset="0"/>
                <a:cs typeface="Times New Roman" panose="02020603050405020304" pitchFamily="18" charset="0"/>
              </a:rPr>
              <a:t> Emp)</a:t>
            </a:r>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endParaRPr lang="en-US" sz="2800" baseline="-25000" dirty="0">
              <a:solidFill>
                <a:schemeClr val="tx1">
                  <a:lumMod val="65000"/>
                  <a:lumOff val="35000"/>
                </a:schemeClr>
              </a:solidFill>
              <a:latin typeface="CRIMSON TEXT" panose="02000503000000000000" pitchFamily="2" charset="77"/>
              <a:cs typeface="Times New Roman" panose="02020603050405020304" pitchFamily="18" charset="0"/>
            </a:endParaRPr>
          </a:p>
        </p:txBody>
      </p:sp>
      <p:sp>
        <p:nvSpPr>
          <p:cNvPr id="3" name="Right Arrow 16">
            <a:extLst>
              <a:ext uri="{FF2B5EF4-FFF2-40B4-BE49-F238E27FC236}">
                <a16:creationId xmlns:a16="http://schemas.microsoft.com/office/drawing/2014/main" id="{CB177C8B-7366-DE02-90BA-23D532E4205C}"/>
              </a:ext>
            </a:extLst>
          </p:cNvPr>
          <p:cNvSpPr/>
          <p:nvPr/>
        </p:nvSpPr>
        <p:spPr>
          <a:xfrm>
            <a:off x="4058458" y="1741727"/>
            <a:ext cx="1027085" cy="708728"/>
          </a:xfrm>
          <a:prstGeom prst="rightArrow">
            <a:avLst/>
          </a:prstGeom>
          <a:solidFill>
            <a:schemeClr val="accent1"/>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grpSp>
        <p:nvGrpSpPr>
          <p:cNvPr id="57" name="Group 56">
            <a:extLst>
              <a:ext uri="{FF2B5EF4-FFF2-40B4-BE49-F238E27FC236}">
                <a16:creationId xmlns:a16="http://schemas.microsoft.com/office/drawing/2014/main" id="{A2CA317C-54D9-3C73-E6FA-6E652EA4B54A}"/>
              </a:ext>
            </a:extLst>
          </p:cNvPr>
          <p:cNvGrpSpPr/>
          <p:nvPr/>
        </p:nvGrpSpPr>
        <p:grpSpPr>
          <a:xfrm>
            <a:off x="689843" y="796529"/>
            <a:ext cx="2622016" cy="3146821"/>
            <a:chOff x="689843" y="796529"/>
            <a:chExt cx="2622016" cy="3146821"/>
          </a:xfrm>
        </p:grpSpPr>
        <p:sp>
          <p:nvSpPr>
            <p:cNvPr id="27" name="Oval 26">
              <a:extLst>
                <a:ext uri="{FF2B5EF4-FFF2-40B4-BE49-F238E27FC236}">
                  <a16:creationId xmlns:a16="http://schemas.microsoft.com/office/drawing/2014/main" id="{729A6042-F153-F6BA-D5D2-A5A127520216}"/>
                </a:ext>
              </a:extLst>
            </p:cNvPr>
            <p:cNvSpPr>
              <a:spLocks noChangeAspect="1"/>
            </p:cNvSpPr>
            <p:nvPr/>
          </p:nvSpPr>
          <p:spPr>
            <a:xfrm>
              <a:off x="1490830" y="796529"/>
              <a:ext cx="73152" cy="73152"/>
            </a:xfrm>
            <a:prstGeom prst="ellips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E035BAC4-9AED-AFDD-8A51-4885C9F1848D}"/>
                </a:ext>
              </a:extLst>
            </p:cNvPr>
            <p:cNvGrpSpPr/>
            <p:nvPr/>
          </p:nvGrpSpPr>
          <p:grpSpPr>
            <a:xfrm>
              <a:off x="1432973" y="3124806"/>
              <a:ext cx="198120" cy="45720"/>
              <a:chOff x="6975655" y="4039206"/>
              <a:chExt cx="198120" cy="45720"/>
            </a:xfrm>
          </p:grpSpPr>
          <p:sp>
            <p:nvSpPr>
              <p:cNvPr id="55" name="magnet" hidden="1">
                <a:extLst>
                  <a:ext uri="{FF2B5EF4-FFF2-40B4-BE49-F238E27FC236}">
                    <a16:creationId xmlns:a16="http://schemas.microsoft.com/office/drawing/2014/main" id="{67A539AE-FCFA-64E5-3BA4-F0E59D5C63BA}"/>
                  </a:ext>
                </a:extLst>
              </p:cNvPr>
              <p:cNvSpPr/>
              <p:nvPr/>
            </p:nvSpPr>
            <p:spPr>
              <a:xfrm>
                <a:off x="6975655" y="4039206"/>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6" name="magnet" hidden="1">
                <a:extLst>
                  <a:ext uri="{FF2B5EF4-FFF2-40B4-BE49-F238E27FC236}">
                    <a16:creationId xmlns:a16="http://schemas.microsoft.com/office/drawing/2014/main" id="{705A9FEF-CCEF-3B59-AD42-F771349EB423}"/>
                  </a:ext>
                </a:extLst>
              </p:cNvPr>
              <p:cNvSpPr/>
              <p:nvPr/>
            </p:nvSpPr>
            <p:spPr>
              <a:xfrm>
                <a:off x="7128055" y="4039206"/>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10" name="Rectangle 21">
              <a:extLst>
                <a:ext uri="{FF2B5EF4-FFF2-40B4-BE49-F238E27FC236}">
                  <a16:creationId xmlns:a16="http://schemas.microsoft.com/office/drawing/2014/main" id="{4201963B-B01C-9527-78BC-060939427FF6}"/>
                </a:ext>
              </a:extLst>
            </p:cNvPr>
            <p:cNvSpPr>
              <a:spLocks noChangeArrowheads="1"/>
            </p:cNvSpPr>
            <p:nvPr/>
          </p:nvSpPr>
          <p:spPr bwMode="auto">
            <a:xfrm>
              <a:off x="689843" y="3666351"/>
              <a:ext cx="646012" cy="276999"/>
            </a:xfrm>
            <a:prstGeom prst="rect">
              <a:avLst/>
            </a:prstGeom>
            <a:noFill/>
            <a:ln w="12700">
              <a:noFill/>
              <a:miter lim="800000"/>
              <a:headEnd/>
              <a:tailEnd/>
            </a:ln>
            <a:effectLst/>
          </p:spPr>
          <p:txBody>
            <a:bodyPr wrap="none" lIns="90488" tIns="0" rIns="90488" bIns="0">
              <a:prstTxWarp prst="textNoShape">
                <a:avLst/>
              </a:prstTxWarp>
              <a:spAutoFit/>
            </a:bodyPr>
            <a:lstStyle/>
            <a:p>
              <a:pPr eaLnBrk="0" hangingPunct="0"/>
              <a:r>
                <a:rPr lang="en-US" b="1" dirty="0">
                  <a:solidFill>
                    <a:schemeClr val="tx1">
                      <a:lumMod val="65000"/>
                      <a:lumOff val="35000"/>
                    </a:schemeClr>
                  </a:solidFill>
                  <a:latin typeface="Crimson Text" panose="02000503000000000000" pitchFamily="2" charset="77"/>
                </a:rPr>
                <a:t>Emp</a:t>
              </a:r>
            </a:p>
          </p:txBody>
        </p:sp>
        <p:sp>
          <p:nvSpPr>
            <p:cNvPr id="11" name="Rectangle 22">
              <a:extLst>
                <a:ext uri="{FF2B5EF4-FFF2-40B4-BE49-F238E27FC236}">
                  <a16:creationId xmlns:a16="http://schemas.microsoft.com/office/drawing/2014/main" id="{BE3F85D1-432A-ED6A-B35D-58BAB6C8EE35}"/>
                </a:ext>
              </a:extLst>
            </p:cNvPr>
            <p:cNvSpPr>
              <a:spLocks noChangeArrowheads="1"/>
            </p:cNvSpPr>
            <p:nvPr/>
          </p:nvSpPr>
          <p:spPr bwMode="auto">
            <a:xfrm>
              <a:off x="1720131" y="3666351"/>
              <a:ext cx="663644" cy="276999"/>
            </a:xfrm>
            <a:prstGeom prst="rect">
              <a:avLst/>
            </a:prstGeom>
            <a:noFill/>
            <a:ln w="12700">
              <a:noFill/>
              <a:miter lim="800000"/>
              <a:headEnd/>
              <a:tailEnd/>
            </a:ln>
            <a:effectLst/>
          </p:spPr>
          <p:txBody>
            <a:bodyPr wrap="none" lIns="90488" tIns="0" rIns="90488" bIns="0">
              <a:prstTxWarp prst="textNoShape">
                <a:avLst/>
              </a:prstTxWarp>
              <a:spAutoFit/>
            </a:bodyPr>
            <a:lstStyle/>
            <a:p>
              <a:pPr eaLnBrk="0" hangingPunct="0"/>
              <a:r>
                <a:rPr lang="en-US" b="1" dirty="0">
                  <a:solidFill>
                    <a:schemeClr val="tx1">
                      <a:lumMod val="65000"/>
                      <a:lumOff val="35000"/>
                    </a:schemeClr>
                  </a:solidFill>
                  <a:latin typeface="Crimson Text" panose="02000503000000000000" pitchFamily="2" charset="77"/>
                </a:rPr>
                <a:t>Dept</a:t>
              </a:r>
            </a:p>
          </p:txBody>
        </p:sp>
        <p:sp>
          <p:nvSpPr>
            <p:cNvPr id="18" name="TextBox 17">
              <a:extLst>
                <a:ext uri="{FF2B5EF4-FFF2-40B4-BE49-F238E27FC236}">
                  <a16:creationId xmlns:a16="http://schemas.microsoft.com/office/drawing/2014/main" id="{E5F9557E-30C1-9C10-EB8A-2162C5083EB6}"/>
                </a:ext>
              </a:extLst>
            </p:cNvPr>
            <p:cNvSpPr txBox="1"/>
            <p:nvPr/>
          </p:nvSpPr>
          <p:spPr>
            <a:xfrm>
              <a:off x="1266106" y="1588353"/>
              <a:ext cx="2045753"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σ</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sp>
          <p:nvSpPr>
            <p:cNvPr id="19" name="TextBox 18">
              <a:extLst>
                <a:ext uri="{FF2B5EF4-FFF2-40B4-BE49-F238E27FC236}">
                  <a16:creationId xmlns:a16="http://schemas.microsoft.com/office/drawing/2014/main" id="{40439171-318A-D93A-A696-C3A8A058B149}"/>
                </a:ext>
              </a:extLst>
            </p:cNvPr>
            <p:cNvSpPr txBox="1"/>
            <p:nvPr/>
          </p:nvSpPr>
          <p:spPr>
            <a:xfrm>
              <a:off x="1273422" y="2586573"/>
              <a:ext cx="532518" cy="830997"/>
            </a:xfrm>
            <a:prstGeom prst="rect">
              <a:avLst/>
            </a:prstGeom>
            <a:noFill/>
          </p:spPr>
          <p:txBody>
            <a:bodyPr wrap="none" rtlCol="0">
              <a:spAutoFit/>
            </a:bodyPr>
            <a:lstStyle/>
            <a:p>
              <a:r>
                <a:rPr lang="el-GR" sz="4800" b="1" dirty="0">
                  <a:solidFill>
                    <a:schemeClr val="tx1">
                      <a:lumMod val="85000"/>
                      <a:lumOff val="15000"/>
                    </a:schemeClr>
                  </a:solidFill>
                  <a:latin typeface="Times New Roman" panose="02020603050405020304" pitchFamily="18" charset="0"/>
                  <a:cs typeface="Times New Roman" panose="02020603050405020304" pitchFamily="18" charset="0"/>
                </a:rPr>
                <a:t>×</a:t>
              </a:r>
            </a:p>
          </p:txBody>
        </p:sp>
        <p:cxnSp>
          <p:nvCxnSpPr>
            <p:cNvPr id="22" name="Connector: Curved 21">
              <a:extLst>
                <a:ext uri="{FF2B5EF4-FFF2-40B4-BE49-F238E27FC236}">
                  <a16:creationId xmlns:a16="http://schemas.microsoft.com/office/drawing/2014/main" id="{7F8DC607-AC0F-6DD2-D9A2-43262B3A0EE4}"/>
                </a:ext>
              </a:extLst>
            </p:cNvPr>
            <p:cNvCxnSpPr>
              <a:cxnSpLocks/>
              <a:stCxn id="10" idx="0"/>
              <a:endCxn id="55" idx="2"/>
            </p:cNvCxnSpPr>
            <p:nvPr/>
          </p:nvCxnSpPr>
          <p:spPr>
            <a:xfrm rot="5400000" flipH="1" flipV="1">
              <a:off x="986429" y="3196947"/>
              <a:ext cx="495825" cy="442984"/>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E9A61BD3-EC42-A950-CB21-D090A309DB3A}"/>
                </a:ext>
              </a:extLst>
            </p:cNvPr>
            <p:cNvCxnSpPr>
              <a:cxnSpLocks/>
              <a:stCxn id="11" idx="0"/>
              <a:endCxn id="56" idx="2"/>
            </p:cNvCxnSpPr>
            <p:nvPr/>
          </p:nvCxnSpPr>
          <p:spPr>
            <a:xfrm rot="16200000" flipV="1">
              <a:off x="1582181" y="3196579"/>
              <a:ext cx="495825" cy="443720"/>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nector: Curved 40">
              <a:extLst>
                <a:ext uri="{FF2B5EF4-FFF2-40B4-BE49-F238E27FC236}">
                  <a16:creationId xmlns:a16="http://schemas.microsoft.com/office/drawing/2014/main" id="{90160AA7-AE6A-308D-59D5-EFFCB49432F7}"/>
                </a:ext>
              </a:extLst>
            </p:cNvPr>
            <p:cNvCxnSpPr>
              <a:cxnSpLocks/>
              <a:stCxn id="39" idx="2"/>
              <a:endCxn id="48" idx="0"/>
            </p:cNvCxnSpPr>
            <p:nvPr/>
          </p:nvCxnSpPr>
          <p:spPr>
            <a:xfrm flipV="1">
              <a:off x="1524843" y="2259330"/>
              <a:ext cx="0" cy="61722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40">
              <a:extLst>
                <a:ext uri="{FF2B5EF4-FFF2-40B4-BE49-F238E27FC236}">
                  <a16:creationId xmlns:a16="http://schemas.microsoft.com/office/drawing/2014/main" id="{6E40DAAD-6D91-E64E-18DB-8F5B72706863}"/>
                </a:ext>
              </a:extLst>
            </p:cNvPr>
            <p:cNvCxnSpPr>
              <a:cxnSpLocks/>
              <a:stCxn id="54" idx="0"/>
              <a:endCxn id="50" idx="2"/>
            </p:cNvCxnSpPr>
            <p:nvPr/>
          </p:nvCxnSpPr>
          <p:spPr>
            <a:xfrm flipV="1">
              <a:off x="1524843" y="1276350"/>
              <a:ext cx="0" cy="56388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38" name="Group 37">
              <a:extLst>
                <a:ext uri="{FF2B5EF4-FFF2-40B4-BE49-F238E27FC236}">
                  <a16:creationId xmlns:a16="http://schemas.microsoft.com/office/drawing/2014/main" id="{4FC4B80F-22AB-DCD9-313E-9D53DA878F91}"/>
                </a:ext>
              </a:extLst>
            </p:cNvPr>
            <p:cNvGrpSpPr/>
            <p:nvPr/>
          </p:nvGrpSpPr>
          <p:grpSpPr>
            <a:xfrm>
              <a:off x="1501983" y="1230630"/>
              <a:ext cx="45720" cy="1645920"/>
              <a:chOff x="7060540" y="2145030"/>
              <a:chExt cx="45720" cy="1645920"/>
            </a:xfrm>
          </p:grpSpPr>
          <p:sp>
            <p:nvSpPr>
              <p:cNvPr id="39" name="magnet" hidden="1">
                <a:extLst>
                  <a:ext uri="{FF2B5EF4-FFF2-40B4-BE49-F238E27FC236}">
                    <a16:creationId xmlns:a16="http://schemas.microsoft.com/office/drawing/2014/main" id="{FD38CF6D-9F0F-CD08-25AF-03374E369F86}"/>
                  </a:ext>
                </a:extLst>
              </p:cNvPr>
              <p:cNvSpPr/>
              <p:nvPr/>
            </p:nvSpPr>
            <p:spPr>
              <a:xfrm>
                <a:off x="7060540" y="37452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48" name="magnet" hidden="1">
                <a:extLst>
                  <a:ext uri="{FF2B5EF4-FFF2-40B4-BE49-F238E27FC236}">
                    <a16:creationId xmlns:a16="http://schemas.microsoft.com/office/drawing/2014/main" id="{A0C527EA-9C15-5C3E-CFA4-E76E53B3CFD2}"/>
                  </a:ext>
                </a:extLst>
              </p:cNvPr>
              <p:cNvSpPr/>
              <p:nvPr/>
            </p:nvSpPr>
            <p:spPr>
              <a:xfrm>
                <a:off x="7060540" y="31737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0" name="magnet" hidden="1">
                <a:extLst>
                  <a:ext uri="{FF2B5EF4-FFF2-40B4-BE49-F238E27FC236}">
                    <a16:creationId xmlns:a16="http://schemas.microsoft.com/office/drawing/2014/main" id="{54AFCA97-4385-7B3A-FABB-B470AEE71B79}"/>
                  </a:ext>
                </a:extLst>
              </p:cNvPr>
              <p:cNvSpPr/>
              <p:nvPr/>
            </p:nvSpPr>
            <p:spPr>
              <a:xfrm>
                <a:off x="7060540" y="21450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4" name="magnet" hidden="1">
                <a:extLst>
                  <a:ext uri="{FF2B5EF4-FFF2-40B4-BE49-F238E27FC236}">
                    <a16:creationId xmlns:a16="http://schemas.microsoft.com/office/drawing/2014/main" id="{F5B1D134-D729-2ADE-DB8C-7F08805D22E0}"/>
                  </a:ext>
                </a:extLst>
              </p:cNvPr>
              <p:cNvSpPr/>
              <p:nvPr/>
            </p:nvSpPr>
            <p:spPr>
              <a:xfrm>
                <a:off x="7060540" y="27546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grpSp>
      <p:grpSp>
        <p:nvGrpSpPr>
          <p:cNvPr id="6" name="Group 5">
            <a:extLst>
              <a:ext uri="{FF2B5EF4-FFF2-40B4-BE49-F238E27FC236}">
                <a16:creationId xmlns:a16="http://schemas.microsoft.com/office/drawing/2014/main" id="{62DABF2B-9A4D-1982-C469-DDB966B5805B}"/>
              </a:ext>
            </a:extLst>
          </p:cNvPr>
          <p:cNvGrpSpPr/>
          <p:nvPr/>
        </p:nvGrpSpPr>
        <p:grpSpPr>
          <a:xfrm>
            <a:off x="5257800" y="1230630"/>
            <a:ext cx="3657600" cy="3474720"/>
            <a:chOff x="5257800" y="1230630"/>
            <a:chExt cx="3657600" cy="3474720"/>
          </a:xfrm>
        </p:grpSpPr>
        <p:sp>
          <p:nvSpPr>
            <p:cNvPr id="51" name="TextBox 50">
              <a:extLst>
                <a:ext uri="{FF2B5EF4-FFF2-40B4-BE49-F238E27FC236}">
                  <a16:creationId xmlns:a16="http://schemas.microsoft.com/office/drawing/2014/main" id="{D3BDB98A-9C4A-46C3-8A63-88F6817EB4B8}"/>
                </a:ext>
              </a:extLst>
            </p:cNvPr>
            <p:cNvSpPr txBox="1"/>
            <p:nvPr/>
          </p:nvSpPr>
          <p:spPr>
            <a:xfrm>
              <a:off x="5257800" y="4182130"/>
              <a:ext cx="3657600" cy="523220"/>
            </a:xfrm>
            <a:prstGeom prst="rect">
              <a:avLst/>
            </a:prstGeom>
            <a:solidFill>
              <a:schemeClr val="bg1">
                <a:lumMod val="85000"/>
              </a:schemeClr>
            </a:solidFill>
            <a:ln>
              <a:no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1200" baseline="-25000" dirty="0">
                  <a:solidFill>
                    <a:schemeClr val="tx1">
                      <a:lumMod val="65000"/>
                      <a:lumOff val="35000"/>
                    </a:schemeClr>
                  </a:solidFill>
                  <a:latin typeface="CRIMSON TEXT" panose="02000503000000000000" pitchFamily="2" charset="77"/>
                  <a:cs typeface="Times New Roman" panose="02020603050405020304" pitchFamily="18" charset="0"/>
                </a:rPr>
                <a:t> </a:t>
              </a:r>
              <a:r>
                <a:rPr lang="en-US" sz="20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2000" dirty="0">
                  <a:solidFill>
                    <a:schemeClr val="tx1">
                      <a:lumMod val="65000"/>
                      <a:lumOff val="35000"/>
                    </a:schemeClr>
                  </a:solidFill>
                  <a:latin typeface="Crimson Text" panose="02000503000000000000" pitchFamily="2" charset="77"/>
                </a:rPr>
                <a:t>Emp</a:t>
              </a:r>
              <a:r>
                <a:rPr lang="en-US" sz="2000" b="1" dirty="0">
                  <a:solidFill>
                    <a:schemeClr val="tx1">
                      <a:lumMod val="65000"/>
                      <a:lumOff val="35000"/>
                    </a:schemeClr>
                  </a:solidFill>
                  <a:latin typeface="Crimson Text" panose="02000503000000000000" pitchFamily="2" charset="77"/>
                </a:rPr>
                <a:t> </a:t>
              </a:r>
              <a:r>
                <a:rPr lang="el-GR" sz="20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1600" baseline="-25000" dirty="0" err="1">
                  <a:solidFill>
                    <a:schemeClr val="tx1">
                      <a:lumMod val="65000"/>
                      <a:lumOff val="35000"/>
                    </a:schemeClr>
                  </a:solidFill>
                  <a:latin typeface="CRIMSON TEXT" panose="02000503000000000000" pitchFamily="2" charset="77"/>
                  <a:cs typeface="Times New Roman" panose="02020603050405020304" pitchFamily="18" charset="0"/>
                </a:rPr>
                <a:t>Emp.did</a:t>
              </a:r>
              <a:r>
                <a:rPr lang="en-US" sz="1600" baseline="-25000" dirty="0">
                  <a:solidFill>
                    <a:schemeClr val="tx1">
                      <a:lumMod val="65000"/>
                      <a:lumOff val="35000"/>
                    </a:schemeClr>
                  </a:solidFill>
                  <a:latin typeface="CRIMSON TEXT" panose="02000503000000000000" pitchFamily="2" charset="77"/>
                  <a:cs typeface="Times New Roman" panose="02020603050405020304" pitchFamily="18" charset="0"/>
                </a:rPr>
                <a:t> = </a:t>
              </a:r>
              <a:r>
                <a:rPr lang="en-US" sz="1600" baseline="-25000" dirty="0" err="1">
                  <a:solidFill>
                    <a:schemeClr val="tx1">
                      <a:lumMod val="65000"/>
                      <a:lumOff val="35000"/>
                    </a:schemeClr>
                  </a:solidFill>
                  <a:latin typeface="CRIMSON TEXT" panose="02000503000000000000" pitchFamily="2" charset="77"/>
                  <a:cs typeface="Times New Roman" panose="02020603050405020304" pitchFamily="18" charset="0"/>
                </a:rPr>
                <a:t>Dept.did</a:t>
              </a:r>
              <a:r>
                <a:rPr lang="en-US" sz="1600" baseline="-25000" dirty="0">
                  <a:solidFill>
                    <a:schemeClr val="tx1">
                      <a:lumMod val="65000"/>
                      <a:lumOff val="35000"/>
                    </a:schemeClr>
                  </a:solidFill>
                  <a:latin typeface="CRIMSON TEXT" panose="02000503000000000000" pitchFamily="2" charset="77"/>
                  <a:cs typeface="Times New Roman" panose="02020603050405020304" pitchFamily="18" charset="0"/>
                </a:rPr>
                <a:t> </a:t>
              </a:r>
              <a:r>
                <a:rPr lang="en-US" sz="2000" dirty="0">
                  <a:solidFill>
                    <a:schemeClr val="tx1">
                      <a:lumMod val="65000"/>
                      <a:lumOff val="35000"/>
                    </a:schemeClr>
                  </a:solidFill>
                  <a:latin typeface="Times New Roman" panose="02020603050405020304" pitchFamily="18" charset="0"/>
                  <a:cs typeface="Times New Roman" panose="02020603050405020304" pitchFamily="18" charset="0"/>
                </a:rPr>
                <a:t>Dept)</a:t>
              </a:r>
              <a:endParaRPr lang="en-US" sz="2000" baseline="-25000" dirty="0">
                <a:solidFill>
                  <a:schemeClr val="tx1">
                    <a:lumMod val="65000"/>
                    <a:lumOff val="35000"/>
                  </a:schemeClr>
                </a:solidFill>
                <a:latin typeface="CRIMSON TEXT" panose="02000503000000000000" pitchFamily="2" charset="77"/>
                <a:cs typeface="Times New Roman" panose="02020603050405020304" pitchFamily="18" charset="0"/>
              </a:endParaRPr>
            </a:p>
          </p:txBody>
        </p:sp>
        <p:grpSp>
          <p:nvGrpSpPr>
            <p:cNvPr id="99" name="Group 98">
              <a:extLst>
                <a:ext uri="{FF2B5EF4-FFF2-40B4-BE49-F238E27FC236}">
                  <a16:creationId xmlns:a16="http://schemas.microsoft.com/office/drawing/2014/main" id="{D5146608-13F5-BABB-F39B-C154FCD6E95B}"/>
                </a:ext>
              </a:extLst>
            </p:cNvPr>
            <p:cNvGrpSpPr/>
            <p:nvPr/>
          </p:nvGrpSpPr>
          <p:grpSpPr>
            <a:xfrm>
              <a:off x="5715865" y="1230630"/>
              <a:ext cx="2711783" cy="2712720"/>
              <a:chOff x="5715865" y="1230630"/>
              <a:chExt cx="2711783" cy="2712720"/>
            </a:xfrm>
          </p:grpSpPr>
          <p:sp>
            <p:nvSpPr>
              <p:cNvPr id="59" name="Oval 58">
                <a:extLst>
                  <a:ext uri="{FF2B5EF4-FFF2-40B4-BE49-F238E27FC236}">
                    <a16:creationId xmlns:a16="http://schemas.microsoft.com/office/drawing/2014/main" id="{F118AD67-A5ED-7CBB-DD31-686B4A80296A}"/>
                  </a:ext>
                </a:extLst>
              </p:cNvPr>
              <p:cNvSpPr>
                <a:spLocks noChangeAspect="1"/>
              </p:cNvSpPr>
              <p:nvPr/>
            </p:nvSpPr>
            <p:spPr>
              <a:xfrm>
                <a:off x="6516852" y="1813575"/>
                <a:ext cx="73152" cy="73152"/>
              </a:xfrm>
              <a:prstGeom prst="ellips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0" name="Group 59">
                <a:extLst>
                  <a:ext uri="{FF2B5EF4-FFF2-40B4-BE49-F238E27FC236}">
                    <a16:creationId xmlns:a16="http://schemas.microsoft.com/office/drawing/2014/main" id="{985FFF14-56A3-850D-F17A-49ABA1A616D0}"/>
                  </a:ext>
                </a:extLst>
              </p:cNvPr>
              <p:cNvGrpSpPr/>
              <p:nvPr/>
            </p:nvGrpSpPr>
            <p:grpSpPr>
              <a:xfrm>
                <a:off x="6458995" y="3124806"/>
                <a:ext cx="198120" cy="45720"/>
                <a:chOff x="6975655" y="4039206"/>
                <a:chExt cx="198120" cy="45720"/>
              </a:xfrm>
            </p:grpSpPr>
            <p:sp>
              <p:nvSpPr>
                <p:cNvPr id="74" name="magnet" hidden="1">
                  <a:extLst>
                    <a:ext uri="{FF2B5EF4-FFF2-40B4-BE49-F238E27FC236}">
                      <a16:creationId xmlns:a16="http://schemas.microsoft.com/office/drawing/2014/main" id="{3F0ED47E-444D-4073-AC48-286815B136D1}"/>
                    </a:ext>
                  </a:extLst>
                </p:cNvPr>
                <p:cNvSpPr/>
                <p:nvPr/>
              </p:nvSpPr>
              <p:spPr>
                <a:xfrm>
                  <a:off x="6975655" y="4039206"/>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75" name="magnet" hidden="1">
                  <a:extLst>
                    <a:ext uri="{FF2B5EF4-FFF2-40B4-BE49-F238E27FC236}">
                      <a16:creationId xmlns:a16="http://schemas.microsoft.com/office/drawing/2014/main" id="{64F1A973-8ED3-FB3F-E46C-1DB68EF7FA12}"/>
                    </a:ext>
                  </a:extLst>
                </p:cNvPr>
                <p:cNvSpPr/>
                <p:nvPr/>
              </p:nvSpPr>
              <p:spPr>
                <a:xfrm>
                  <a:off x="7128055" y="4039206"/>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61" name="Rectangle 21">
                <a:extLst>
                  <a:ext uri="{FF2B5EF4-FFF2-40B4-BE49-F238E27FC236}">
                    <a16:creationId xmlns:a16="http://schemas.microsoft.com/office/drawing/2014/main" id="{657339AB-E7A4-65F0-60E6-888646C0F0B5}"/>
                  </a:ext>
                </a:extLst>
              </p:cNvPr>
              <p:cNvSpPr>
                <a:spLocks noChangeArrowheads="1"/>
              </p:cNvSpPr>
              <p:nvPr/>
            </p:nvSpPr>
            <p:spPr bwMode="auto">
              <a:xfrm>
                <a:off x="5715865" y="3666351"/>
                <a:ext cx="646012" cy="276999"/>
              </a:xfrm>
              <a:prstGeom prst="rect">
                <a:avLst/>
              </a:prstGeom>
              <a:noFill/>
              <a:ln w="12700">
                <a:noFill/>
                <a:miter lim="800000"/>
                <a:headEnd/>
                <a:tailEnd/>
              </a:ln>
              <a:effectLst/>
            </p:spPr>
            <p:txBody>
              <a:bodyPr wrap="none" lIns="90488" tIns="0" rIns="90488" bIns="0">
                <a:prstTxWarp prst="textNoShape">
                  <a:avLst/>
                </a:prstTxWarp>
                <a:spAutoFit/>
              </a:bodyPr>
              <a:lstStyle/>
              <a:p>
                <a:pPr eaLnBrk="0" hangingPunct="0"/>
                <a:r>
                  <a:rPr lang="en-US" b="1" dirty="0">
                    <a:solidFill>
                      <a:schemeClr val="tx1">
                        <a:lumMod val="65000"/>
                        <a:lumOff val="35000"/>
                      </a:schemeClr>
                    </a:solidFill>
                    <a:latin typeface="Crimson Text" panose="02000503000000000000" pitchFamily="2" charset="77"/>
                  </a:rPr>
                  <a:t>Emp</a:t>
                </a:r>
              </a:p>
            </p:txBody>
          </p:sp>
          <p:sp>
            <p:nvSpPr>
              <p:cNvPr id="62" name="Rectangle 22">
                <a:extLst>
                  <a:ext uri="{FF2B5EF4-FFF2-40B4-BE49-F238E27FC236}">
                    <a16:creationId xmlns:a16="http://schemas.microsoft.com/office/drawing/2014/main" id="{1D441E0E-C808-56C5-243D-113E229CA291}"/>
                  </a:ext>
                </a:extLst>
              </p:cNvPr>
              <p:cNvSpPr>
                <a:spLocks noChangeArrowheads="1"/>
              </p:cNvSpPr>
              <p:nvPr/>
            </p:nvSpPr>
            <p:spPr bwMode="auto">
              <a:xfrm>
                <a:off x="6746153" y="3666351"/>
                <a:ext cx="663644" cy="276999"/>
              </a:xfrm>
              <a:prstGeom prst="rect">
                <a:avLst/>
              </a:prstGeom>
              <a:noFill/>
              <a:ln w="12700">
                <a:noFill/>
                <a:miter lim="800000"/>
                <a:headEnd/>
                <a:tailEnd/>
              </a:ln>
              <a:effectLst/>
            </p:spPr>
            <p:txBody>
              <a:bodyPr wrap="none" lIns="90488" tIns="0" rIns="90488" bIns="0">
                <a:prstTxWarp prst="textNoShape">
                  <a:avLst/>
                </a:prstTxWarp>
                <a:spAutoFit/>
              </a:bodyPr>
              <a:lstStyle/>
              <a:p>
                <a:pPr eaLnBrk="0" hangingPunct="0"/>
                <a:r>
                  <a:rPr lang="en-US" b="1" dirty="0">
                    <a:solidFill>
                      <a:schemeClr val="tx1">
                        <a:lumMod val="65000"/>
                        <a:lumOff val="35000"/>
                      </a:schemeClr>
                    </a:solidFill>
                    <a:latin typeface="Crimson Text" panose="02000503000000000000" pitchFamily="2" charset="77"/>
                  </a:rPr>
                  <a:t>Dept</a:t>
                </a:r>
              </a:p>
            </p:txBody>
          </p:sp>
          <p:cxnSp>
            <p:nvCxnSpPr>
              <p:cNvPr id="65" name="Connector: Curved 64">
                <a:extLst>
                  <a:ext uri="{FF2B5EF4-FFF2-40B4-BE49-F238E27FC236}">
                    <a16:creationId xmlns:a16="http://schemas.microsoft.com/office/drawing/2014/main" id="{33B727E9-EAC6-4BA9-89D0-B0DB2BC6402C}"/>
                  </a:ext>
                </a:extLst>
              </p:cNvPr>
              <p:cNvCxnSpPr>
                <a:cxnSpLocks/>
                <a:stCxn id="61" idx="0"/>
                <a:endCxn id="74" idx="2"/>
              </p:cNvCxnSpPr>
              <p:nvPr/>
            </p:nvCxnSpPr>
            <p:spPr>
              <a:xfrm rot="5400000" flipH="1" flipV="1">
                <a:off x="6012451" y="3196947"/>
                <a:ext cx="495825" cy="442984"/>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1AEA78E3-99F4-91F4-AF4B-26541E40FA35}"/>
                  </a:ext>
                </a:extLst>
              </p:cNvPr>
              <p:cNvCxnSpPr>
                <a:cxnSpLocks/>
                <a:stCxn id="62" idx="0"/>
                <a:endCxn id="75" idx="2"/>
              </p:cNvCxnSpPr>
              <p:nvPr/>
            </p:nvCxnSpPr>
            <p:spPr>
              <a:xfrm rot="16200000" flipV="1">
                <a:off x="6608203" y="3196579"/>
                <a:ext cx="495825" cy="443720"/>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Connector: Curved 40">
                <a:extLst>
                  <a:ext uri="{FF2B5EF4-FFF2-40B4-BE49-F238E27FC236}">
                    <a16:creationId xmlns:a16="http://schemas.microsoft.com/office/drawing/2014/main" id="{E07D9870-FD71-B4E5-B402-D3491C08C572}"/>
                  </a:ext>
                </a:extLst>
              </p:cNvPr>
              <p:cNvCxnSpPr>
                <a:cxnSpLocks/>
                <a:stCxn id="70" idx="2"/>
                <a:endCxn id="71" idx="0"/>
              </p:cNvCxnSpPr>
              <p:nvPr/>
            </p:nvCxnSpPr>
            <p:spPr>
              <a:xfrm flipV="1">
                <a:off x="6550865" y="2259330"/>
                <a:ext cx="0" cy="61722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8F286089-B4E4-2975-B12C-CA25B85C014E}"/>
                  </a:ext>
                </a:extLst>
              </p:cNvPr>
              <p:cNvGrpSpPr/>
              <p:nvPr/>
            </p:nvGrpSpPr>
            <p:grpSpPr>
              <a:xfrm>
                <a:off x="6528005" y="1230630"/>
                <a:ext cx="45720" cy="1645920"/>
                <a:chOff x="7060540" y="2145030"/>
                <a:chExt cx="45720" cy="1645920"/>
              </a:xfrm>
            </p:grpSpPr>
            <p:sp>
              <p:nvSpPr>
                <p:cNvPr id="70" name="magnet" hidden="1">
                  <a:extLst>
                    <a:ext uri="{FF2B5EF4-FFF2-40B4-BE49-F238E27FC236}">
                      <a16:creationId xmlns:a16="http://schemas.microsoft.com/office/drawing/2014/main" id="{6B4DC82C-3C39-753C-6DD8-3D0657BC3E21}"/>
                    </a:ext>
                  </a:extLst>
                </p:cNvPr>
                <p:cNvSpPr/>
                <p:nvPr/>
              </p:nvSpPr>
              <p:spPr>
                <a:xfrm>
                  <a:off x="7060540" y="37452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71" name="magnet" hidden="1">
                  <a:extLst>
                    <a:ext uri="{FF2B5EF4-FFF2-40B4-BE49-F238E27FC236}">
                      <a16:creationId xmlns:a16="http://schemas.microsoft.com/office/drawing/2014/main" id="{795AE8B0-000E-F2F3-362B-A62B0B773103}"/>
                    </a:ext>
                  </a:extLst>
                </p:cNvPr>
                <p:cNvSpPr/>
                <p:nvPr/>
              </p:nvSpPr>
              <p:spPr>
                <a:xfrm>
                  <a:off x="7060540" y="31737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72" name="magnet" hidden="1">
                  <a:extLst>
                    <a:ext uri="{FF2B5EF4-FFF2-40B4-BE49-F238E27FC236}">
                      <a16:creationId xmlns:a16="http://schemas.microsoft.com/office/drawing/2014/main" id="{62BB9954-E049-E719-FC5A-4B68F05F45BE}"/>
                    </a:ext>
                  </a:extLst>
                </p:cNvPr>
                <p:cNvSpPr/>
                <p:nvPr/>
              </p:nvSpPr>
              <p:spPr>
                <a:xfrm>
                  <a:off x="7060540" y="21450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73" name="magnet" hidden="1">
                  <a:extLst>
                    <a:ext uri="{FF2B5EF4-FFF2-40B4-BE49-F238E27FC236}">
                      <a16:creationId xmlns:a16="http://schemas.microsoft.com/office/drawing/2014/main" id="{50259317-7504-3F05-46AF-F58397F1DEA1}"/>
                    </a:ext>
                  </a:extLst>
                </p:cNvPr>
                <p:cNvSpPr/>
                <p:nvPr/>
              </p:nvSpPr>
              <p:spPr>
                <a:xfrm>
                  <a:off x="7060540" y="27546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94" name="TextBox 93">
                <a:extLst>
                  <a:ext uri="{FF2B5EF4-FFF2-40B4-BE49-F238E27FC236}">
                    <a16:creationId xmlns:a16="http://schemas.microsoft.com/office/drawing/2014/main" id="{7A471348-A7B6-6778-3045-A7BCD2F6DBC6}"/>
                  </a:ext>
                </a:extLst>
              </p:cNvPr>
              <p:cNvSpPr txBox="1"/>
              <p:nvPr/>
            </p:nvSpPr>
            <p:spPr>
              <a:xfrm>
                <a:off x="6202359" y="2553678"/>
                <a:ext cx="2225289"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grpSp>
            <p:nvGrpSpPr>
              <p:cNvPr id="97" name="Group 96">
                <a:extLst>
                  <a:ext uri="{FF2B5EF4-FFF2-40B4-BE49-F238E27FC236}">
                    <a16:creationId xmlns:a16="http://schemas.microsoft.com/office/drawing/2014/main" id="{6E7BAE9B-AF45-EABD-6A94-98880626853F}"/>
                  </a:ext>
                </a:extLst>
              </p:cNvPr>
              <p:cNvGrpSpPr/>
              <p:nvPr/>
            </p:nvGrpSpPr>
            <p:grpSpPr>
              <a:xfrm>
                <a:off x="6516852" y="1965975"/>
                <a:ext cx="73152" cy="225552"/>
                <a:chOff x="6485154" y="1309986"/>
                <a:chExt cx="73152" cy="225552"/>
              </a:xfrm>
            </p:grpSpPr>
            <p:sp>
              <p:nvSpPr>
                <p:cNvPr id="95" name="Oval 94">
                  <a:extLst>
                    <a:ext uri="{FF2B5EF4-FFF2-40B4-BE49-F238E27FC236}">
                      <a16:creationId xmlns:a16="http://schemas.microsoft.com/office/drawing/2014/main" id="{7896955C-67AD-A6C3-47F3-CA557656F8D5}"/>
                    </a:ext>
                  </a:extLst>
                </p:cNvPr>
                <p:cNvSpPr>
                  <a:spLocks noChangeAspect="1"/>
                </p:cNvSpPr>
                <p:nvPr/>
              </p:nvSpPr>
              <p:spPr>
                <a:xfrm>
                  <a:off x="6485154" y="1309986"/>
                  <a:ext cx="73152" cy="73152"/>
                </a:xfrm>
                <a:prstGeom prst="ellips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1BC751D4-C783-9EC1-215D-B4CA0D8DAD83}"/>
                    </a:ext>
                  </a:extLst>
                </p:cNvPr>
                <p:cNvSpPr>
                  <a:spLocks noChangeAspect="1"/>
                </p:cNvSpPr>
                <p:nvPr/>
              </p:nvSpPr>
              <p:spPr>
                <a:xfrm>
                  <a:off x="6485154" y="1462386"/>
                  <a:ext cx="73152" cy="73152"/>
                </a:xfrm>
                <a:prstGeom prst="ellipse">
                  <a:avLst/>
                </a:prstGeom>
                <a:solidFill>
                  <a:schemeClr val="tx1">
                    <a:lumMod val="65000"/>
                    <a:lumOff val="3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
        <p:nvSpPr>
          <p:cNvPr id="102" name="Right Arrow 5">
            <a:extLst>
              <a:ext uri="{FF2B5EF4-FFF2-40B4-BE49-F238E27FC236}">
                <a16:creationId xmlns:a16="http://schemas.microsoft.com/office/drawing/2014/main" id="{26C350C8-2B3E-6F13-4CE0-328801AA42F6}"/>
              </a:ext>
            </a:extLst>
          </p:cNvPr>
          <p:cNvSpPr/>
          <p:nvPr/>
        </p:nvSpPr>
        <p:spPr>
          <a:xfrm>
            <a:off x="4114800" y="4182130"/>
            <a:ext cx="914400" cy="548640"/>
          </a:xfrm>
          <a:prstGeom prst="rightArrow">
            <a:avLst/>
          </a:prstGeom>
          <a:solidFill>
            <a:schemeClr val="accent1"/>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r>
              <a:rPr lang="en-US" sz="1400" b="1" i="1" dirty="0">
                <a:solidFill>
                  <a:schemeClr val="bg1"/>
                </a:solidFill>
              </a:rPr>
              <a:t>Rewrite</a:t>
            </a:r>
          </a:p>
        </p:txBody>
      </p:sp>
      <p:sp>
        <p:nvSpPr>
          <p:cNvPr id="4" name="Highlight Box">
            <a:extLst>
              <a:ext uri="{FF2B5EF4-FFF2-40B4-BE49-F238E27FC236}">
                <a16:creationId xmlns:a16="http://schemas.microsoft.com/office/drawing/2014/main" id="{145A69F0-F8EB-87FF-2823-FC920FB79587}"/>
              </a:ext>
            </a:extLst>
          </p:cNvPr>
          <p:cNvSpPr/>
          <p:nvPr/>
        </p:nvSpPr>
        <p:spPr>
          <a:xfrm>
            <a:off x="1192663" y="1889691"/>
            <a:ext cx="2083935" cy="1494983"/>
          </a:xfrm>
          <a:prstGeom prst="roundRect">
            <a:avLst>
              <a:gd name="adj" fmla="val 134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8248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250"/>
                                        <p:tgtEl>
                                          <p:spTgt spid="3"/>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102"/>
                                        </p:tgtEl>
                                        <p:attrNameLst>
                                          <p:attrName>style.visibility</p:attrName>
                                        </p:attrNameLst>
                                      </p:cBhvr>
                                      <p:to>
                                        <p:strVal val="visible"/>
                                      </p:to>
                                    </p:set>
                                    <p:animEffect transition="in" filter="wipe(left)">
                                      <p:cBhvr>
                                        <p:cTn id="15" dur="250"/>
                                        <p:tgtEl>
                                          <p:spTgt spid="102"/>
                                        </p:tgtEl>
                                      </p:cBhvr>
                                    </p:animEffect>
                                  </p:childTnLst>
                                </p:cTn>
                              </p:par>
                            </p:childTnLst>
                          </p:cTn>
                        </p:par>
                        <p:par>
                          <p:cTn id="16" fill="hold">
                            <p:stCondLst>
                              <p:cond delay="250"/>
                            </p:stCondLst>
                            <p:childTnLst>
                              <p:par>
                                <p:cTn id="17" presetID="10" presetClass="entr" presetSubtype="0"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02"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FABBA-BF48-4366-B224-D24AF1E87D34}"/>
              </a:ext>
            </a:extLst>
          </p:cNvPr>
          <p:cNvSpPr>
            <a:spLocks noGrp="1"/>
          </p:cNvSpPr>
          <p:nvPr>
            <p:ph type="title"/>
          </p:nvPr>
        </p:nvSpPr>
        <p:spPr>
          <a:prstGeom prst="rect">
            <a:avLst/>
          </a:prstGeom>
        </p:spPr>
        <p:txBody>
          <a:bodyPr/>
          <a:lstStyle/>
          <a:p>
            <a:r>
              <a:rPr lang="en-US" dirty="0"/>
              <a:t>Projection Pushdown</a:t>
            </a:r>
          </a:p>
        </p:txBody>
      </p:sp>
      <p:sp>
        <p:nvSpPr>
          <p:cNvPr id="3" name="Slide Number Placeholder 3">
            <a:extLst>
              <a:ext uri="{FF2B5EF4-FFF2-40B4-BE49-F238E27FC236}">
                <a16:creationId xmlns:a16="http://schemas.microsoft.com/office/drawing/2014/main" id="{55951E66-2335-0188-1E2D-77DC02274669}"/>
              </a:ext>
            </a:extLst>
          </p:cNvPr>
          <p:cNvSpPr>
            <a:spLocks noGrp="1"/>
          </p:cNvSpPr>
          <p:nvPr>
            <p:ph type="sldNum" sz="quarter" idx="4"/>
          </p:nvPr>
        </p:nvSpPr>
        <p:spPr/>
        <p:txBody>
          <a:bodyPr/>
          <a:lstStyle/>
          <a:p>
            <a:pPr algn="r"/>
            <a:fld id="{97DD1AB5-42BA-4E8A-BFEE-435884E16AAB}" type="slidenum">
              <a:rPr lang="en-US" smtClean="0"/>
              <a:pPr algn="r"/>
              <a:t>16</a:t>
            </a:fld>
            <a:endParaRPr lang="en-US" dirty="0"/>
          </a:p>
        </p:txBody>
      </p:sp>
      <p:sp>
        <p:nvSpPr>
          <p:cNvPr id="4" name="TextBox 3">
            <a:extLst>
              <a:ext uri="{FF2B5EF4-FFF2-40B4-BE49-F238E27FC236}">
                <a16:creationId xmlns:a16="http://schemas.microsoft.com/office/drawing/2014/main" id="{D3DEDD21-76A8-8F70-A522-C07D82CA28A7}"/>
              </a:ext>
            </a:extLst>
          </p:cNvPr>
          <p:cNvSpPr txBox="1"/>
          <p:nvPr/>
        </p:nvSpPr>
        <p:spPr>
          <a:xfrm>
            <a:off x="228600" y="4182130"/>
            <a:ext cx="3657600" cy="523220"/>
          </a:xfrm>
          <a:prstGeom prst="rect">
            <a:avLst/>
          </a:prstGeom>
          <a:solidFill>
            <a:schemeClr val="bg1">
              <a:lumMod val="85000"/>
            </a:schemeClr>
          </a:solidFill>
          <a:ln>
            <a:no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l-GR" sz="2800" dirty="0">
                <a:solidFill>
                  <a:schemeClr val="tx1">
                    <a:lumMod val="65000"/>
                    <a:lumOff val="35000"/>
                  </a:schemeClr>
                </a:solidFill>
                <a:latin typeface="Times New Roman" panose="02020603050405020304" pitchFamily="18" charset="0"/>
                <a:cs typeface="Times New Roman" panose="02020603050405020304" pitchFamily="18" charset="0"/>
              </a:rPr>
              <a:t>π</a:t>
            </a:r>
            <a:r>
              <a:rPr lang="en-US" sz="1600" baseline="-25000" dirty="0" err="1">
                <a:solidFill>
                  <a:schemeClr val="tx1">
                    <a:lumMod val="65000"/>
                    <a:lumOff val="35000"/>
                  </a:schemeClr>
                </a:solidFill>
                <a:latin typeface="CRIMSON TEXT" panose="02000503000000000000" pitchFamily="2" charset="77"/>
                <a:cs typeface="Times New Roman" panose="02020603050405020304" pitchFamily="18" charset="0"/>
              </a:rPr>
              <a:t>Emp.ename</a:t>
            </a:r>
            <a:r>
              <a:rPr lang="en-US" sz="1200" baseline="-25000" dirty="0">
                <a:solidFill>
                  <a:schemeClr val="tx1">
                    <a:lumMod val="65000"/>
                    <a:lumOff val="35000"/>
                  </a:schemeClr>
                </a:solidFill>
                <a:latin typeface="CRIMSON TEXT" panose="02000503000000000000" pitchFamily="2" charset="77"/>
                <a:cs typeface="Times New Roman" panose="02020603050405020304" pitchFamily="18" charset="0"/>
              </a:rPr>
              <a:t> </a:t>
            </a:r>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2000" dirty="0">
                <a:solidFill>
                  <a:schemeClr val="tx1">
                    <a:lumMod val="65000"/>
                    <a:lumOff val="35000"/>
                  </a:schemeClr>
                </a:solidFill>
                <a:latin typeface="Crimson Text" panose="02000503000000000000" pitchFamily="2" charset="77"/>
              </a:rPr>
              <a:t>…</a:t>
            </a:r>
            <a:r>
              <a:rPr lang="en-US" sz="2000" b="1" dirty="0">
                <a:solidFill>
                  <a:schemeClr val="tx1">
                    <a:lumMod val="65000"/>
                    <a:lumOff val="35000"/>
                  </a:schemeClr>
                </a:solidFill>
                <a:latin typeface="Crimson Text" panose="02000503000000000000" pitchFamily="2" charset="77"/>
              </a:rPr>
              <a:t> </a:t>
            </a:r>
            <a:r>
              <a:rPr lang="el-GR" sz="20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1600" baseline="-25000" dirty="0">
                <a:solidFill>
                  <a:schemeClr val="tx1">
                    <a:lumMod val="65000"/>
                    <a:lumOff val="35000"/>
                  </a:schemeClr>
                </a:solidFill>
                <a:latin typeface="CRIMSON TEXT" panose="02000503000000000000" pitchFamily="2" charset="77"/>
                <a:cs typeface="Times New Roman" panose="02020603050405020304" pitchFamily="18" charset="0"/>
              </a:rPr>
              <a:t>did</a:t>
            </a:r>
            <a:r>
              <a:rPr lang="en-US" sz="2000" dirty="0">
                <a:solidFill>
                  <a:schemeClr val="tx1">
                    <a:lumMod val="65000"/>
                    <a:lumOff val="35000"/>
                  </a:schemeClr>
                </a:solidFill>
                <a:latin typeface="Times New Roman" panose="02020603050405020304" pitchFamily="18" charset="0"/>
                <a:cs typeface="Times New Roman" panose="02020603050405020304" pitchFamily="18" charset="0"/>
              </a:rPr>
              <a:t> Emp</a:t>
            </a:r>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endParaRPr lang="en-US" sz="2800" baseline="-25000" dirty="0">
              <a:solidFill>
                <a:schemeClr val="tx1">
                  <a:lumMod val="65000"/>
                  <a:lumOff val="35000"/>
                </a:schemeClr>
              </a:solidFill>
              <a:latin typeface="CRIMSON TEXT" panose="02000503000000000000" pitchFamily="2" charset="77"/>
              <a:cs typeface="Times New Roman" panose="02020603050405020304" pitchFamily="18" charset="0"/>
            </a:endParaRPr>
          </a:p>
        </p:txBody>
      </p:sp>
      <p:sp>
        <p:nvSpPr>
          <p:cNvPr id="5" name="Right Arrow 16">
            <a:extLst>
              <a:ext uri="{FF2B5EF4-FFF2-40B4-BE49-F238E27FC236}">
                <a16:creationId xmlns:a16="http://schemas.microsoft.com/office/drawing/2014/main" id="{46E7D613-5C89-0405-C3CD-0458C12F9379}"/>
              </a:ext>
            </a:extLst>
          </p:cNvPr>
          <p:cNvSpPr/>
          <p:nvPr/>
        </p:nvSpPr>
        <p:spPr>
          <a:xfrm>
            <a:off x="4058458" y="1741727"/>
            <a:ext cx="1027085" cy="708728"/>
          </a:xfrm>
          <a:prstGeom prst="rightArrow">
            <a:avLst/>
          </a:prstGeom>
          <a:solidFill>
            <a:schemeClr val="accent1"/>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8" name="Right Arrow 5">
            <a:extLst>
              <a:ext uri="{FF2B5EF4-FFF2-40B4-BE49-F238E27FC236}">
                <a16:creationId xmlns:a16="http://schemas.microsoft.com/office/drawing/2014/main" id="{561250E8-ADC4-4B3F-CD33-130CD4430B86}"/>
              </a:ext>
            </a:extLst>
          </p:cNvPr>
          <p:cNvSpPr/>
          <p:nvPr/>
        </p:nvSpPr>
        <p:spPr>
          <a:xfrm>
            <a:off x="4114800" y="4182130"/>
            <a:ext cx="914400" cy="548640"/>
          </a:xfrm>
          <a:prstGeom prst="rightArrow">
            <a:avLst/>
          </a:prstGeom>
          <a:solidFill>
            <a:schemeClr val="accent1"/>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r>
              <a:rPr lang="en-US" sz="1400" b="1" i="1" dirty="0">
                <a:solidFill>
                  <a:schemeClr val="bg1"/>
                </a:solidFill>
              </a:rPr>
              <a:t>Rewrite</a:t>
            </a:r>
          </a:p>
        </p:txBody>
      </p:sp>
      <p:grpSp>
        <p:nvGrpSpPr>
          <p:cNvPr id="72" name="Group 71">
            <a:extLst>
              <a:ext uri="{FF2B5EF4-FFF2-40B4-BE49-F238E27FC236}">
                <a16:creationId xmlns:a16="http://schemas.microsoft.com/office/drawing/2014/main" id="{7B46D477-055E-2300-D631-CE5B47950E08}"/>
              </a:ext>
            </a:extLst>
          </p:cNvPr>
          <p:cNvGrpSpPr/>
          <p:nvPr/>
        </p:nvGrpSpPr>
        <p:grpSpPr>
          <a:xfrm>
            <a:off x="740280" y="1574690"/>
            <a:ext cx="2571579" cy="2368660"/>
            <a:chOff x="-1189642" y="1442118"/>
            <a:chExt cx="2571579" cy="2368660"/>
          </a:xfrm>
        </p:grpSpPr>
        <p:grpSp>
          <p:nvGrpSpPr>
            <p:cNvPr id="52" name="Group 51" hidden="1">
              <a:extLst>
                <a:ext uri="{FF2B5EF4-FFF2-40B4-BE49-F238E27FC236}">
                  <a16:creationId xmlns:a16="http://schemas.microsoft.com/office/drawing/2014/main" id="{2C27068F-8435-4D41-9BEF-62D4B9289021}"/>
                </a:ext>
              </a:extLst>
            </p:cNvPr>
            <p:cNvGrpSpPr/>
            <p:nvPr/>
          </p:nvGrpSpPr>
          <p:grpSpPr>
            <a:xfrm>
              <a:off x="-589981" y="2983230"/>
              <a:ext cx="198120" cy="45720"/>
              <a:chOff x="6975655" y="4030202"/>
              <a:chExt cx="198120" cy="45720"/>
            </a:xfrm>
          </p:grpSpPr>
          <p:sp>
            <p:nvSpPr>
              <p:cNvPr id="53" name="magnet">
                <a:extLst>
                  <a:ext uri="{FF2B5EF4-FFF2-40B4-BE49-F238E27FC236}">
                    <a16:creationId xmlns:a16="http://schemas.microsoft.com/office/drawing/2014/main" id="{6F2ACC4C-155C-3F35-C972-0445E17D0E3D}"/>
                  </a:ext>
                </a:extLst>
              </p:cNvPr>
              <p:cNvSpPr/>
              <p:nvPr/>
            </p:nvSpPr>
            <p:spPr>
              <a:xfrm>
                <a:off x="6975655" y="4030202"/>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4" name="magnet">
                <a:extLst>
                  <a:ext uri="{FF2B5EF4-FFF2-40B4-BE49-F238E27FC236}">
                    <a16:creationId xmlns:a16="http://schemas.microsoft.com/office/drawing/2014/main" id="{43772F26-5373-5F20-2A53-4384AAE3C9D2}"/>
                  </a:ext>
                </a:extLst>
              </p:cNvPr>
              <p:cNvSpPr/>
              <p:nvPr/>
            </p:nvSpPr>
            <p:spPr>
              <a:xfrm>
                <a:off x="7128055" y="4030202"/>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55" name="Rectangle 21">
              <a:extLst>
                <a:ext uri="{FF2B5EF4-FFF2-40B4-BE49-F238E27FC236}">
                  <a16:creationId xmlns:a16="http://schemas.microsoft.com/office/drawing/2014/main" id="{394B8BE2-ADE7-A80F-FB02-AB096623963A}"/>
                </a:ext>
              </a:extLst>
            </p:cNvPr>
            <p:cNvSpPr>
              <a:spLocks noChangeArrowheads="1"/>
            </p:cNvSpPr>
            <p:nvPr/>
          </p:nvSpPr>
          <p:spPr bwMode="auto">
            <a:xfrm>
              <a:off x="-1189642" y="3533779"/>
              <a:ext cx="359075" cy="276999"/>
            </a:xfrm>
            <a:prstGeom prst="rect">
              <a:avLst/>
            </a:prstGeom>
            <a:noFill/>
            <a:ln w="12700">
              <a:noFill/>
              <a:miter lim="800000"/>
              <a:headEnd/>
              <a:tailEnd/>
            </a:ln>
            <a:effectLst/>
          </p:spPr>
          <p:txBody>
            <a:bodyPr wrap="none" lIns="90488" tIns="0" rIns="90488"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a:t>
              </a:r>
            </a:p>
          </p:txBody>
        </p:sp>
        <p:sp>
          <p:nvSpPr>
            <p:cNvPr id="56" name="Rectangle 22">
              <a:extLst>
                <a:ext uri="{FF2B5EF4-FFF2-40B4-BE49-F238E27FC236}">
                  <a16:creationId xmlns:a16="http://schemas.microsoft.com/office/drawing/2014/main" id="{D1C7DE15-86B1-DF66-95BC-B865CA0EEA15}"/>
                </a:ext>
              </a:extLst>
            </p:cNvPr>
            <p:cNvSpPr>
              <a:spLocks noChangeArrowheads="1"/>
            </p:cNvSpPr>
            <p:nvPr/>
          </p:nvSpPr>
          <p:spPr bwMode="auto">
            <a:xfrm>
              <a:off x="-302823" y="3533779"/>
              <a:ext cx="646012" cy="276999"/>
            </a:xfrm>
            <a:prstGeom prst="rect">
              <a:avLst/>
            </a:prstGeom>
            <a:noFill/>
            <a:ln w="12700">
              <a:noFill/>
              <a:miter lim="800000"/>
              <a:headEnd/>
              <a:tailEnd/>
            </a:ln>
            <a:effectLst/>
          </p:spPr>
          <p:txBody>
            <a:bodyPr wrap="none" lIns="90488" tIns="0" rIns="90488"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Emp</a:t>
              </a:r>
            </a:p>
          </p:txBody>
        </p:sp>
        <p:sp>
          <p:nvSpPr>
            <p:cNvPr id="57" name="TextBox 56">
              <a:extLst>
                <a:ext uri="{FF2B5EF4-FFF2-40B4-BE49-F238E27FC236}">
                  <a16:creationId xmlns:a16="http://schemas.microsoft.com/office/drawing/2014/main" id="{C7C656D6-F8F9-EFA3-DBA0-CEB983BC5224}"/>
                </a:ext>
              </a:extLst>
            </p:cNvPr>
            <p:cNvSpPr txBox="1"/>
            <p:nvPr/>
          </p:nvSpPr>
          <p:spPr>
            <a:xfrm>
              <a:off x="-767153" y="1442118"/>
              <a:ext cx="920445"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π</a:t>
              </a:r>
              <a:r>
                <a:rPr lang="en-US" sz="2000" b="1" baseline="-25000" dirty="0" err="1">
                  <a:solidFill>
                    <a:schemeClr val="accent1"/>
                  </a:solidFill>
                  <a:latin typeface="Inconsolata" panose="00000509000000000000" pitchFamily="49" charset="0"/>
                  <a:cs typeface="Times New Roman" panose="02020603050405020304" pitchFamily="18" charset="0"/>
                </a:rPr>
                <a:t>ename</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sp>
          <p:nvSpPr>
            <p:cNvPr id="59" name="TextBox 58">
              <a:extLst>
                <a:ext uri="{FF2B5EF4-FFF2-40B4-BE49-F238E27FC236}">
                  <a16:creationId xmlns:a16="http://schemas.microsoft.com/office/drawing/2014/main" id="{106CB7D4-6648-9DE1-E070-B61E5D3A08D7}"/>
                </a:ext>
              </a:extLst>
            </p:cNvPr>
            <p:cNvSpPr txBox="1"/>
            <p:nvPr/>
          </p:nvSpPr>
          <p:spPr>
            <a:xfrm>
              <a:off x="-843352" y="2454001"/>
              <a:ext cx="2225289"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cxnSp>
          <p:nvCxnSpPr>
            <p:cNvPr id="60" name="Connector: Curved 59">
              <a:extLst>
                <a:ext uri="{FF2B5EF4-FFF2-40B4-BE49-F238E27FC236}">
                  <a16:creationId xmlns:a16="http://schemas.microsoft.com/office/drawing/2014/main" id="{DC06F468-A6D7-E99C-4550-7256437C399E}"/>
                </a:ext>
              </a:extLst>
            </p:cNvPr>
            <p:cNvCxnSpPr>
              <a:cxnSpLocks/>
              <a:stCxn id="55" idx="0"/>
              <a:endCxn id="53" idx="2"/>
            </p:cNvCxnSpPr>
            <p:nvPr/>
          </p:nvCxnSpPr>
          <p:spPr>
            <a:xfrm rot="5400000" flipH="1" flipV="1">
              <a:off x="-1041027" y="3059874"/>
              <a:ext cx="504829" cy="442983"/>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534CCDE8-FC4B-3530-033A-5A916A4CE376}"/>
                </a:ext>
              </a:extLst>
            </p:cNvPr>
            <p:cNvCxnSpPr>
              <a:cxnSpLocks/>
              <a:stCxn id="56" idx="0"/>
              <a:endCxn id="54" idx="2"/>
            </p:cNvCxnSpPr>
            <p:nvPr/>
          </p:nvCxnSpPr>
          <p:spPr>
            <a:xfrm rot="16200000" flipV="1">
              <a:off x="-449683" y="3063913"/>
              <a:ext cx="504829" cy="434904"/>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ctor: Curved 40">
              <a:extLst>
                <a:ext uri="{FF2B5EF4-FFF2-40B4-BE49-F238E27FC236}">
                  <a16:creationId xmlns:a16="http://schemas.microsoft.com/office/drawing/2014/main" id="{E6D225E2-50BF-923C-B0F3-AB7FA85E9182}"/>
                </a:ext>
              </a:extLst>
            </p:cNvPr>
            <p:cNvCxnSpPr>
              <a:cxnSpLocks/>
              <a:stCxn id="65" idx="2"/>
              <a:endCxn id="66" idx="0"/>
            </p:cNvCxnSpPr>
            <p:nvPr/>
          </p:nvCxnSpPr>
          <p:spPr>
            <a:xfrm flipV="1">
              <a:off x="-498111" y="2126758"/>
              <a:ext cx="0" cy="61722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64" name="Group 63" hidden="1">
              <a:extLst>
                <a:ext uri="{FF2B5EF4-FFF2-40B4-BE49-F238E27FC236}">
                  <a16:creationId xmlns:a16="http://schemas.microsoft.com/office/drawing/2014/main" id="{CD3DD2B3-6E83-2E6A-1F73-8BB44BB57DB6}"/>
                </a:ext>
              </a:extLst>
            </p:cNvPr>
            <p:cNvGrpSpPr/>
            <p:nvPr/>
          </p:nvGrpSpPr>
          <p:grpSpPr>
            <a:xfrm>
              <a:off x="-520971" y="2126758"/>
              <a:ext cx="45720" cy="617220"/>
              <a:chOff x="7060540" y="3173730"/>
              <a:chExt cx="45720" cy="617220"/>
            </a:xfrm>
          </p:grpSpPr>
          <p:sp>
            <p:nvSpPr>
              <p:cNvPr id="65" name="magnet">
                <a:extLst>
                  <a:ext uri="{FF2B5EF4-FFF2-40B4-BE49-F238E27FC236}">
                    <a16:creationId xmlns:a16="http://schemas.microsoft.com/office/drawing/2014/main" id="{84D5D969-6F46-5AD8-7E8A-68DE2F416EEC}"/>
                  </a:ext>
                </a:extLst>
              </p:cNvPr>
              <p:cNvSpPr/>
              <p:nvPr/>
            </p:nvSpPr>
            <p:spPr>
              <a:xfrm>
                <a:off x="7060540" y="37452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66" name="magnet">
                <a:extLst>
                  <a:ext uri="{FF2B5EF4-FFF2-40B4-BE49-F238E27FC236}">
                    <a16:creationId xmlns:a16="http://schemas.microsoft.com/office/drawing/2014/main" id="{DC408BEC-275B-DAC8-1F18-9FC2A2D666F1}"/>
                  </a:ext>
                </a:extLst>
              </p:cNvPr>
              <p:cNvSpPr/>
              <p:nvPr/>
            </p:nvSpPr>
            <p:spPr>
              <a:xfrm>
                <a:off x="7060540" y="31737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grpSp>
      <p:grpSp>
        <p:nvGrpSpPr>
          <p:cNvPr id="15" name="Group 14">
            <a:extLst>
              <a:ext uri="{FF2B5EF4-FFF2-40B4-BE49-F238E27FC236}">
                <a16:creationId xmlns:a16="http://schemas.microsoft.com/office/drawing/2014/main" id="{ACF5CD33-5B7A-6741-D113-FD362AB45302}"/>
              </a:ext>
            </a:extLst>
          </p:cNvPr>
          <p:cNvGrpSpPr/>
          <p:nvPr/>
        </p:nvGrpSpPr>
        <p:grpSpPr>
          <a:xfrm>
            <a:off x="5257800" y="892676"/>
            <a:ext cx="3657600" cy="3812674"/>
            <a:chOff x="5257800" y="892676"/>
            <a:chExt cx="3657600" cy="3812674"/>
          </a:xfrm>
        </p:grpSpPr>
        <p:sp>
          <p:nvSpPr>
            <p:cNvPr id="47" name="TextBox 46">
              <a:extLst>
                <a:ext uri="{FF2B5EF4-FFF2-40B4-BE49-F238E27FC236}">
                  <a16:creationId xmlns:a16="http://schemas.microsoft.com/office/drawing/2014/main" id="{D5B40E85-54E7-8701-E3DE-0D57A481E32B}"/>
                </a:ext>
              </a:extLst>
            </p:cNvPr>
            <p:cNvSpPr txBox="1"/>
            <p:nvPr/>
          </p:nvSpPr>
          <p:spPr>
            <a:xfrm>
              <a:off x="5257800" y="4184142"/>
              <a:ext cx="3657600" cy="521208"/>
            </a:xfrm>
            <a:prstGeom prst="rect">
              <a:avLst/>
            </a:prstGeom>
            <a:solidFill>
              <a:schemeClr val="bg1">
                <a:lumMod val="85000"/>
              </a:schemeClr>
            </a:solidFill>
            <a:ln>
              <a:noFill/>
            </a:ln>
          </p:spPr>
          <p:style>
            <a:lnRef idx="2">
              <a:schemeClr val="accent2"/>
            </a:lnRef>
            <a:fillRef idx="1">
              <a:schemeClr val="lt1"/>
            </a:fillRef>
            <a:effectRef idx="0">
              <a:schemeClr val="accent2"/>
            </a:effectRef>
            <a:fontRef idx="minor">
              <a:schemeClr val="dk1"/>
            </a:fontRef>
          </p:style>
          <p:txBody>
            <a:bodyPr wrap="none" rtlCol="0" anchor="b" anchorCtr="0">
              <a:spAutoFit/>
            </a:bodyPr>
            <a:lstStyle/>
            <a:p>
              <a:r>
                <a:rPr lang="el-GR" sz="2800" dirty="0">
                  <a:solidFill>
                    <a:schemeClr val="tx1">
                      <a:lumMod val="65000"/>
                      <a:lumOff val="35000"/>
                    </a:schemeClr>
                  </a:solidFill>
                  <a:latin typeface="Times New Roman" panose="02020603050405020304" pitchFamily="18" charset="0"/>
                  <a:cs typeface="Times New Roman" panose="02020603050405020304" pitchFamily="18" charset="0"/>
                </a:rPr>
                <a:t>π</a:t>
              </a:r>
              <a:r>
                <a:rPr lang="en-US" sz="1600" baseline="-25000" dirty="0" err="1">
                  <a:solidFill>
                    <a:schemeClr val="tx1">
                      <a:lumMod val="65000"/>
                      <a:lumOff val="35000"/>
                    </a:schemeClr>
                  </a:solidFill>
                  <a:latin typeface="CRIMSON TEXT" panose="02000503000000000000" pitchFamily="2" charset="77"/>
                  <a:cs typeface="Times New Roman" panose="02020603050405020304" pitchFamily="18" charset="0"/>
                </a:rPr>
                <a:t>Emp.ename</a:t>
              </a:r>
              <a:r>
                <a:rPr lang="en-US" sz="1200" baseline="-25000" dirty="0">
                  <a:solidFill>
                    <a:schemeClr val="tx1">
                      <a:lumMod val="65000"/>
                      <a:lumOff val="35000"/>
                    </a:schemeClr>
                  </a:solidFill>
                  <a:latin typeface="CRIMSON TEXT" panose="02000503000000000000" pitchFamily="2" charset="77"/>
                  <a:cs typeface="Times New Roman" panose="02020603050405020304" pitchFamily="18" charset="0"/>
                </a:rPr>
                <a:t> </a:t>
              </a:r>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2000" dirty="0">
                  <a:solidFill>
                    <a:schemeClr val="tx1">
                      <a:lumMod val="65000"/>
                      <a:lumOff val="35000"/>
                    </a:schemeClr>
                  </a:solidFill>
                  <a:latin typeface="Crimson Text" panose="02000503000000000000" pitchFamily="2" charset="77"/>
                </a:rPr>
                <a:t>…</a:t>
              </a:r>
              <a:r>
                <a:rPr lang="en-US" sz="2000" b="1" dirty="0">
                  <a:solidFill>
                    <a:schemeClr val="tx1">
                      <a:lumMod val="65000"/>
                      <a:lumOff val="35000"/>
                    </a:schemeClr>
                  </a:solidFill>
                  <a:latin typeface="Crimson Text" panose="02000503000000000000" pitchFamily="2" charset="77"/>
                </a:rPr>
                <a:t> </a:t>
              </a:r>
              <a:r>
                <a:rPr lang="el-GR" sz="2000"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1600" baseline="-25000" dirty="0">
                  <a:solidFill>
                    <a:schemeClr val="tx1">
                      <a:lumMod val="65000"/>
                      <a:lumOff val="35000"/>
                    </a:schemeClr>
                  </a:solidFill>
                  <a:latin typeface="CRIMSON TEXT" panose="02000503000000000000" pitchFamily="2" charset="77"/>
                  <a:cs typeface="Times New Roman" panose="02020603050405020304" pitchFamily="18" charset="0"/>
                </a:rPr>
                <a:t>did</a:t>
              </a:r>
              <a:r>
                <a:rPr lang="en-US" sz="2000" dirty="0">
                  <a:solidFill>
                    <a:schemeClr val="tx1">
                      <a:lumMod val="65000"/>
                      <a:lumOff val="35000"/>
                    </a:schemeClr>
                  </a:solidFill>
                  <a:latin typeface="Times New Roman" panose="02020603050405020304" pitchFamily="18" charset="0"/>
                  <a:cs typeface="Times New Roman" panose="02020603050405020304" pitchFamily="18" charset="0"/>
                </a:rPr>
                <a:t> (</a:t>
              </a:r>
              <a:r>
                <a:rPr lang="el-GR" sz="3600" dirty="0">
                  <a:solidFill>
                    <a:schemeClr val="tx1">
                      <a:lumMod val="65000"/>
                      <a:lumOff val="35000"/>
                    </a:schemeClr>
                  </a:solidFill>
                  <a:latin typeface="Times New Roman" panose="02020603050405020304" pitchFamily="18" charset="0"/>
                  <a:cs typeface="Times New Roman" panose="02020603050405020304" pitchFamily="18" charset="0"/>
                </a:rPr>
                <a:t>π</a:t>
              </a:r>
              <a:r>
                <a:rPr lang="en-US" sz="2000" baseline="-25000" dirty="0" err="1">
                  <a:solidFill>
                    <a:schemeClr val="tx1">
                      <a:lumMod val="65000"/>
                      <a:lumOff val="35000"/>
                    </a:schemeClr>
                  </a:solidFill>
                  <a:latin typeface="CRIMSON TEXT" panose="02000503000000000000" pitchFamily="2" charset="77"/>
                  <a:cs typeface="Times New Roman" panose="02020603050405020304" pitchFamily="18" charset="0"/>
                </a:rPr>
                <a:t>ename</a:t>
              </a:r>
              <a:r>
                <a:rPr lang="en-US" sz="2000" baseline="-25000" dirty="0">
                  <a:solidFill>
                    <a:schemeClr val="tx1">
                      <a:lumMod val="65000"/>
                      <a:lumOff val="35000"/>
                    </a:schemeClr>
                  </a:solidFill>
                  <a:latin typeface="CRIMSON TEXT" panose="02000503000000000000" pitchFamily="2" charset="77"/>
                  <a:cs typeface="Times New Roman" panose="02020603050405020304" pitchFamily="18" charset="0"/>
                </a:rPr>
                <a:t>, did </a:t>
              </a:r>
              <a:r>
                <a:rPr lang="en-US" sz="2000" dirty="0">
                  <a:solidFill>
                    <a:schemeClr val="tx1">
                      <a:lumMod val="65000"/>
                      <a:lumOff val="35000"/>
                    </a:schemeClr>
                  </a:solidFill>
                  <a:latin typeface="Times New Roman" panose="02020603050405020304" pitchFamily="18" charset="0"/>
                  <a:cs typeface="Times New Roman" panose="02020603050405020304" pitchFamily="18" charset="0"/>
                </a:rPr>
                <a:t>Emp)</a:t>
              </a:r>
              <a:r>
                <a:rPr lang="en-US" sz="2800" dirty="0">
                  <a:solidFill>
                    <a:schemeClr val="tx1">
                      <a:lumMod val="65000"/>
                      <a:lumOff val="35000"/>
                    </a:schemeClr>
                  </a:solidFill>
                  <a:latin typeface="Times New Roman" panose="02020603050405020304" pitchFamily="18" charset="0"/>
                  <a:cs typeface="Times New Roman" panose="02020603050405020304" pitchFamily="18" charset="0"/>
                </a:rPr>
                <a:t>)</a:t>
              </a:r>
              <a:endParaRPr lang="en-US" sz="2800" baseline="-25000" dirty="0">
                <a:solidFill>
                  <a:schemeClr val="tx1">
                    <a:lumMod val="65000"/>
                    <a:lumOff val="35000"/>
                  </a:schemeClr>
                </a:solidFill>
                <a:latin typeface="CRIMSON TEXT" panose="02000503000000000000" pitchFamily="2" charset="77"/>
                <a:cs typeface="Times New Roman" panose="02020603050405020304" pitchFamily="18" charset="0"/>
              </a:endParaRPr>
            </a:p>
          </p:txBody>
        </p:sp>
        <p:grpSp>
          <p:nvGrpSpPr>
            <p:cNvPr id="117" name="Group 116">
              <a:extLst>
                <a:ext uri="{FF2B5EF4-FFF2-40B4-BE49-F238E27FC236}">
                  <a16:creationId xmlns:a16="http://schemas.microsoft.com/office/drawing/2014/main" id="{3EA43081-247D-0D91-1129-7095A1B8B7EF}"/>
                </a:ext>
              </a:extLst>
            </p:cNvPr>
            <p:cNvGrpSpPr/>
            <p:nvPr/>
          </p:nvGrpSpPr>
          <p:grpSpPr>
            <a:xfrm>
              <a:off x="5715865" y="892676"/>
              <a:ext cx="2571579" cy="3050674"/>
              <a:chOff x="8209398" y="664076"/>
              <a:chExt cx="2571579" cy="3050674"/>
            </a:xfrm>
          </p:grpSpPr>
          <p:grpSp>
            <p:nvGrpSpPr>
              <p:cNvPr id="92" name="Group 91" hidden="1">
                <a:extLst>
                  <a:ext uri="{FF2B5EF4-FFF2-40B4-BE49-F238E27FC236}">
                    <a16:creationId xmlns:a16="http://schemas.microsoft.com/office/drawing/2014/main" id="{CC803866-264D-5F8F-49ED-FBD0AA14AF3F}"/>
                  </a:ext>
                </a:extLst>
              </p:cNvPr>
              <p:cNvGrpSpPr/>
              <p:nvPr/>
            </p:nvGrpSpPr>
            <p:grpSpPr>
              <a:xfrm>
                <a:off x="8809059" y="2205188"/>
                <a:ext cx="198120" cy="45720"/>
                <a:chOff x="6975655" y="4030202"/>
                <a:chExt cx="198120" cy="45720"/>
              </a:xfrm>
            </p:grpSpPr>
            <p:sp>
              <p:nvSpPr>
                <p:cNvPr id="103" name="magnet">
                  <a:extLst>
                    <a:ext uri="{FF2B5EF4-FFF2-40B4-BE49-F238E27FC236}">
                      <a16:creationId xmlns:a16="http://schemas.microsoft.com/office/drawing/2014/main" id="{8BC8AE02-AC90-9EEB-2C4C-363FAECC4054}"/>
                    </a:ext>
                  </a:extLst>
                </p:cNvPr>
                <p:cNvSpPr/>
                <p:nvPr/>
              </p:nvSpPr>
              <p:spPr>
                <a:xfrm>
                  <a:off x="6975655" y="4030202"/>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104" name="magnet">
                  <a:extLst>
                    <a:ext uri="{FF2B5EF4-FFF2-40B4-BE49-F238E27FC236}">
                      <a16:creationId xmlns:a16="http://schemas.microsoft.com/office/drawing/2014/main" id="{AF82C10D-9BFD-F502-28DE-76DCAACE1E1E}"/>
                    </a:ext>
                  </a:extLst>
                </p:cNvPr>
                <p:cNvSpPr/>
                <p:nvPr/>
              </p:nvSpPr>
              <p:spPr>
                <a:xfrm>
                  <a:off x="7128055" y="4030202"/>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93" name="Rectangle 21">
                <a:extLst>
                  <a:ext uri="{FF2B5EF4-FFF2-40B4-BE49-F238E27FC236}">
                    <a16:creationId xmlns:a16="http://schemas.microsoft.com/office/drawing/2014/main" id="{124D9950-93FF-DA77-CC1F-267CC8B0453D}"/>
                  </a:ext>
                </a:extLst>
              </p:cNvPr>
              <p:cNvSpPr>
                <a:spLocks noChangeArrowheads="1"/>
              </p:cNvSpPr>
              <p:nvPr/>
            </p:nvSpPr>
            <p:spPr bwMode="auto">
              <a:xfrm>
                <a:off x="8209398" y="2755737"/>
                <a:ext cx="359075" cy="276999"/>
              </a:xfrm>
              <a:prstGeom prst="rect">
                <a:avLst/>
              </a:prstGeom>
              <a:noFill/>
              <a:ln w="12700">
                <a:noFill/>
                <a:miter lim="800000"/>
                <a:headEnd/>
                <a:tailEnd/>
              </a:ln>
              <a:effectLst/>
            </p:spPr>
            <p:txBody>
              <a:bodyPr wrap="none" lIns="90488" tIns="0" rIns="90488"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a:t>
                </a:r>
              </a:p>
            </p:txBody>
          </p:sp>
          <p:sp>
            <p:nvSpPr>
              <p:cNvPr id="94" name="Rectangle 22">
                <a:extLst>
                  <a:ext uri="{FF2B5EF4-FFF2-40B4-BE49-F238E27FC236}">
                    <a16:creationId xmlns:a16="http://schemas.microsoft.com/office/drawing/2014/main" id="{C90953F0-C203-4EC6-5970-408B4BCA6D0F}"/>
                  </a:ext>
                </a:extLst>
              </p:cNvPr>
              <p:cNvSpPr>
                <a:spLocks noChangeArrowheads="1"/>
              </p:cNvSpPr>
              <p:nvPr/>
            </p:nvSpPr>
            <p:spPr bwMode="auto">
              <a:xfrm>
                <a:off x="9055100" y="3437751"/>
                <a:ext cx="646012" cy="276999"/>
              </a:xfrm>
              <a:prstGeom prst="rect">
                <a:avLst/>
              </a:prstGeom>
              <a:noFill/>
              <a:ln w="12700">
                <a:noFill/>
                <a:miter lim="800000"/>
                <a:headEnd/>
                <a:tailEnd/>
              </a:ln>
              <a:effectLst/>
            </p:spPr>
            <p:txBody>
              <a:bodyPr wrap="none" lIns="90488" tIns="0" rIns="90488"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Emp</a:t>
                </a:r>
              </a:p>
            </p:txBody>
          </p:sp>
          <p:sp>
            <p:nvSpPr>
              <p:cNvPr id="95" name="TextBox 94">
                <a:extLst>
                  <a:ext uri="{FF2B5EF4-FFF2-40B4-BE49-F238E27FC236}">
                    <a16:creationId xmlns:a16="http://schemas.microsoft.com/office/drawing/2014/main" id="{72CCE9A5-149F-701E-B357-8BF10FEA438C}"/>
                  </a:ext>
                </a:extLst>
              </p:cNvPr>
              <p:cNvSpPr txBox="1"/>
              <p:nvPr/>
            </p:nvSpPr>
            <p:spPr>
              <a:xfrm>
                <a:off x="8631887" y="664076"/>
                <a:ext cx="920445"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π</a:t>
                </a:r>
                <a:r>
                  <a:rPr lang="en-US" sz="2000" b="1" baseline="-25000" dirty="0" err="1">
                    <a:solidFill>
                      <a:schemeClr val="accent1"/>
                    </a:solidFill>
                    <a:latin typeface="Inconsolata" panose="00000509000000000000" pitchFamily="49" charset="0"/>
                    <a:cs typeface="Times New Roman" panose="02020603050405020304" pitchFamily="18" charset="0"/>
                  </a:rPr>
                  <a:t>ename</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sp>
            <p:nvSpPr>
              <p:cNvPr id="96" name="TextBox 95">
                <a:extLst>
                  <a:ext uri="{FF2B5EF4-FFF2-40B4-BE49-F238E27FC236}">
                    <a16:creationId xmlns:a16="http://schemas.microsoft.com/office/drawing/2014/main" id="{454C0DD4-2766-E444-1344-D402E78E5EF3}"/>
                  </a:ext>
                </a:extLst>
              </p:cNvPr>
              <p:cNvSpPr txBox="1"/>
              <p:nvPr/>
            </p:nvSpPr>
            <p:spPr>
              <a:xfrm>
                <a:off x="8555688" y="1675959"/>
                <a:ext cx="2225289"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cxnSp>
            <p:nvCxnSpPr>
              <p:cNvPr id="97" name="Connector: Curved 96">
                <a:extLst>
                  <a:ext uri="{FF2B5EF4-FFF2-40B4-BE49-F238E27FC236}">
                    <a16:creationId xmlns:a16="http://schemas.microsoft.com/office/drawing/2014/main" id="{830D74CE-0634-E292-AEFB-5F0C7309BC55}"/>
                  </a:ext>
                </a:extLst>
              </p:cNvPr>
              <p:cNvCxnSpPr>
                <a:cxnSpLocks/>
                <a:stCxn id="93" idx="0"/>
                <a:endCxn id="103" idx="2"/>
              </p:cNvCxnSpPr>
              <p:nvPr/>
            </p:nvCxnSpPr>
            <p:spPr>
              <a:xfrm rot="5400000" flipH="1" flipV="1">
                <a:off x="8358013" y="2281832"/>
                <a:ext cx="504829" cy="442983"/>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8" name="Connector: Curved 97">
                <a:extLst>
                  <a:ext uri="{FF2B5EF4-FFF2-40B4-BE49-F238E27FC236}">
                    <a16:creationId xmlns:a16="http://schemas.microsoft.com/office/drawing/2014/main" id="{10158EB3-742D-5BAE-A34E-355DFC880F60}"/>
                  </a:ext>
                </a:extLst>
              </p:cNvPr>
              <p:cNvCxnSpPr>
                <a:cxnSpLocks/>
                <a:stCxn id="110" idx="0"/>
                <a:endCxn id="104" idx="2"/>
              </p:cNvCxnSpPr>
              <p:nvPr/>
            </p:nvCxnSpPr>
            <p:spPr>
              <a:xfrm rot="16200000" flipV="1">
                <a:off x="8947834" y="2287394"/>
                <a:ext cx="460613" cy="387642"/>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onnector: Curved 40">
                <a:extLst>
                  <a:ext uri="{FF2B5EF4-FFF2-40B4-BE49-F238E27FC236}">
                    <a16:creationId xmlns:a16="http://schemas.microsoft.com/office/drawing/2014/main" id="{35EA83B9-3DB5-9DC9-E70F-45BF435ACA37}"/>
                  </a:ext>
                </a:extLst>
              </p:cNvPr>
              <p:cNvCxnSpPr>
                <a:cxnSpLocks/>
                <a:stCxn id="101" idx="2"/>
                <a:endCxn id="102" idx="0"/>
              </p:cNvCxnSpPr>
              <p:nvPr/>
            </p:nvCxnSpPr>
            <p:spPr>
              <a:xfrm flipV="1">
                <a:off x="8900929" y="1348716"/>
                <a:ext cx="0" cy="61722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00" name="Group 99">
                <a:extLst>
                  <a:ext uri="{FF2B5EF4-FFF2-40B4-BE49-F238E27FC236}">
                    <a16:creationId xmlns:a16="http://schemas.microsoft.com/office/drawing/2014/main" id="{880F7772-834A-752A-E30B-A3530E11DCB8}"/>
                  </a:ext>
                </a:extLst>
              </p:cNvPr>
              <p:cNvGrpSpPr/>
              <p:nvPr/>
            </p:nvGrpSpPr>
            <p:grpSpPr>
              <a:xfrm>
                <a:off x="8878069" y="1348716"/>
                <a:ext cx="45720" cy="617220"/>
                <a:chOff x="7060540" y="3173730"/>
                <a:chExt cx="45720" cy="617220"/>
              </a:xfrm>
            </p:grpSpPr>
            <p:sp>
              <p:nvSpPr>
                <p:cNvPr id="101" name="magnet" hidden="1">
                  <a:extLst>
                    <a:ext uri="{FF2B5EF4-FFF2-40B4-BE49-F238E27FC236}">
                      <a16:creationId xmlns:a16="http://schemas.microsoft.com/office/drawing/2014/main" id="{E336DA01-B438-9A33-66CB-3390E5648824}"/>
                    </a:ext>
                  </a:extLst>
                </p:cNvPr>
                <p:cNvSpPr/>
                <p:nvPr/>
              </p:nvSpPr>
              <p:spPr>
                <a:xfrm>
                  <a:off x="7060540" y="37452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102" name="magnet" hidden="1">
                  <a:extLst>
                    <a:ext uri="{FF2B5EF4-FFF2-40B4-BE49-F238E27FC236}">
                      <a16:creationId xmlns:a16="http://schemas.microsoft.com/office/drawing/2014/main" id="{74167807-C332-312B-E027-1609A6655880}"/>
                    </a:ext>
                  </a:extLst>
                </p:cNvPr>
                <p:cNvSpPr/>
                <p:nvPr/>
              </p:nvSpPr>
              <p:spPr>
                <a:xfrm>
                  <a:off x="7060540" y="31737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grpSp>
            <p:nvGrpSpPr>
              <p:cNvPr id="111" name="Group 110">
                <a:extLst>
                  <a:ext uri="{FF2B5EF4-FFF2-40B4-BE49-F238E27FC236}">
                    <a16:creationId xmlns:a16="http://schemas.microsoft.com/office/drawing/2014/main" id="{8617EFFE-B8EB-13C7-15C7-337CCF400D95}"/>
                  </a:ext>
                </a:extLst>
              </p:cNvPr>
              <p:cNvGrpSpPr/>
              <p:nvPr/>
            </p:nvGrpSpPr>
            <p:grpSpPr>
              <a:xfrm>
                <a:off x="9102919" y="2419350"/>
                <a:ext cx="1260281" cy="830997"/>
                <a:chOff x="9148636" y="3805137"/>
                <a:chExt cx="1260281" cy="830997"/>
              </a:xfrm>
            </p:grpSpPr>
            <p:sp>
              <p:nvSpPr>
                <p:cNvPr id="105" name="TextBox 104">
                  <a:extLst>
                    <a:ext uri="{FF2B5EF4-FFF2-40B4-BE49-F238E27FC236}">
                      <a16:creationId xmlns:a16="http://schemas.microsoft.com/office/drawing/2014/main" id="{E560DF96-E0D2-711C-3E9A-351C79C4C7D4}"/>
                    </a:ext>
                  </a:extLst>
                </p:cNvPr>
                <p:cNvSpPr txBox="1"/>
                <p:nvPr/>
              </p:nvSpPr>
              <p:spPr>
                <a:xfrm>
                  <a:off x="9148636" y="3805137"/>
                  <a:ext cx="1260281"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π</a:t>
                  </a:r>
                  <a:r>
                    <a:rPr lang="en-US" sz="2000" b="1" baseline="-25000" dirty="0" err="1">
                      <a:solidFill>
                        <a:schemeClr val="accent1"/>
                      </a:solidFill>
                      <a:latin typeface="Inconsolata" panose="00000509000000000000" pitchFamily="49" charset="0"/>
                      <a:cs typeface="Times New Roman" panose="02020603050405020304" pitchFamily="18" charset="0"/>
                    </a:rPr>
                    <a:t>ename,did</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sp>
              <p:nvSpPr>
                <p:cNvPr id="108" name="magnet" hidden="1">
                  <a:extLst>
                    <a:ext uri="{FF2B5EF4-FFF2-40B4-BE49-F238E27FC236}">
                      <a16:creationId xmlns:a16="http://schemas.microsoft.com/office/drawing/2014/main" id="{7E880AB3-3F90-A14C-1196-23836F2AEE1C}"/>
                    </a:ext>
                  </a:extLst>
                </p:cNvPr>
                <p:cNvSpPr/>
                <p:nvPr/>
              </p:nvSpPr>
              <p:spPr>
                <a:xfrm>
                  <a:off x="9394818" y="4489777"/>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110" name="magnet" hidden="1">
                  <a:extLst>
                    <a:ext uri="{FF2B5EF4-FFF2-40B4-BE49-F238E27FC236}">
                      <a16:creationId xmlns:a16="http://schemas.microsoft.com/office/drawing/2014/main" id="{D41078B1-78CA-5970-310C-1DBCBEA9AAFE}"/>
                    </a:ext>
                  </a:extLst>
                </p:cNvPr>
                <p:cNvSpPr/>
                <p:nvPr/>
              </p:nvSpPr>
              <p:spPr>
                <a:xfrm>
                  <a:off x="9394818" y="4097308"/>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cxnSp>
            <p:nvCxnSpPr>
              <p:cNvPr id="114" name="Connector: Curved 40">
                <a:extLst>
                  <a:ext uri="{FF2B5EF4-FFF2-40B4-BE49-F238E27FC236}">
                    <a16:creationId xmlns:a16="http://schemas.microsoft.com/office/drawing/2014/main" id="{7616538D-1DAB-941B-B97E-E3969CBF4B7F}"/>
                  </a:ext>
                </a:extLst>
              </p:cNvPr>
              <p:cNvCxnSpPr>
                <a:cxnSpLocks/>
                <a:stCxn id="94" idx="0"/>
                <a:endCxn id="108" idx="2"/>
              </p:cNvCxnSpPr>
              <p:nvPr/>
            </p:nvCxnSpPr>
            <p:spPr>
              <a:xfrm flipH="1" flipV="1">
                <a:off x="9371961" y="3149710"/>
                <a:ext cx="6145" cy="288041"/>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sp>
        <p:nvSpPr>
          <p:cNvPr id="9" name="Highlight Box">
            <a:extLst>
              <a:ext uri="{FF2B5EF4-FFF2-40B4-BE49-F238E27FC236}">
                <a16:creationId xmlns:a16="http://schemas.microsoft.com/office/drawing/2014/main" id="{BFCD709D-1141-3298-2092-16C33ED00DAD}"/>
              </a:ext>
            </a:extLst>
          </p:cNvPr>
          <p:cNvSpPr/>
          <p:nvPr/>
        </p:nvSpPr>
        <p:spPr>
          <a:xfrm>
            <a:off x="1192664" y="1889692"/>
            <a:ext cx="1097280" cy="499618"/>
          </a:xfrm>
          <a:prstGeom prst="roundRect">
            <a:avLst>
              <a:gd name="adj" fmla="val 134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Curved Connector 8">
            <a:extLst>
              <a:ext uri="{FF2B5EF4-FFF2-40B4-BE49-F238E27FC236}">
                <a16:creationId xmlns:a16="http://schemas.microsoft.com/office/drawing/2014/main" id="{2579FEF1-88B5-54F5-D842-65391A350303}"/>
              </a:ext>
            </a:extLst>
          </p:cNvPr>
          <p:cNvCxnSpPr>
            <a:cxnSpLocks/>
            <a:stCxn id="11" idx="3"/>
            <a:endCxn id="9" idx="3"/>
          </p:cNvCxnSpPr>
          <p:nvPr/>
        </p:nvCxnSpPr>
        <p:spPr>
          <a:xfrm flipV="1">
            <a:off x="1837152" y="2139501"/>
            <a:ext cx="452792" cy="1316586"/>
          </a:xfrm>
          <a:prstGeom prst="curvedConnector3">
            <a:avLst>
              <a:gd name="adj1" fmla="val 150487"/>
            </a:avLst>
          </a:prstGeom>
          <a:ln w="28575" cap="flat" cmpd="sng" algn="ctr">
            <a:solidFill>
              <a:schemeClr val="accent1"/>
            </a:solidFill>
            <a:prstDash val="sysDash"/>
            <a:round/>
            <a:headEnd type="triangle" w="med" len="med"/>
            <a:tailEnd type="none" w="med" len="sm"/>
          </a:ln>
        </p:spPr>
        <p:style>
          <a:lnRef idx="0">
            <a:scrgbClr r="0" g="0" b="0"/>
          </a:lnRef>
          <a:fillRef idx="0">
            <a:scrgbClr r="0" g="0" b="0"/>
          </a:fillRef>
          <a:effectRef idx="0">
            <a:scrgbClr r="0" g="0" b="0"/>
          </a:effectRef>
          <a:fontRef idx="minor">
            <a:schemeClr val="tx1"/>
          </a:fontRef>
        </p:style>
      </p:cxnSp>
      <p:sp>
        <p:nvSpPr>
          <p:cNvPr id="11" name="magnet" hidden="1">
            <a:extLst>
              <a:ext uri="{FF2B5EF4-FFF2-40B4-BE49-F238E27FC236}">
                <a16:creationId xmlns:a16="http://schemas.microsoft.com/office/drawing/2014/main" id="{20B17E49-46A2-E759-7390-7151C846BD1B}"/>
              </a:ext>
            </a:extLst>
          </p:cNvPr>
          <p:cNvSpPr/>
          <p:nvPr/>
        </p:nvSpPr>
        <p:spPr>
          <a:xfrm>
            <a:off x="1791432" y="3433227"/>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Tree>
    <p:extLst>
      <p:ext uri="{BB962C8B-B14F-4D97-AF65-F5344CB8AC3E}">
        <p14:creationId xmlns:p14="http://schemas.microsoft.com/office/powerpoint/2010/main" val="2906037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childTnLst>
                                </p:cTn>
                              </p:par>
                            </p:childTnLst>
                          </p:cTn>
                        </p:par>
                        <p:par>
                          <p:cTn id="8" fill="hold">
                            <p:stCondLst>
                              <p:cond delay="250"/>
                            </p:stCondLst>
                            <p:childTnLst>
                              <p:par>
                                <p:cTn id="9" presetID="22" presetClass="entr" presetSubtype="1"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up)">
                                      <p:cBhvr>
                                        <p:cTn id="11" dur="25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250"/>
                                        <p:tgtEl>
                                          <p:spTgt spid="5"/>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250"/>
                                        <p:tgtEl>
                                          <p:spTgt spid="8"/>
                                        </p:tgtEl>
                                      </p:cBhvr>
                                    </p:animEffect>
                                  </p:childTnLst>
                                </p:cTn>
                              </p:par>
                            </p:childTnLst>
                          </p:cTn>
                        </p:par>
                        <p:par>
                          <p:cTn id="20" fill="hold">
                            <p:stCondLst>
                              <p:cond delay="250"/>
                            </p:stCondLst>
                            <p:childTnLst>
                              <p:par>
                                <p:cTn id="21" presetID="10" presetClass="entr" presetSubtype="0" fill="hold"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showMasterPhAnim="0" show="0">
  <p:cSld>
    <p:spTree>
      <p:nvGrpSpPr>
        <p:cNvPr id="1" name=""/>
        <p:cNvGrpSpPr/>
        <p:nvPr/>
      </p:nvGrpSpPr>
      <p:grpSpPr>
        <a:xfrm>
          <a:off x="0" y="0"/>
          <a:ext cx="0" cy="0"/>
          <a:chOff x="0" y="0"/>
          <a:chExt cx="0" cy="0"/>
        </a:xfrm>
      </p:grpSpPr>
      <p:sp>
        <p:nvSpPr>
          <p:cNvPr id="1179650" name="Rectangle 2"/>
          <p:cNvSpPr>
            <a:spLocks noGrp="1" noChangeArrowheads="1"/>
          </p:cNvSpPr>
          <p:nvPr>
            <p:ph type="title"/>
          </p:nvPr>
        </p:nvSpPr>
        <p:spPr/>
        <p:txBody>
          <a:bodyPr/>
          <a:lstStyle/>
          <a:p>
            <a:r>
              <a:rPr lang="en-US"/>
              <a:t>Equivalence</a:t>
            </a:r>
            <a:endParaRPr lang="en-US" dirty="0"/>
          </a:p>
        </p:txBody>
      </p:sp>
      <p:sp>
        <p:nvSpPr>
          <p:cNvPr id="1179651" name="Rectangle 3"/>
          <p:cNvSpPr>
            <a:spLocks noGrp="1" noChangeArrowheads="1"/>
          </p:cNvSpPr>
          <p:nvPr>
            <p:ph idx="1"/>
          </p:nvPr>
        </p:nvSpPr>
        <p:spPr/>
        <p:txBody>
          <a:bodyPr>
            <a:normAutofit fontScale="62500" lnSpcReduction="20000"/>
          </a:bodyPr>
          <a:lstStyle/>
          <a:p>
            <a:pPr>
              <a:lnSpc>
                <a:spcPct val="130000"/>
              </a:lnSpc>
              <a:spcAft>
                <a:spcPts val="600"/>
              </a:spcAft>
            </a:pP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P1</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 (</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P2</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(R))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P2</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 (</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P1</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(R))  </a:t>
            </a:r>
            <a:r>
              <a:rPr lang="en-US" sz="1800">
                <a:solidFill>
                  <a:srgbClr val="C00000"/>
                </a:solidFill>
                <a:latin typeface="Times New Roman" panose="02020603050405020304" pitchFamily="18" charset="0"/>
                <a:ea typeface="Arial Unicode MS" charset="0"/>
                <a:cs typeface="Times New Roman" panose="02020603050405020304" pitchFamily="18" charset="0"/>
                <a:sym typeface="Symbol" charset="2"/>
              </a:rPr>
              <a:t>(</a:t>
            </a:r>
            <a:r>
              <a:rPr lang="en-US" sz="2100">
                <a:solidFill>
                  <a:srgbClr val="C00000"/>
                </a:solidFill>
                <a:latin typeface="Times New Roman" panose="02020603050405020304" pitchFamily="18" charset="0"/>
                <a:ea typeface="Arial Unicode MS" charset="0"/>
                <a:cs typeface="Times New Roman" panose="02020603050405020304" pitchFamily="18" charset="0"/>
                <a:sym typeface="Symbol" charset="2"/>
              </a:rPr>
              <a:t></a:t>
            </a:r>
            <a:r>
              <a:rPr lang="en-US" sz="1800">
                <a:solidFill>
                  <a:srgbClr val="C00000"/>
                </a:solidFill>
                <a:latin typeface="Times New Roman" panose="02020603050405020304" pitchFamily="18" charset="0"/>
                <a:ea typeface="Arial Unicode MS" charset="0"/>
                <a:cs typeface="Times New Roman" panose="02020603050405020304" pitchFamily="18" charset="0"/>
                <a:sym typeface="Symbol" charset="2"/>
              </a:rPr>
              <a:t> commutativity)</a:t>
            </a:r>
            <a:endParaRPr lang="en-US" sz="2100">
              <a:solidFill>
                <a:srgbClr val="C00000"/>
              </a:solidFill>
              <a:latin typeface="Times New Roman" panose="02020603050405020304" pitchFamily="18" charset="0"/>
              <a:ea typeface="Arial Unicode MS" charset="0"/>
              <a:cs typeface="Times New Roman" panose="02020603050405020304" pitchFamily="18" charset="0"/>
              <a:sym typeface="Symbol" charset="2"/>
            </a:endParaRPr>
          </a:p>
          <a:p>
            <a:pPr>
              <a:lnSpc>
                <a:spcPct val="130000"/>
              </a:lnSpc>
              <a:spcAft>
                <a:spcPts val="600"/>
              </a:spcAft>
            </a:pP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P1⋀P2 … ⋀Pn</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 (R)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P1</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P2</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 … </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Pn</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(R)))  </a:t>
            </a:r>
            <a:r>
              <a:rPr lang="en-US" sz="1800">
                <a:solidFill>
                  <a:srgbClr val="C00000"/>
                </a:solidFill>
                <a:latin typeface="Times New Roman" panose="02020603050405020304" pitchFamily="18" charset="0"/>
                <a:ea typeface="Arial Unicode MS" charset="0"/>
                <a:cs typeface="Times New Roman" panose="02020603050405020304" pitchFamily="18" charset="0"/>
                <a:sym typeface="Symbol" charset="2"/>
              </a:rPr>
              <a:t>(cascading </a:t>
            </a:r>
            <a:r>
              <a:rPr lang="en-US" sz="2100">
                <a:solidFill>
                  <a:srgbClr val="C00000"/>
                </a:solidFill>
                <a:latin typeface="Times New Roman" panose="02020603050405020304" pitchFamily="18" charset="0"/>
                <a:ea typeface="Arial Unicode MS" charset="0"/>
                <a:cs typeface="Times New Roman" panose="02020603050405020304" pitchFamily="18" charset="0"/>
                <a:sym typeface="Symbol" charset="2"/>
              </a:rPr>
              <a:t></a:t>
            </a:r>
            <a:r>
              <a:rPr lang="en-US" sz="1800">
                <a:solidFill>
                  <a:srgbClr val="C00000"/>
                </a:solidFill>
                <a:latin typeface="Times New Roman" panose="02020603050405020304" pitchFamily="18" charset="0"/>
                <a:ea typeface="Arial Unicode MS" charset="0"/>
                <a:cs typeface="Times New Roman" panose="02020603050405020304" pitchFamily="18" charset="0"/>
                <a:sym typeface="Symbol" charset="2"/>
              </a:rPr>
              <a:t>)</a:t>
            </a:r>
          </a:p>
          <a:p>
            <a:pPr>
              <a:lnSpc>
                <a:spcPct val="130000"/>
              </a:lnSpc>
              <a:spcAft>
                <a:spcPts val="600"/>
              </a:spcAft>
            </a:pP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a1</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R)</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 ∏</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a1</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a2</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ak</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R)…)), a</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i</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 ⊆ a</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i+1</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 </a:t>
            </a:r>
            <a:r>
              <a:rPr lang="en-US" sz="1800">
                <a:solidFill>
                  <a:srgbClr val="C00000"/>
                </a:solidFill>
                <a:latin typeface="Times New Roman" panose="02020603050405020304" pitchFamily="18" charset="0"/>
                <a:ea typeface="Arial Unicode MS" charset="0"/>
                <a:cs typeface="Times New Roman" panose="02020603050405020304" pitchFamily="18" charset="0"/>
                <a:sym typeface="Symbol" charset="2"/>
              </a:rPr>
              <a:t>(cascading </a:t>
            </a:r>
            <a:r>
              <a:rPr lang="en-US" sz="2100">
                <a:solidFill>
                  <a:srgbClr val="C00000"/>
                </a:solidFill>
                <a:latin typeface="Times New Roman" panose="02020603050405020304" pitchFamily="18" charset="0"/>
                <a:ea typeface="Arial Unicode MS" charset="0"/>
                <a:cs typeface="Times New Roman" panose="02020603050405020304" pitchFamily="18" charset="0"/>
              </a:rPr>
              <a:t>∏</a:t>
            </a:r>
            <a:r>
              <a:rPr lang="en-US" sz="1800">
                <a:solidFill>
                  <a:srgbClr val="C00000"/>
                </a:solidFill>
                <a:latin typeface="Times New Roman" panose="02020603050405020304" pitchFamily="18" charset="0"/>
                <a:ea typeface="Arial Unicode MS" charset="0"/>
                <a:cs typeface="Times New Roman" panose="02020603050405020304" pitchFamily="18" charset="0"/>
                <a:sym typeface="Symbol" charset="2"/>
              </a:rPr>
              <a:t>)</a:t>
            </a:r>
          </a:p>
          <a:p>
            <a:pPr>
              <a:lnSpc>
                <a:spcPct val="130000"/>
              </a:lnSpc>
              <a:spcAft>
                <a:spcPts val="600"/>
              </a:spcAft>
            </a:pPr>
            <a:r>
              <a:rPr lang="en-US" sz="2100">
                <a:solidFill>
                  <a:schemeClr val="tx1">
                    <a:lumMod val="75000"/>
                    <a:lumOff val="25000"/>
                  </a:schemeClr>
                </a:solidFill>
                <a:latin typeface="Times New Roman" panose="02020603050405020304" pitchFamily="18" charset="0"/>
                <a:cs typeface="Times New Roman" panose="02020603050405020304" pitchFamily="18" charset="0"/>
              </a:rPr>
              <a:t>R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S ≡ </a:t>
            </a:r>
            <a:r>
              <a:rPr lang="en-US" sz="2100">
                <a:solidFill>
                  <a:schemeClr val="tx1">
                    <a:lumMod val="75000"/>
                    <a:lumOff val="25000"/>
                  </a:schemeClr>
                </a:solidFill>
                <a:latin typeface="Times New Roman" panose="02020603050405020304" pitchFamily="18" charset="0"/>
                <a:cs typeface="Times New Roman" panose="02020603050405020304" pitchFamily="18" charset="0"/>
              </a:rPr>
              <a:t>S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R </a:t>
            </a:r>
            <a:r>
              <a:rPr lang="en-US" sz="1800">
                <a:solidFill>
                  <a:srgbClr val="C00000"/>
                </a:solidFill>
                <a:latin typeface="Times New Roman" panose="02020603050405020304" pitchFamily="18" charset="0"/>
                <a:ea typeface="Arial Unicode MS" charset="0"/>
                <a:cs typeface="Times New Roman" panose="02020603050405020304" pitchFamily="18" charset="0"/>
              </a:rPr>
              <a:t>(join commutativity)</a:t>
            </a:r>
          </a:p>
          <a:p>
            <a:pPr>
              <a:lnSpc>
                <a:spcPct val="130000"/>
              </a:lnSpc>
              <a:spcAft>
                <a:spcPts val="600"/>
              </a:spcAft>
            </a:pPr>
            <a:r>
              <a:rPr lang="en-US" sz="2100">
                <a:solidFill>
                  <a:schemeClr val="tx1">
                    <a:lumMod val="75000"/>
                    <a:lumOff val="25000"/>
                  </a:schemeClr>
                </a:solidFill>
                <a:latin typeface="Times New Roman" panose="02020603050405020304" pitchFamily="18" charset="0"/>
                <a:cs typeface="Times New Roman" panose="02020603050405020304" pitchFamily="18" charset="0"/>
              </a:rPr>
              <a:t>R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(S ⋈ T) ≡ (</a:t>
            </a:r>
            <a:r>
              <a:rPr lang="en-US" sz="2100">
                <a:solidFill>
                  <a:schemeClr val="tx1">
                    <a:lumMod val="75000"/>
                    <a:lumOff val="25000"/>
                  </a:schemeClr>
                </a:solidFill>
                <a:latin typeface="Times New Roman" panose="02020603050405020304" pitchFamily="18" charset="0"/>
                <a:cs typeface="Times New Roman" panose="02020603050405020304" pitchFamily="18" charset="0"/>
              </a:rPr>
              <a:t>R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S) ⋈ T </a:t>
            </a:r>
            <a:r>
              <a:rPr lang="en-US" sz="1800">
                <a:solidFill>
                  <a:srgbClr val="C00000"/>
                </a:solidFill>
                <a:latin typeface="Times New Roman" panose="02020603050405020304" pitchFamily="18" charset="0"/>
                <a:ea typeface="Arial Unicode MS" charset="0"/>
                <a:cs typeface="Times New Roman" panose="02020603050405020304" pitchFamily="18" charset="0"/>
              </a:rPr>
              <a:t>(join associativity)</a:t>
            </a:r>
          </a:p>
          <a:p>
            <a:pPr>
              <a:lnSpc>
                <a:spcPct val="130000"/>
              </a:lnSpc>
              <a:spcAft>
                <a:spcPts val="600"/>
              </a:spcAft>
            </a:pP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 (R X S)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a:t>
            </a:r>
            <a:r>
              <a:rPr lang="en-US" sz="2100">
                <a:solidFill>
                  <a:schemeClr val="tx1">
                    <a:lumMod val="75000"/>
                    <a:lumOff val="25000"/>
                  </a:schemeClr>
                </a:solidFill>
                <a:latin typeface="Times New Roman" panose="02020603050405020304" pitchFamily="18" charset="0"/>
                <a:cs typeface="Times New Roman" panose="02020603050405020304" pitchFamily="18" charset="0"/>
              </a:rPr>
              <a:t>(R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P</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S), </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if P is a join predicate</a:t>
            </a:r>
          </a:p>
          <a:p>
            <a:pPr>
              <a:lnSpc>
                <a:spcPct val="130000"/>
              </a:lnSpc>
              <a:spcAft>
                <a:spcPts val="600"/>
              </a:spcAft>
            </a:pP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18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 (R X S) </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18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P1</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 </a:t>
            </a:r>
            <a:r>
              <a:rPr lang="en-US" sz="1800">
                <a:solidFill>
                  <a:schemeClr val="tx1">
                    <a:lumMod val="75000"/>
                    <a:lumOff val="25000"/>
                  </a:schemeClr>
                </a:solidFill>
                <a:latin typeface="Times New Roman" panose="02020603050405020304" pitchFamily="18" charset="0"/>
                <a:cs typeface="Times New Roman" panose="02020603050405020304" pitchFamily="18" charset="0"/>
              </a:rPr>
              <a:t>(</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18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P2</a:t>
            </a:r>
            <a:r>
              <a:rPr lang="en-US" sz="1800">
                <a:solidFill>
                  <a:schemeClr val="tx1">
                    <a:lumMod val="75000"/>
                    <a:lumOff val="25000"/>
                  </a:schemeClr>
                </a:solidFill>
                <a:latin typeface="Times New Roman" panose="02020603050405020304" pitchFamily="18" charset="0"/>
                <a:cs typeface="Times New Roman" panose="02020603050405020304" pitchFamily="18" charset="0"/>
              </a:rPr>
              <a:t>(R) </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t>
            </a:r>
            <a:r>
              <a:rPr lang="en-US" sz="18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P4</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18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P3</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(S)) , where </a:t>
            </a:r>
            <a:r>
              <a:rPr lang="en-US" sz="1800">
                <a:solidFill>
                  <a:schemeClr val="tx1">
                    <a:lumMod val="75000"/>
                    <a:lumOff val="25000"/>
                  </a:schemeClr>
                </a:solidFill>
                <a:latin typeface="Times New Roman" panose="02020603050405020304" pitchFamily="18" charset="0"/>
                <a:cs typeface="Times New Roman" panose="02020603050405020304" pitchFamily="18" charset="0"/>
              </a:rPr>
              <a:t>P = p1 </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a:t>
            </a:r>
            <a:r>
              <a:rPr lang="en-US" sz="1800">
                <a:solidFill>
                  <a:schemeClr val="tx1">
                    <a:lumMod val="75000"/>
                    <a:lumOff val="25000"/>
                  </a:schemeClr>
                </a:solidFill>
                <a:latin typeface="Times New Roman" panose="02020603050405020304" pitchFamily="18" charset="0"/>
                <a:cs typeface="Times New Roman" panose="02020603050405020304" pitchFamily="18" charset="0"/>
              </a:rPr>
              <a:t>p2 </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a:t>
            </a:r>
            <a:r>
              <a:rPr lang="en-US" sz="1800">
                <a:solidFill>
                  <a:schemeClr val="tx1">
                    <a:lumMod val="75000"/>
                    <a:lumOff val="25000"/>
                  </a:schemeClr>
                </a:solidFill>
                <a:latin typeface="Times New Roman" panose="02020603050405020304" pitchFamily="18" charset="0"/>
                <a:cs typeface="Times New Roman" panose="02020603050405020304" pitchFamily="18" charset="0"/>
              </a:rPr>
              <a:t>p3 </a:t>
            </a:r>
            <a:r>
              <a:rPr lang="en-US" sz="18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p4</a:t>
            </a:r>
          </a:p>
          <a:p>
            <a:pPr>
              <a:lnSpc>
                <a:spcPct val="130000"/>
              </a:lnSpc>
              <a:spcAft>
                <a:spcPts val="600"/>
              </a:spcAft>
              <a:buClr>
                <a:schemeClr val="tx2"/>
              </a:buClr>
              <a:buSzPct val="60000"/>
            </a:pP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A1,A2,…An</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 (R)</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 ∏</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A1,A2,…An</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P</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 (</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t>
            </a:r>
            <a:r>
              <a:rPr lang="en-US" sz="2100" baseline="-250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A1,…An, B1,… BM</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sym typeface="Symbol" charset="2"/>
              </a:rPr>
              <a:t>R)</a:t>
            </a:r>
            <a:r>
              <a:rPr lang="en-US" sz="210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where B1 … BM</a:t>
            </a:r>
            <a:r>
              <a:rPr lang="en-US">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 are columns in P</a:t>
            </a:r>
          </a:p>
          <a:p>
            <a:pPr>
              <a:lnSpc>
                <a:spcPct val="130000"/>
              </a:lnSpc>
              <a:spcAft>
                <a:spcPts val="600"/>
              </a:spcAft>
              <a:buClr>
                <a:schemeClr val="tx2"/>
              </a:buClr>
              <a:buSzPct val="60000"/>
            </a:pPr>
            <a:r>
              <a:rPr lang="en-US">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rPr>
              <a:t>…</a:t>
            </a:r>
          </a:p>
          <a:p>
            <a:pPr>
              <a:lnSpc>
                <a:spcPct val="130000"/>
              </a:lnSpc>
              <a:spcAft>
                <a:spcPts val="600"/>
              </a:spcAft>
            </a:pPr>
            <a:endParaRPr lang="en-US" sz="1800">
              <a:solidFill>
                <a:schemeClr val="tx1">
                  <a:lumMod val="75000"/>
                  <a:lumOff val="25000"/>
                </a:schemeClr>
              </a:solidFill>
              <a:latin typeface="Times New Roman" panose="02020603050405020304" pitchFamily="18" charset="0"/>
              <a:cs typeface="Times New Roman" panose="02020603050405020304" pitchFamily="18" charset="0"/>
            </a:endParaRPr>
          </a:p>
          <a:p>
            <a:pPr>
              <a:lnSpc>
                <a:spcPct val="130000"/>
              </a:lnSpc>
              <a:spcAft>
                <a:spcPts val="600"/>
              </a:spcAft>
            </a:pPr>
            <a:endParaRPr lang="en-US" sz="1800">
              <a:solidFill>
                <a:schemeClr val="tx1">
                  <a:lumMod val="75000"/>
                  <a:lumOff val="25000"/>
                </a:schemeClr>
              </a:solidFill>
              <a:latin typeface="Times New Roman" panose="02020603050405020304" pitchFamily="18" charset="0"/>
              <a:cs typeface="Times New Roman" panose="02020603050405020304" pitchFamily="18" charset="0"/>
            </a:endParaRPr>
          </a:p>
          <a:p>
            <a:pPr>
              <a:lnSpc>
                <a:spcPct val="130000"/>
              </a:lnSpc>
              <a:spcAft>
                <a:spcPts val="600"/>
              </a:spcAft>
            </a:pPr>
            <a:endParaRPr lang="en-US" sz="1800">
              <a:solidFill>
                <a:srgbClr val="C00000"/>
              </a:solidFill>
              <a:latin typeface="Times New Roman" panose="02020603050405020304" pitchFamily="18" charset="0"/>
              <a:ea typeface="Arial Unicode MS" charset="0"/>
              <a:cs typeface="Times New Roman" panose="02020603050405020304" pitchFamily="18" charset="0"/>
            </a:endParaRPr>
          </a:p>
          <a:p>
            <a:pPr>
              <a:lnSpc>
                <a:spcPct val="130000"/>
              </a:lnSpc>
              <a:spcAft>
                <a:spcPts val="600"/>
              </a:spcAft>
            </a:pPr>
            <a:endParaRPr lang="en-US" sz="1800" dirty="0">
              <a:solidFill>
                <a:srgbClr val="C00000"/>
              </a:solidFill>
              <a:latin typeface="Times New Roman" panose="02020603050405020304" pitchFamily="18" charset="0"/>
              <a:ea typeface="Arial Unicode MS"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784B31C1-D306-074D-C7D5-9581F559BB09}"/>
              </a:ext>
            </a:extLst>
          </p:cNvPr>
          <p:cNvSpPr>
            <a:spLocks noGrp="1"/>
          </p:cNvSpPr>
          <p:nvPr>
            <p:ph type="sldNum" sz="quarter" idx="4"/>
          </p:nvPr>
        </p:nvSpPr>
        <p:spPr/>
        <p:txBody>
          <a:bodyPr/>
          <a:lstStyle/>
          <a:p>
            <a:pPr algn="r"/>
            <a:fld id="{97DD1AB5-42BA-4E8A-BFEE-435884E16AAB}" type="slidenum">
              <a:rPr lang="en-US" smtClean="0"/>
              <a:pPr algn="r"/>
              <a:t>17</a:t>
            </a:fld>
            <a:endParaRPr lang="en-US" dirty="0"/>
          </a:p>
        </p:txBody>
      </p:sp>
      <p:sp>
        <p:nvSpPr>
          <p:cNvPr id="1179655" name="Rectangle 7"/>
          <p:cNvSpPr>
            <a:spLocks noChangeArrowheads="1"/>
          </p:cNvSpPr>
          <p:nvPr/>
        </p:nvSpPr>
        <p:spPr bwMode="auto">
          <a:xfrm>
            <a:off x="1314450" y="4019550"/>
            <a:ext cx="6457948" cy="914400"/>
          </a:xfrm>
          <a:prstGeom prst="rect">
            <a:avLst/>
          </a:prstGeom>
          <a:noFill/>
          <a:ln w="9525">
            <a:noFill/>
            <a:miter lim="800000"/>
            <a:headEnd/>
            <a:tailEnd/>
          </a:ln>
          <a:effectLst/>
        </p:spPr>
        <p:txBody>
          <a:bodyPr>
            <a:prstTxWarp prst="textNoShape">
              <a:avLst/>
            </a:prstTxWarp>
          </a:bodyPr>
          <a:lstStyle/>
          <a:p>
            <a:pPr>
              <a:lnSpc>
                <a:spcPct val="110000"/>
              </a:lnSpc>
              <a:spcBef>
                <a:spcPct val="20000"/>
              </a:spcBef>
              <a:buClr>
                <a:schemeClr val="tx2"/>
              </a:buClr>
              <a:buSzPct val="60000"/>
            </a:pPr>
            <a:endParaRPr lang="en-US" dirty="0">
              <a:solidFill>
                <a:schemeClr val="tx1">
                  <a:lumMod val="75000"/>
                  <a:lumOff val="25000"/>
                </a:schemeClr>
              </a:solidFill>
              <a:latin typeface="Times New Roman" panose="02020603050405020304" pitchFamily="18" charset="0"/>
              <a:ea typeface="Arial Unicode MS" charset="0"/>
              <a:cs typeface="Times New Roman" panose="02020603050405020304" pitchFamily="18" charset="0"/>
            </a:endParaRPr>
          </a:p>
        </p:txBody>
      </p:sp>
    </p:spTree>
    <p:extLst>
      <p:ext uri="{BB962C8B-B14F-4D97-AF65-F5344CB8AC3E}">
        <p14:creationId xmlns:p14="http://schemas.microsoft.com/office/powerpoint/2010/main" val="3872717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179651">
                                            <p:txEl>
                                              <p:pRg st="0" end="0"/>
                                            </p:txEl>
                                          </p:spTgt>
                                        </p:tgtEl>
                                        <p:attrNameLst>
                                          <p:attrName>style.visibility</p:attrName>
                                        </p:attrNameLst>
                                      </p:cBhvr>
                                      <p:to>
                                        <p:strVal val="visible"/>
                                      </p:to>
                                    </p:set>
                                    <p:animEffect transition="in" filter="dissolve">
                                      <p:cBhvr>
                                        <p:cTn id="7" dur="500"/>
                                        <p:tgtEl>
                                          <p:spTgt spid="1179651">
                                            <p:txEl>
                                              <p:pRg st="0" end="0"/>
                                            </p:txEl>
                                          </p:spTgt>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1179651">
                                            <p:txEl>
                                              <p:pRg st="1" end="1"/>
                                            </p:txEl>
                                          </p:spTgt>
                                        </p:tgtEl>
                                        <p:attrNameLst>
                                          <p:attrName>style.visibility</p:attrName>
                                        </p:attrNameLst>
                                      </p:cBhvr>
                                      <p:to>
                                        <p:strVal val="visible"/>
                                      </p:to>
                                    </p:set>
                                    <p:animEffect transition="in" filter="dissolve">
                                      <p:cBhvr>
                                        <p:cTn id="11" dur="500"/>
                                        <p:tgtEl>
                                          <p:spTgt spid="1179651">
                                            <p:txEl>
                                              <p:pRg st="1" end="1"/>
                                            </p:txEl>
                                          </p:spTgt>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1179651">
                                            <p:txEl>
                                              <p:pRg st="2" end="2"/>
                                            </p:txEl>
                                          </p:spTgt>
                                        </p:tgtEl>
                                        <p:attrNameLst>
                                          <p:attrName>style.visibility</p:attrName>
                                        </p:attrNameLst>
                                      </p:cBhvr>
                                      <p:to>
                                        <p:strVal val="visible"/>
                                      </p:to>
                                    </p:set>
                                    <p:animEffect transition="in" filter="dissolve">
                                      <p:cBhvr>
                                        <p:cTn id="15" dur="500"/>
                                        <p:tgtEl>
                                          <p:spTgt spid="1179651">
                                            <p:txEl>
                                              <p:pRg st="2" end="2"/>
                                            </p:txEl>
                                          </p:spTgt>
                                        </p:tgtEl>
                                      </p:cBhvr>
                                    </p:animEffect>
                                  </p:childTnLst>
                                </p:cTn>
                              </p:par>
                            </p:childTnLst>
                          </p:cTn>
                        </p:par>
                        <p:par>
                          <p:cTn id="16" fill="hold">
                            <p:stCondLst>
                              <p:cond delay="1500"/>
                            </p:stCondLst>
                            <p:childTnLst>
                              <p:par>
                                <p:cTn id="17" presetID="9" presetClass="entr" presetSubtype="0" fill="hold" grpId="0" nodeType="afterEffect">
                                  <p:stCondLst>
                                    <p:cond delay="0"/>
                                  </p:stCondLst>
                                  <p:childTnLst>
                                    <p:set>
                                      <p:cBhvr>
                                        <p:cTn id="18" dur="1" fill="hold">
                                          <p:stCondLst>
                                            <p:cond delay="0"/>
                                          </p:stCondLst>
                                        </p:cTn>
                                        <p:tgtEl>
                                          <p:spTgt spid="1179651">
                                            <p:txEl>
                                              <p:pRg st="3" end="3"/>
                                            </p:txEl>
                                          </p:spTgt>
                                        </p:tgtEl>
                                        <p:attrNameLst>
                                          <p:attrName>style.visibility</p:attrName>
                                        </p:attrNameLst>
                                      </p:cBhvr>
                                      <p:to>
                                        <p:strVal val="visible"/>
                                      </p:to>
                                    </p:set>
                                    <p:animEffect transition="in" filter="dissolve">
                                      <p:cBhvr>
                                        <p:cTn id="19" dur="500"/>
                                        <p:tgtEl>
                                          <p:spTgt spid="1179651">
                                            <p:txEl>
                                              <p:pRg st="3" end="3"/>
                                            </p:txEl>
                                          </p:spTgt>
                                        </p:tgtEl>
                                      </p:cBhvr>
                                    </p:animEffect>
                                  </p:childTnLst>
                                </p:cTn>
                              </p:par>
                            </p:childTnLst>
                          </p:cTn>
                        </p:par>
                        <p:par>
                          <p:cTn id="20" fill="hold">
                            <p:stCondLst>
                              <p:cond delay="2000"/>
                            </p:stCondLst>
                            <p:childTnLst>
                              <p:par>
                                <p:cTn id="21" presetID="9" presetClass="entr" presetSubtype="0" fill="hold" grpId="0" nodeType="afterEffect">
                                  <p:stCondLst>
                                    <p:cond delay="0"/>
                                  </p:stCondLst>
                                  <p:childTnLst>
                                    <p:set>
                                      <p:cBhvr>
                                        <p:cTn id="22" dur="1" fill="hold">
                                          <p:stCondLst>
                                            <p:cond delay="0"/>
                                          </p:stCondLst>
                                        </p:cTn>
                                        <p:tgtEl>
                                          <p:spTgt spid="1179651">
                                            <p:txEl>
                                              <p:pRg st="4" end="4"/>
                                            </p:txEl>
                                          </p:spTgt>
                                        </p:tgtEl>
                                        <p:attrNameLst>
                                          <p:attrName>style.visibility</p:attrName>
                                        </p:attrNameLst>
                                      </p:cBhvr>
                                      <p:to>
                                        <p:strVal val="visible"/>
                                      </p:to>
                                    </p:set>
                                    <p:animEffect transition="in" filter="dissolve">
                                      <p:cBhvr>
                                        <p:cTn id="23" dur="500"/>
                                        <p:tgtEl>
                                          <p:spTgt spid="1179651">
                                            <p:txEl>
                                              <p:pRg st="4" end="4"/>
                                            </p:txEl>
                                          </p:spTgt>
                                        </p:tgtEl>
                                      </p:cBhvr>
                                    </p:animEffect>
                                  </p:childTnLst>
                                </p:cTn>
                              </p:par>
                            </p:childTnLst>
                          </p:cTn>
                        </p:par>
                        <p:par>
                          <p:cTn id="24" fill="hold">
                            <p:stCondLst>
                              <p:cond delay="2500"/>
                            </p:stCondLst>
                            <p:childTnLst>
                              <p:par>
                                <p:cTn id="25" presetID="9" presetClass="entr" presetSubtype="0" fill="hold" grpId="0" nodeType="afterEffect">
                                  <p:stCondLst>
                                    <p:cond delay="0"/>
                                  </p:stCondLst>
                                  <p:childTnLst>
                                    <p:set>
                                      <p:cBhvr>
                                        <p:cTn id="26" dur="1" fill="hold">
                                          <p:stCondLst>
                                            <p:cond delay="0"/>
                                          </p:stCondLst>
                                        </p:cTn>
                                        <p:tgtEl>
                                          <p:spTgt spid="1179651">
                                            <p:txEl>
                                              <p:pRg st="5" end="5"/>
                                            </p:txEl>
                                          </p:spTgt>
                                        </p:tgtEl>
                                        <p:attrNameLst>
                                          <p:attrName>style.visibility</p:attrName>
                                        </p:attrNameLst>
                                      </p:cBhvr>
                                      <p:to>
                                        <p:strVal val="visible"/>
                                      </p:to>
                                    </p:set>
                                    <p:animEffect transition="in" filter="dissolve">
                                      <p:cBhvr>
                                        <p:cTn id="27" dur="500"/>
                                        <p:tgtEl>
                                          <p:spTgt spid="1179651">
                                            <p:txEl>
                                              <p:pRg st="5" end="5"/>
                                            </p:txEl>
                                          </p:spTgt>
                                        </p:tgtEl>
                                      </p:cBhvr>
                                    </p:animEffect>
                                  </p:childTnLst>
                                </p:cTn>
                              </p:par>
                            </p:childTnLst>
                          </p:cTn>
                        </p:par>
                        <p:par>
                          <p:cTn id="28" fill="hold">
                            <p:stCondLst>
                              <p:cond delay="3000"/>
                            </p:stCondLst>
                            <p:childTnLst>
                              <p:par>
                                <p:cTn id="29" presetID="9" presetClass="entr" presetSubtype="0" fill="hold" grpId="0" nodeType="afterEffect">
                                  <p:stCondLst>
                                    <p:cond delay="0"/>
                                  </p:stCondLst>
                                  <p:childTnLst>
                                    <p:set>
                                      <p:cBhvr>
                                        <p:cTn id="30" dur="1" fill="hold">
                                          <p:stCondLst>
                                            <p:cond delay="0"/>
                                          </p:stCondLst>
                                        </p:cTn>
                                        <p:tgtEl>
                                          <p:spTgt spid="1179651">
                                            <p:txEl>
                                              <p:pRg st="6" end="6"/>
                                            </p:txEl>
                                          </p:spTgt>
                                        </p:tgtEl>
                                        <p:attrNameLst>
                                          <p:attrName>style.visibility</p:attrName>
                                        </p:attrNameLst>
                                      </p:cBhvr>
                                      <p:to>
                                        <p:strVal val="visible"/>
                                      </p:to>
                                    </p:set>
                                    <p:animEffect transition="in" filter="dissolve">
                                      <p:cBhvr>
                                        <p:cTn id="31" dur="500"/>
                                        <p:tgtEl>
                                          <p:spTgt spid="1179651">
                                            <p:txEl>
                                              <p:pRg st="6" end="6"/>
                                            </p:txEl>
                                          </p:spTgt>
                                        </p:tgtEl>
                                      </p:cBhvr>
                                    </p:animEffect>
                                  </p:childTnLst>
                                </p:cTn>
                              </p:par>
                            </p:childTnLst>
                          </p:cTn>
                        </p:par>
                        <p:par>
                          <p:cTn id="32" fill="hold">
                            <p:stCondLst>
                              <p:cond delay="3500"/>
                            </p:stCondLst>
                            <p:childTnLst>
                              <p:par>
                                <p:cTn id="33" presetID="9" presetClass="entr" presetSubtype="0" fill="hold" grpId="0" nodeType="afterEffect">
                                  <p:stCondLst>
                                    <p:cond delay="0"/>
                                  </p:stCondLst>
                                  <p:childTnLst>
                                    <p:set>
                                      <p:cBhvr>
                                        <p:cTn id="34" dur="1" fill="hold">
                                          <p:stCondLst>
                                            <p:cond delay="0"/>
                                          </p:stCondLst>
                                        </p:cTn>
                                        <p:tgtEl>
                                          <p:spTgt spid="1179651">
                                            <p:txEl>
                                              <p:pRg st="7" end="7"/>
                                            </p:txEl>
                                          </p:spTgt>
                                        </p:tgtEl>
                                        <p:attrNameLst>
                                          <p:attrName>style.visibility</p:attrName>
                                        </p:attrNameLst>
                                      </p:cBhvr>
                                      <p:to>
                                        <p:strVal val="visible"/>
                                      </p:to>
                                    </p:set>
                                    <p:animEffect transition="in" filter="dissolve">
                                      <p:cBhvr>
                                        <p:cTn id="35" dur="500"/>
                                        <p:tgtEl>
                                          <p:spTgt spid="1179651">
                                            <p:txEl>
                                              <p:pRg st="7" end="7"/>
                                            </p:txEl>
                                          </p:spTgt>
                                        </p:tgtEl>
                                      </p:cBhvr>
                                    </p:animEffect>
                                  </p:childTnLst>
                                </p:cTn>
                              </p:par>
                            </p:childTnLst>
                          </p:cTn>
                        </p:par>
                        <p:par>
                          <p:cTn id="36" fill="hold">
                            <p:stCondLst>
                              <p:cond delay="4000"/>
                            </p:stCondLst>
                            <p:childTnLst>
                              <p:par>
                                <p:cTn id="37" presetID="9" presetClass="entr" presetSubtype="0" fill="hold" grpId="0" nodeType="afterEffect">
                                  <p:stCondLst>
                                    <p:cond delay="0"/>
                                  </p:stCondLst>
                                  <p:childTnLst>
                                    <p:set>
                                      <p:cBhvr>
                                        <p:cTn id="38" dur="1" fill="hold">
                                          <p:stCondLst>
                                            <p:cond delay="0"/>
                                          </p:stCondLst>
                                        </p:cTn>
                                        <p:tgtEl>
                                          <p:spTgt spid="1179651">
                                            <p:txEl>
                                              <p:pRg st="8" end="8"/>
                                            </p:txEl>
                                          </p:spTgt>
                                        </p:tgtEl>
                                        <p:attrNameLst>
                                          <p:attrName>style.visibility</p:attrName>
                                        </p:attrNameLst>
                                      </p:cBhvr>
                                      <p:to>
                                        <p:strVal val="visible"/>
                                      </p:to>
                                    </p:set>
                                    <p:animEffect transition="in" filter="dissolve">
                                      <p:cBhvr>
                                        <p:cTn id="39" dur="500"/>
                                        <p:tgtEl>
                                          <p:spTgt spid="117965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9651" grpId="0" uiExpand="1" build="p"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7A661A-2556-266A-124C-32948C5B1562}"/>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7FA41DC-B083-2349-1C29-3C380DDB16AF}"/>
              </a:ext>
            </a:extLst>
          </p:cNvPr>
          <p:cNvSpPr>
            <a:spLocks noGrp="1"/>
          </p:cNvSpPr>
          <p:nvPr>
            <p:ph type="title"/>
          </p:nvPr>
        </p:nvSpPr>
        <p:spPr/>
        <p:txBody>
          <a:bodyPr/>
          <a:lstStyle/>
          <a:p>
            <a:r>
              <a:rPr lang="en-US" dirty="0"/>
              <a:t>Query Optimization</a:t>
            </a:r>
          </a:p>
        </p:txBody>
      </p:sp>
      <p:sp>
        <p:nvSpPr>
          <p:cNvPr id="4" name="Content Placeholder 3">
            <a:extLst>
              <a:ext uri="{FF2B5EF4-FFF2-40B4-BE49-F238E27FC236}">
                <a16:creationId xmlns:a16="http://schemas.microsoft.com/office/drawing/2014/main" id="{60422E20-AF7F-AC88-F811-2CCCA6DF524A}"/>
              </a:ext>
            </a:extLst>
          </p:cNvPr>
          <p:cNvSpPr>
            <a:spLocks noGrp="1"/>
          </p:cNvSpPr>
          <p:nvPr>
            <p:ph idx="1"/>
          </p:nvPr>
        </p:nvSpPr>
        <p:spPr/>
        <p:txBody>
          <a:bodyPr/>
          <a:lstStyle/>
          <a:p>
            <a:r>
              <a:rPr lang="en-US" b="1" dirty="0"/>
              <a:t>Heuristics / Rules</a:t>
            </a:r>
          </a:p>
          <a:p>
            <a:pPr lvl="1"/>
            <a:r>
              <a:rPr lang="en-US" dirty="0"/>
              <a:t>Rewrite the query to remove (guessed) inefficiencies.</a:t>
            </a:r>
          </a:p>
          <a:p>
            <a:pPr lvl="1"/>
            <a:r>
              <a:rPr lang="en-US" dirty="0"/>
              <a:t>Examples: always do selections first or push down projections as early as possible.</a:t>
            </a:r>
          </a:p>
          <a:p>
            <a:pPr lvl="1"/>
            <a:r>
              <a:rPr lang="en-US" dirty="0"/>
              <a:t>These techniques may need to examine catalog, but they do </a:t>
            </a:r>
            <a:r>
              <a:rPr lang="en-US" u="sng" dirty="0"/>
              <a:t>not</a:t>
            </a:r>
            <a:r>
              <a:rPr lang="en-US" dirty="0"/>
              <a:t> need to examine data.</a:t>
            </a:r>
          </a:p>
          <a:p>
            <a:endParaRPr lang="en-US" sz="1200" dirty="0"/>
          </a:p>
          <a:p>
            <a:r>
              <a:rPr lang="en-US" b="1" dirty="0"/>
              <a:t>Cost-based Search</a:t>
            </a:r>
          </a:p>
          <a:p>
            <a:pPr lvl="1"/>
            <a:r>
              <a:rPr lang="en-US" dirty="0"/>
              <a:t>Use a model to estimate the cost of executing a plan.</a:t>
            </a:r>
          </a:p>
          <a:p>
            <a:pPr lvl="1"/>
            <a:r>
              <a:rPr lang="en-US" dirty="0"/>
              <a:t>Enumerate multiple equivalent plans for a query and pick the one with the lowest cost.</a:t>
            </a:r>
          </a:p>
        </p:txBody>
      </p:sp>
      <p:sp>
        <p:nvSpPr>
          <p:cNvPr id="5" name="Slide Number Placeholder 3">
            <a:extLst>
              <a:ext uri="{FF2B5EF4-FFF2-40B4-BE49-F238E27FC236}">
                <a16:creationId xmlns:a16="http://schemas.microsoft.com/office/drawing/2014/main" id="{34B799F0-5D02-4B35-2C3B-7F4C58177A18}"/>
              </a:ext>
            </a:extLst>
          </p:cNvPr>
          <p:cNvSpPr>
            <a:spLocks noGrp="1"/>
          </p:cNvSpPr>
          <p:nvPr>
            <p:ph type="sldNum" sz="quarter" idx="4"/>
          </p:nvPr>
        </p:nvSpPr>
        <p:spPr/>
        <p:txBody>
          <a:bodyPr/>
          <a:lstStyle/>
          <a:p>
            <a:pPr algn="r"/>
            <a:fld id="{97DD1AB5-42BA-4E8A-BFEE-435884E16AAB}" type="slidenum">
              <a:rPr lang="en-US" smtClean="0"/>
              <a:pPr algn="r"/>
              <a:t>18</a:t>
            </a:fld>
            <a:endParaRPr lang="en-US" dirty="0"/>
          </a:p>
        </p:txBody>
      </p:sp>
      <p:sp>
        <p:nvSpPr>
          <p:cNvPr id="11" name="Rounded Rectangle 28">
            <a:extLst>
              <a:ext uri="{FF2B5EF4-FFF2-40B4-BE49-F238E27FC236}">
                <a16:creationId xmlns:a16="http://schemas.microsoft.com/office/drawing/2014/main" id="{58F2C3A0-4228-2024-0D0A-4CAEF48A71F1}"/>
              </a:ext>
            </a:extLst>
          </p:cNvPr>
          <p:cNvSpPr>
            <a:spLocks noChangeArrowheads="1"/>
          </p:cNvSpPr>
          <p:nvPr/>
        </p:nvSpPr>
        <p:spPr bwMode="auto">
          <a:xfrm>
            <a:off x="1295400" y="971550"/>
            <a:ext cx="6583680" cy="1828800"/>
          </a:xfrm>
          <a:prstGeom prst="roundRect">
            <a:avLst>
              <a:gd name="adj" fmla="val 4709"/>
            </a:avLst>
          </a:prstGeom>
          <a:noFill/>
          <a:ln w="38100" algn="ctr">
            <a:solidFill>
              <a:schemeClr val="accent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anchor="ctr"/>
          <a:lstStyle>
            <a:lvl1pPr>
              <a:defRPr sz="2800" u="sng">
                <a:solidFill>
                  <a:schemeClr val="tx1"/>
                </a:solidFill>
                <a:latin typeface="Times New Roman" panose="02020603050405020304" pitchFamily="18" charset="0"/>
                <a:ea typeface="ＭＳ Ｐゴシック" panose="020B0600070205080204" pitchFamily="34" charset="-128"/>
              </a:defRPr>
            </a:lvl1pPr>
            <a:lvl2pPr marL="742950" indent="-285750">
              <a:defRPr sz="2800" u="sng">
                <a:solidFill>
                  <a:schemeClr val="tx1"/>
                </a:solidFill>
                <a:latin typeface="Times New Roman" panose="02020603050405020304" pitchFamily="18" charset="0"/>
                <a:ea typeface="ＭＳ Ｐゴシック" panose="020B0600070205080204" pitchFamily="34" charset="-128"/>
              </a:defRPr>
            </a:lvl2pPr>
            <a:lvl3pPr marL="1143000" indent="-228600">
              <a:defRPr sz="2800" u="sng">
                <a:solidFill>
                  <a:schemeClr val="tx1"/>
                </a:solidFill>
                <a:latin typeface="Times New Roman" panose="02020603050405020304" pitchFamily="18" charset="0"/>
                <a:ea typeface="ＭＳ Ｐゴシック" panose="020B0600070205080204" pitchFamily="34" charset="-128"/>
              </a:defRPr>
            </a:lvl3pPr>
            <a:lvl4pPr marL="1600200" indent="-228600">
              <a:defRPr sz="2800" u="sng">
                <a:solidFill>
                  <a:schemeClr val="tx1"/>
                </a:solidFill>
                <a:latin typeface="Times New Roman" panose="02020603050405020304" pitchFamily="18" charset="0"/>
                <a:ea typeface="ＭＳ Ｐゴシック" panose="020B0600070205080204" pitchFamily="34" charset="-128"/>
              </a:defRPr>
            </a:lvl4pPr>
            <a:lvl5pPr marL="2057400" indent="-228600">
              <a:defRPr sz="2800" u="sng">
                <a:solidFill>
                  <a:schemeClr val="tx1"/>
                </a:solidFill>
                <a:latin typeface="Times New Roman" panose="02020603050405020304" pitchFamily="18" charset="0"/>
                <a:ea typeface="ＭＳ Ｐゴシック" panose="020B0600070205080204" pitchFamily="34" charset="-128"/>
              </a:defRPr>
            </a:lvl5pPr>
            <a:lvl6pPr marL="25146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6pPr>
            <a:lvl7pPr marL="29718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7pPr>
            <a:lvl8pPr marL="34290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8pPr>
            <a:lvl9pPr marL="38862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9pPr>
          </a:lstStyle>
          <a:p>
            <a:endParaRPr lang="en-US" altLang="en-US" sz="2100" dirty="0"/>
          </a:p>
        </p:txBody>
      </p:sp>
    </p:spTree>
    <p:extLst>
      <p:ext uri="{BB962C8B-B14F-4D97-AF65-F5344CB8AC3E}">
        <p14:creationId xmlns:p14="http://schemas.microsoft.com/office/powerpoint/2010/main" val="2043212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1" nodeType="clickEffect">
                                  <p:stCondLst>
                                    <p:cond delay="0"/>
                                  </p:stCondLst>
                                  <p:childTnLst>
                                    <p:animMotion origin="layout" path="M -2.5E-6 3.33333E-6 L -2.5E-6 0.37037 " pathEditMode="relative" rAng="0" ptsTypes="AA">
                                      <p:cBhvr>
                                        <p:cTn id="6" dur="1000" fill="hold"/>
                                        <p:tgtEl>
                                          <p:spTgt spid="11"/>
                                        </p:tgtEl>
                                        <p:attrNameLst>
                                          <p:attrName>ppt_x</p:attrName>
                                          <p:attrName>ppt_y</p:attrName>
                                        </p:attrNameLst>
                                      </p:cBhvr>
                                      <p:rCtr x="0" y="1851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p:cNvSpPr>
            <a:spLocks noGrp="1"/>
          </p:cNvSpPr>
          <p:nvPr>
            <p:ph type="title"/>
          </p:nvPr>
        </p:nvSpPr>
        <p:spPr/>
        <p:txBody>
          <a:bodyPr/>
          <a:lstStyle/>
          <a:p>
            <a:r>
              <a:rPr lang="en-US" dirty="0"/>
              <a:t>Cost-Based Query Optimization</a:t>
            </a:r>
          </a:p>
        </p:txBody>
      </p:sp>
      <p:sp>
        <p:nvSpPr>
          <p:cNvPr id="100355" name="Content Placeholder 2"/>
          <p:cNvSpPr>
            <a:spLocks noGrp="1"/>
          </p:cNvSpPr>
          <p:nvPr>
            <p:ph idx="1"/>
          </p:nvPr>
        </p:nvSpPr>
        <p:spPr/>
        <p:txBody>
          <a:bodyPr/>
          <a:lstStyle/>
          <a:p>
            <a:r>
              <a:rPr lang="en-US" altLang="ja-JP" dirty="0"/>
              <a:t>We will start with cost-based, bottom-up QO</a:t>
            </a:r>
          </a:p>
          <a:p>
            <a:pPr lvl="1"/>
            <a:r>
              <a:rPr lang="en-US" altLang="ja-JP" dirty="0"/>
              <a:t>Aka the "classic" IBM System R optimizer</a:t>
            </a:r>
          </a:p>
          <a:p>
            <a:r>
              <a:rPr lang="en-US" altLang="ja-JP" dirty="0"/>
              <a:t>Approach: Enumerate different plans for the query and estimate their costs.</a:t>
            </a:r>
          </a:p>
          <a:p>
            <a:pPr lvl="1"/>
            <a:r>
              <a:rPr lang="en-US" dirty="0"/>
              <a:t>Single relation.</a:t>
            </a:r>
          </a:p>
          <a:p>
            <a:pPr lvl="1"/>
            <a:r>
              <a:rPr lang="en-US" dirty="0"/>
              <a:t>Multiple relations.</a:t>
            </a:r>
          </a:p>
          <a:p>
            <a:pPr lvl="1"/>
            <a:r>
              <a:rPr lang="en-US" dirty="0"/>
              <a:t>Nested sub-queries.</a:t>
            </a:r>
          </a:p>
          <a:p>
            <a:r>
              <a:rPr lang="en-US" dirty="0"/>
              <a:t>It chooses the best plan it has seen for the query after exhausting all plans or some timeout.</a:t>
            </a:r>
          </a:p>
        </p:txBody>
      </p:sp>
      <p:sp>
        <p:nvSpPr>
          <p:cNvPr id="3" name="Slide Number Placeholder 3">
            <a:extLst>
              <a:ext uri="{FF2B5EF4-FFF2-40B4-BE49-F238E27FC236}">
                <a16:creationId xmlns:a16="http://schemas.microsoft.com/office/drawing/2014/main" id="{EB9DADF3-788F-0F4F-7370-F63DD6288DD4}"/>
              </a:ext>
            </a:extLst>
          </p:cNvPr>
          <p:cNvSpPr>
            <a:spLocks noGrp="1"/>
          </p:cNvSpPr>
          <p:nvPr>
            <p:ph type="sldNum" sz="quarter" idx="4"/>
          </p:nvPr>
        </p:nvSpPr>
        <p:spPr/>
        <p:txBody>
          <a:bodyPr/>
          <a:lstStyle/>
          <a:p>
            <a:fld id="{97DD1AB5-42BA-4E8A-BFEE-435884E16AAB}" type="slidenum">
              <a:rPr lang="en-US" smtClean="0"/>
              <a:pPr/>
              <a:t>19</a:t>
            </a:fld>
            <a:endParaRPr lang="en-US" dirty="0"/>
          </a:p>
        </p:txBody>
      </p:sp>
    </p:spTree>
    <p:extLst>
      <p:ext uri="{BB962C8B-B14F-4D97-AF65-F5344CB8AC3E}">
        <p14:creationId xmlns:p14="http://schemas.microsoft.com/office/powerpoint/2010/main" val="7018431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EE046087-4A0B-44FD-A01E-D5D1AE3B938A}"/>
              </a:ext>
            </a:extLst>
          </p:cNvPr>
          <p:cNvSpPr>
            <a:spLocks noGrp="1"/>
          </p:cNvSpPr>
          <p:nvPr>
            <p:ph type="title"/>
          </p:nvPr>
        </p:nvSpPr>
        <p:spPr/>
        <p:txBody>
          <a:bodyPr/>
          <a:lstStyle/>
          <a:p>
            <a:r>
              <a:rPr lang="en-US" altLang="en-US" dirty="0"/>
              <a:t>Announcements</a:t>
            </a:r>
          </a:p>
        </p:txBody>
      </p:sp>
      <p:sp>
        <p:nvSpPr>
          <p:cNvPr id="8195" name="Content Placeholder 2">
            <a:extLst>
              <a:ext uri="{FF2B5EF4-FFF2-40B4-BE49-F238E27FC236}">
                <a16:creationId xmlns:a16="http://schemas.microsoft.com/office/drawing/2014/main" id="{889DBE1E-E6AE-42EA-A60D-1CEC3BCDF835}"/>
              </a:ext>
            </a:extLst>
          </p:cNvPr>
          <p:cNvSpPr>
            <a:spLocks noGrp="1"/>
          </p:cNvSpPr>
          <p:nvPr>
            <p:ph idx="1"/>
          </p:nvPr>
        </p:nvSpPr>
        <p:spPr>
          <a:xfrm>
            <a:off x="1371600" y="971550"/>
            <a:ext cx="6400800" cy="4171950"/>
          </a:xfrm>
        </p:spPr>
        <p:txBody>
          <a:bodyPr/>
          <a:lstStyle/>
          <a:p>
            <a:r>
              <a:rPr lang="en-US" altLang="en-US" dirty="0"/>
              <a:t>Today, right after lecture, exam review in this room for ~30 minutes.  Additional questions in office hours.</a:t>
            </a:r>
          </a:p>
          <a:p>
            <a:endParaRPr lang="en-US" altLang="en-US" dirty="0"/>
          </a:p>
          <a:p>
            <a:r>
              <a:rPr lang="en-US" altLang="en-US" dirty="0"/>
              <a:t>Scheduling: I'm away next week</a:t>
            </a:r>
          </a:p>
          <a:p>
            <a:r>
              <a:rPr lang="en-US" altLang="en-US" b="1" dirty="0"/>
              <a:t>Old Plan: </a:t>
            </a:r>
            <a:r>
              <a:rPr lang="en-US" altLang="en-US" dirty="0"/>
              <a:t>Zhongrui + 1 canceled class.</a:t>
            </a:r>
          </a:p>
          <a:p>
            <a:r>
              <a:rPr lang="en-US" altLang="en-US" b="1" dirty="0"/>
              <a:t>New Plan:</a:t>
            </a:r>
            <a:r>
              <a:rPr lang="en-US" altLang="en-US" dirty="0"/>
              <a:t> </a:t>
            </a:r>
          </a:p>
          <a:p>
            <a:r>
              <a:rPr lang="en-US" altLang="en-US" dirty="0"/>
              <a:t>In class office hours with the TA's both days</a:t>
            </a:r>
          </a:p>
          <a:p>
            <a:r>
              <a:rPr lang="en-US" altLang="en-US" dirty="0"/>
              <a:t>To work on </a:t>
            </a:r>
            <a:r>
              <a:rPr lang="en-US" altLang="en-US" dirty="0" err="1"/>
              <a:t>B+Tree</a:t>
            </a:r>
            <a:endParaRPr lang="en-US" altLang="en-US" dirty="0"/>
          </a:p>
          <a:p>
            <a:r>
              <a:rPr lang="en-US" altLang="en-US" dirty="0" err="1"/>
              <a:t>B+Tree</a:t>
            </a:r>
            <a:r>
              <a:rPr lang="en-US" altLang="en-US" dirty="0"/>
              <a:t> </a:t>
            </a:r>
            <a:r>
              <a:rPr lang="en-US" altLang="en-US" b="1" dirty="0"/>
              <a:t>NEW DEADLINE Friday 11/7.</a:t>
            </a:r>
            <a:endParaRPr lang="en-US" altLang="en-US" dirty="0"/>
          </a:p>
        </p:txBody>
      </p:sp>
      <p:sp>
        <p:nvSpPr>
          <p:cNvPr id="4" name="Slide Number Placeholder 3" descr=" 5">
            <a:extLst>
              <a:ext uri="{FF2B5EF4-FFF2-40B4-BE49-F238E27FC236}">
                <a16:creationId xmlns:a16="http://schemas.microsoft.com/office/drawing/2014/main" id="{8D939524-0A91-9925-040F-D182CB5D870A}"/>
              </a:ext>
            </a:extLst>
          </p:cNvPr>
          <p:cNvSpPr txBox="1">
            <a:spLocks/>
          </p:cNvSpPr>
          <p:nvPr/>
        </p:nvSpPr>
        <p:spPr>
          <a:xfrm>
            <a:off x="8778240" y="0"/>
            <a:ext cx="365760" cy="273844"/>
          </a:xfrm>
          <a:prstGeom prst="rect">
            <a:avLst/>
          </a:prstGeom>
          <a:solidFill>
            <a:schemeClr val="bg1">
              <a:lumMod val="50000"/>
            </a:schemeClr>
          </a:solidFill>
        </p:spPr>
        <p:txBody>
          <a:bodyPr vert="horz" wrap="square" lIns="0" tIns="45720" rIns="45720" bIns="45720" rtlCol="0" anchor="ctr"/>
          <a:lstStyle>
            <a:defPPr>
              <a:defRPr lang="en-US"/>
            </a:defPPr>
            <a:lvl1pPr algn="r">
              <a:defRPr sz="1200">
                <a:solidFill>
                  <a:schemeClr val="bg1">
                    <a:lumMod val="95000"/>
                  </a:schemeClr>
                </a:solidFill>
                <a:latin typeface="Consolas" panose="020B0609020204030204" pitchFamily="49"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97DD1AB5-42BA-4E8A-BFEE-435884E16AAB}" type="slidenum">
              <a:rPr kumimoji="0" lang="en-US" sz="1200" b="0" i="0" u="none" strike="noStrike" kern="1200" cap="none" spc="0" normalizeH="0" baseline="0" noProof="0">
                <a:ln>
                  <a:noFill/>
                </a:ln>
                <a:solidFill>
                  <a:prstClr val="white">
                    <a:lumMod val="95000"/>
                  </a:prstClr>
                </a:solidFill>
                <a:effectLst/>
                <a:uLnTx/>
                <a:uFillTx/>
                <a:latin typeface="Consolas" panose="020B0609020204030204" pitchFamily="49"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white">
                  <a:lumMod val="95000"/>
                </a:prstClr>
              </a:solidFill>
              <a:effectLs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68777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5">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19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195">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9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19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CEC9124-5D1C-48AC-8671-0E8731BAB797}"/>
              </a:ext>
            </a:extLst>
          </p:cNvPr>
          <p:cNvSpPr>
            <a:spLocks noGrp="1"/>
          </p:cNvSpPr>
          <p:nvPr>
            <p:ph type="title"/>
          </p:nvPr>
        </p:nvSpPr>
        <p:spPr/>
        <p:txBody>
          <a:bodyPr/>
          <a:lstStyle/>
          <a:p>
            <a:r>
              <a:rPr lang="en-US" dirty="0"/>
              <a:t>Single-Relation Query Planning</a:t>
            </a:r>
          </a:p>
        </p:txBody>
      </p:sp>
      <p:sp>
        <p:nvSpPr>
          <p:cNvPr id="4" name="Content Placeholder 3">
            <a:extLst>
              <a:ext uri="{FF2B5EF4-FFF2-40B4-BE49-F238E27FC236}">
                <a16:creationId xmlns:a16="http://schemas.microsoft.com/office/drawing/2014/main" id="{FED5F2B2-E838-4E78-A9AA-7F3242BCEC1D}"/>
              </a:ext>
            </a:extLst>
          </p:cNvPr>
          <p:cNvSpPr>
            <a:spLocks noGrp="1"/>
          </p:cNvSpPr>
          <p:nvPr>
            <p:ph idx="1"/>
          </p:nvPr>
        </p:nvSpPr>
        <p:spPr/>
        <p:txBody>
          <a:bodyPr/>
          <a:lstStyle/>
          <a:p>
            <a:r>
              <a:rPr lang="en-US" dirty="0"/>
              <a:t>Pick the best access method.</a:t>
            </a:r>
          </a:p>
          <a:p>
            <a:pPr lvl="1"/>
            <a:r>
              <a:rPr lang="en-US" dirty="0"/>
              <a:t>Sequential Scan</a:t>
            </a:r>
          </a:p>
          <a:p>
            <a:pPr lvl="1"/>
            <a:r>
              <a:rPr lang="en-US" dirty="0"/>
              <a:t>Binary Search (clustered indexes)</a:t>
            </a:r>
          </a:p>
          <a:p>
            <a:pPr lvl="1"/>
            <a:r>
              <a:rPr lang="en-US" dirty="0"/>
              <a:t>Index Scan</a:t>
            </a:r>
          </a:p>
          <a:p>
            <a:r>
              <a:rPr lang="en-US" dirty="0"/>
              <a:t>Predicate evaluation ordering.</a:t>
            </a:r>
          </a:p>
          <a:p>
            <a:endParaRPr lang="en-US" sz="1200" dirty="0"/>
          </a:p>
          <a:p>
            <a:r>
              <a:rPr lang="en-US" dirty="0"/>
              <a:t>Simple heuristics are often good enough for this.</a:t>
            </a:r>
          </a:p>
        </p:txBody>
      </p:sp>
      <p:sp>
        <p:nvSpPr>
          <p:cNvPr id="5" name="Slide Number Placeholder 3">
            <a:extLst>
              <a:ext uri="{FF2B5EF4-FFF2-40B4-BE49-F238E27FC236}">
                <a16:creationId xmlns:a16="http://schemas.microsoft.com/office/drawing/2014/main" id="{8F6CBC52-4184-45DC-9E16-EAA3D1FD8DD8}"/>
              </a:ext>
            </a:extLst>
          </p:cNvPr>
          <p:cNvSpPr>
            <a:spLocks noGrp="1"/>
          </p:cNvSpPr>
          <p:nvPr>
            <p:ph type="sldNum" sz="quarter" idx="4"/>
          </p:nvPr>
        </p:nvSpPr>
        <p:spPr/>
        <p:txBody>
          <a:bodyPr/>
          <a:lstStyle/>
          <a:p>
            <a:fld id="{97DD1AB5-42BA-4E8A-BFEE-435884E16AAB}" type="slidenum">
              <a:rPr lang="en-US" smtClean="0"/>
              <a:pPr/>
              <a:t>20</a:t>
            </a:fld>
            <a:endParaRPr lang="en-US" dirty="0"/>
          </a:p>
        </p:txBody>
      </p:sp>
    </p:spTree>
    <p:extLst>
      <p:ext uri="{BB962C8B-B14F-4D97-AF65-F5344CB8AC3E}">
        <p14:creationId xmlns:p14="http://schemas.microsoft.com/office/powerpoint/2010/main" val="4267851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886552F-12BA-4470-8B7E-3B0D79C89253}"/>
              </a:ext>
            </a:extLst>
          </p:cNvPr>
          <p:cNvSpPr>
            <a:spLocks noGrp="1"/>
          </p:cNvSpPr>
          <p:nvPr>
            <p:ph type="title"/>
          </p:nvPr>
        </p:nvSpPr>
        <p:spPr/>
        <p:txBody>
          <a:bodyPr/>
          <a:lstStyle/>
          <a:p>
            <a:r>
              <a:rPr lang="en-US" dirty="0"/>
              <a:t>Multi-Relation Query Planning</a:t>
            </a:r>
          </a:p>
        </p:txBody>
      </p:sp>
      <p:sp>
        <p:nvSpPr>
          <p:cNvPr id="6" name="Content Placeholder 5">
            <a:extLst>
              <a:ext uri="{FF2B5EF4-FFF2-40B4-BE49-F238E27FC236}">
                <a16:creationId xmlns:a16="http://schemas.microsoft.com/office/drawing/2014/main" id="{FBC885B3-2575-45CF-9E99-A9C05F814D2A}"/>
              </a:ext>
            </a:extLst>
          </p:cNvPr>
          <p:cNvSpPr>
            <a:spLocks noGrp="1"/>
          </p:cNvSpPr>
          <p:nvPr>
            <p:ph idx="1"/>
          </p:nvPr>
        </p:nvSpPr>
        <p:spPr/>
        <p:txBody>
          <a:bodyPr/>
          <a:lstStyle/>
          <a:p>
            <a:r>
              <a:rPr lang="en-US" b="1" dirty="0"/>
              <a:t>Approach #1: Generative / Bottom-Up</a:t>
            </a:r>
          </a:p>
          <a:p>
            <a:pPr lvl="1"/>
            <a:r>
              <a:rPr lang="en-US" dirty="0"/>
              <a:t>Start with nothing and then iteratively assemble and add building blocks to generate a query plan. </a:t>
            </a:r>
          </a:p>
          <a:p>
            <a:pPr lvl="1"/>
            <a:r>
              <a:rPr lang="en-US" b="1" dirty="0"/>
              <a:t>Examples:</a:t>
            </a:r>
            <a:r>
              <a:rPr lang="en-US" dirty="0"/>
              <a:t> System R, Starburst</a:t>
            </a:r>
          </a:p>
          <a:p>
            <a:endParaRPr lang="en-US" sz="1200" dirty="0"/>
          </a:p>
          <a:p>
            <a:r>
              <a:rPr lang="en-US" b="1" dirty="0"/>
              <a:t>Approach #2: Transformation / Top-Down</a:t>
            </a:r>
          </a:p>
          <a:p>
            <a:pPr marL="342900" lvl="1"/>
            <a:r>
              <a:rPr lang="en-US" dirty="0"/>
              <a:t>Start with the outcome that the query wants, and then transform it to equivalent alternative sub-plans to find the optimal plan that gets to that goal.</a:t>
            </a:r>
          </a:p>
          <a:p>
            <a:pPr marL="342900" lvl="1"/>
            <a:r>
              <a:rPr lang="en-US" b="1" dirty="0"/>
              <a:t>Examples</a:t>
            </a:r>
            <a:r>
              <a:rPr lang="en-US" dirty="0"/>
              <a:t>: Volcano, Cascades</a:t>
            </a:r>
          </a:p>
          <a:p>
            <a:endParaRPr lang="en-US" sz="1200" b="1" dirty="0"/>
          </a:p>
        </p:txBody>
      </p:sp>
      <p:sp>
        <p:nvSpPr>
          <p:cNvPr id="4" name="Slide Number Placeholder 3">
            <a:extLst>
              <a:ext uri="{FF2B5EF4-FFF2-40B4-BE49-F238E27FC236}">
                <a16:creationId xmlns:a16="http://schemas.microsoft.com/office/drawing/2014/main" id="{873DB508-28D1-47BE-82B8-1F492C4CCBF7}"/>
              </a:ext>
            </a:extLst>
          </p:cNvPr>
          <p:cNvSpPr>
            <a:spLocks noGrp="1"/>
          </p:cNvSpPr>
          <p:nvPr>
            <p:ph type="sldNum" sz="quarter" idx="4"/>
          </p:nvPr>
        </p:nvSpPr>
        <p:spPr/>
        <p:txBody>
          <a:bodyPr/>
          <a:lstStyle/>
          <a:p>
            <a:fld id="{97DD1AB5-42BA-4E8A-BFEE-435884E16AAB}" type="slidenum">
              <a:rPr lang="en-US" smtClean="0"/>
              <a:t>21</a:t>
            </a:fld>
            <a:endParaRPr lang="en-US" dirty="0"/>
          </a:p>
        </p:txBody>
      </p:sp>
      <p:sp>
        <p:nvSpPr>
          <p:cNvPr id="2" name="Rounded Rectangle 28">
            <a:extLst>
              <a:ext uri="{FF2B5EF4-FFF2-40B4-BE49-F238E27FC236}">
                <a16:creationId xmlns:a16="http://schemas.microsoft.com/office/drawing/2014/main" id="{51FF93BF-533B-183A-166D-09BC60E34195}"/>
              </a:ext>
            </a:extLst>
          </p:cNvPr>
          <p:cNvSpPr>
            <a:spLocks noChangeArrowheads="1"/>
          </p:cNvSpPr>
          <p:nvPr/>
        </p:nvSpPr>
        <p:spPr bwMode="auto">
          <a:xfrm>
            <a:off x="1295400" y="971550"/>
            <a:ext cx="6583680" cy="1371600"/>
          </a:xfrm>
          <a:prstGeom prst="roundRect">
            <a:avLst>
              <a:gd name="adj" fmla="val 4709"/>
            </a:avLst>
          </a:prstGeom>
          <a:noFill/>
          <a:ln w="38100" algn="ctr">
            <a:solidFill>
              <a:schemeClr val="accent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anchor="ctr"/>
          <a:lstStyle>
            <a:lvl1pPr>
              <a:defRPr sz="2800" u="sng">
                <a:solidFill>
                  <a:schemeClr val="tx1"/>
                </a:solidFill>
                <a:latin typeface="Times New Roman" panose="02020603050405020304" pitchFamily="18" charset="0"/>
                <a:ea typeface="ＭＳ Ｐゴシック" panose="020B0600070205080204" pitchFamily="34" charset="-128"/>
              </a:defRPr>
            </a:lvl1pPr>
            <a:lvl2pPr marL="742950" indent="-285750">
              <a:defRPr sz="2800" u="sng">
                <a:solidFill>
                  <a:schemeClr val="tx1"/>
                </a:solidFill>
                <a:latin typeface="Times New Roman" panose="02020603050405020304" pitchFamily="18" charset="0"/>
                <a:ea typeface="ＭＳ Ｐゴシック" panose="020B0600070205080204" pitchFamily="34" charset="-128"/>
              </a:defRPr>
            </a:lvl2pPr>
            <a:lvl3pPr marL="1143000" indent="-228600">
              <a:defRPr sz="2800" u="sng">
                <a:solidFill>
                  <a:schemeClr val="tx1"/>
                </a:solidFill>
                <a:latin typeface="Times New Roman" panose="02020603050405020304" pitchFamily="18" charset="0"/>
                <a:ea typeface="ＭＳ Ｐゴシック" panose="020B0600070205080204" pitchFamily="34" charset="-128"/>
              </a:defRPr>
            </a:lvl3pPr>
            <a:lvl4pPr marL="1600200" indent="-228600">
              <a:defRPr sz="2800" u="sng">
                <a:solidFill>
                  <a:schemeClr val="tx1"/>
                </a:solidFill>
                <a:latin typeface="Times New Roman" panose="02020603050405020304" pitchFamily="18" charset="0"/>
                <a:ea typeface="ＭＳ Ｐゴシック" panose="020B0600070205080204" pitchFamily="34" charset="-128"/>
              </a:defRPr>
            </a:lvl4pPr>
            <a:lvl5pPr marL="2057400" indent="-228600">
              <a:defRPr sz="2800" u="sng">
                <a:solidFill>
                  <a:schemeClr val="tx1"/>
                </a:solidFill>
                <a:latin typeface="Times New Roman" panose="02020603050405020304" pitchFamily="18" charset="0"/>
                <a:ea typeface="ＭＳ Ｐゴシック" panose="020B0600070205080204" pitchFamily="34" charset="-128"/>
              </a:defRPr>
            </a:lvl5pPr>
            <a:lvl6pPr marL="25146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6pPr>
            <a:lvl7pPr marL="29718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7pPr>
            <a:lvl8pPr marL="34290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8pPr>
            <a:lvl9pPr marL="3886200" indent="-228600" algn="ctr" eaLnBrk="0" fontAlgn="base" hangingPunct="0">
              <a:spcBef>
                <a:spcPct val="0"/>
              </a:spcBef>
              <a:spcAft>
                <a:spcPct val="0"/>
              </a:spcAft>
              <a:defRPr sz="2800" u="sng">
                <a:solidFill>
                  <a:schemeClr val="tx1"/>
                </a:solidFill>
                <a:latin typeface="Times New Roman" panose="02020603050405020304" pitchFamily="18" charset="0"/>
                <a:ea typeface="ＭＳ Ｐゴシック" panose="020B0600070205080204" pitchFamily="34" charset="-128"/>
              </a:defRPr>
            </a:lvl9pPr>
          </a:lstStyle>
          <a:p>
            <a:endParaRPr lang="en-US" altLang="en-US" sz="2100" dirty="0"/>
          </a:p>
        </p:txBody>
      </p:sp>
    </p:spTree>
    <p:extLst>
      <p:ext uri="{BB962C8B-B14F-4D97-AF65-F5344CB8AC3E}">
        <p14:creationId xmlns:p14="http://schemas.microsoft.com/office/powerpoint/2010/main" val="31698702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Bottom-Up Optimization</a:t>
            </a:r>
          </a:p>
        </p:txBody>
      </p:sp>
      <p:sp>
        <p:nvSpPr>
          <p:cNvPr id="5" name="Content Placeholder 4"/>
          <p:cNvSpPr>
            <a:spLocks noGrp="1"/>
          </p:cNvSpPr>
          <p:nvPr>
            <p:ph idx="1"/>
          </p:nvPr>
        </p:nvSpPr>
        <p:spPr/>
        <p:txBody>
          <a:bodyPr/>
          <a:lstStyle/>
          <a:p>
            <a:r>
              <a:rPr lang="en-US" dirty="0"/>
              <a:t>Use static rules to perform initial optimization.</a:t>
            </a:r>
            <a:br>
              <a:rPr lang="en-US" dirty="0"/>
            </a:br>
            <a:r>
              <a:rPr lang="en-US" dirty="0"/>
              <a:t>Then use dynamic programming to determine</a:t>
            </a:r>
            <a:br>
              <a:rPr lang="en-US" dirty="0"/>
            </a:br>
            <a:r>
              <a:rPr lang="en-US" dirty="0"/>
              <a:t>the best join order for tables using a divide-and-conquer search method</a:t>
            </a:r>
          </a:p>
          <a:p>
            <a:endParaRPr lang="en-US" sz="1200" dirty="0"/>
          </a:p>
          <a:p>
            <a:r>
              <a:rPr lang="en-US" b="1" dirty="0"/>
              <a:t>Examples:</a:t>
            </a:r>
            <a:r>
              <a:rPr lang="en-US" dirty="0"/>
              <a:t> IBM System R, DB2, MySQL, Postgres, most open-source DBMSs.</a:t>
            </a:r>
          </a:p>
        </p:txBody>
      </p:sp>
      <p:sp>
        <p:nvSpPr>
          <p:cNvPr id="2" name="Slide Number Placeholder 3">
            <a:extLst>
              <a:ext uri="{FF2B5EF4-FFF2-40B4-BE49-F238E27FC236}">
                <a16:creationId xmlns:a16="http://schemas.microsoft.com/office/drawing/2014/main" id="{90D5EF82-3BF8-795D-483A-DA6B2A14DD23}"/>
              </a:ext>
            </a:extLst>
          </p:cNvPr>
          <p:cNvSpPr>
            <a:spLocks noGrp="1"/>
          </p:cNvSpPr>
          <p:nvPr>
            <p:ph type="sldNum" sz="quarter" idx="4"/>
          </p:nvPr>
        </p:nvSpPr>
        <p:spPr/>
        <p:txBody>
          <a:bodyPr/>
          <a:lstStyle/>
          <a:p>
            <a:fld id="{97DD1AB5-42BA-4E8A-BFEE-435884E16AAB}" type="slidenum">
              <a:rPr lang="en-US" smtClean="0"/>
              <a:pPr/>
              <a:t>22</a:t>
            </a:fld>
            <a:endParaRPr lang="en-US" dirty="0"/>
          </a:p>
        </p:txBody>
      </p:sp>
    </p:spTree>
    <p:extLst>
      <p:ext uri="{BB962C8B-B14F-4D97-AF65-F5344CB8AC3E}">
        <p14:creationId xmlns:p14="http://schemas.microsoft.com/office/powerpoint/2010/main" val="24499875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R Optimizer</a:t>
            </a:r>
          </a:p>
        </p:txBody>
      </p:sp>
      <p:sp>
        <p:nvSpPr>
          <p:cNvPr id="4" name="Content Placeholder 3"/>
          <p:cNvSpPr>
            <a:spLocks noGrp="1"/>
          </p:cNvSpPr>
          <p:nvPr>
            <p:ph idx="1"/>
          </p:nvPr>
        </p:nvSpPr>
        <p:spPr>
          <a:xfrm>
            <a:off x="457200" y="971550"/>
            <a:ext cx="4867874" cy="3657600"/>
          </a:xfrm>
        </p:spPr>
        <p:txBody>
          <a:bodyPr/>
          <a:lstStyle/>
          <a:p>
            <a:r>
              <a:rPr lang="en-US" dirty="0"/>
              <a:t>Break query into blocks and generate logical operators for each block.</a:t>
            </a:r>
          </a:p>
          <a:p>
            <a:r>
              <a:rPr lang="en-US" dirty="0"/>
              <a:t>For each logical operator, generate a set of physical operators that implement it.</a:t>
            </a:r>
          </a:p>
          <a:p>
            <a:pPr lvl="1"/>
            <a:r>
              <a:rPr lang="en-US" dirty="0"/>
              <a:t>All combinations of join algorithms and access paths</a:t>
            </a:r>
          </a:p>
          <a:p>
            <a:r>
              <a:rPr lang="en-US" dirty="0"/>
              <a:t>Then, iteratively construct a “left-deep” join tree that minimizes the estimated amount of work to execute the plan.</a:t>
            </a:r>
          </a:p>
        </p:txBody>
      </p:sp>
      <p:sp>
        <p:nvSpPr>
          <p:cNvPr id="5" name="Slide Number Placeholder 3">
            <a:extLst>
              <a:ext uri="{FF2B5EF4-FFF2-40B4-BE49-F238E27FC236}">
                <a16:creationId xmlns:a16="http://schemas.microsoft.com/office/drawing/2014/main" id="{8B6658E4-C85D-C10B-8C4A-D98E211B18EE}"/>
              </a:ext>
            </a:extLst>
          </p:cNvPr>
          <p:cNvSpPr>
            <a:spLocks noGrp="1"/>
          </p:cNvSpPr>
          <p:nvPr>
            <p:ph type="sldNum" sz="quarter" idx="4"/>
          </p:nvPr>
        </p:nvSpPr>
        <p:spPr/>
        <p:txBody>
          <a:bodyPr/>
          <a:lstStyle/>
          <a:p>
            <a:fld id="{97DD1AB5-42BA-4E8A-BFEE-435884E16AAB}" type="slidenum">
              <a:rPr lang="en-US" smtClean="0"/>
              <a:pPr/>
              <a:t>23</a:t>
            </a:fld>
            <a:endParaRPr lang="en-US" dirty="0"/>
          </a:p>
        </p:txBody>
      </p:sp>
      <p:grpSp>
        <p:nvGrpSpPr>
          <p:cNvPr id="21" name="Group 20">
            <a:extLst>
              <a:ext uri="{FF2B5EF4-FFF2-40B4-BE49-F238E27FC236}">
                <a16:creationId xmlns:a16="http://schemas.microsoft.com/office/drawing/2014/main" id="{75B44A5F-63D4-1B96-883E-BCB40AB0D410}"/>
              </a:ext>
            </a:extLst>
          </p:cNvPr>
          <p:cNvGrpSpPr/>
          <p:nvPr/>
        </p:nvGrpSpPr>
        <p:grpSpPr>
          <a:xfrm>
            <a:off x="6260648" y="745525"/>
            <a:ext cx="1828801" cy="2184075"/>
            <a:chOff x="5341288" y="2813635"/>
            <a:chExt cx="1828801" cy="2184075"/>
          </a:xfrm>
        </p:grpSpPr>
        <p:grpSp>
          <p:nvGrpSpPr>
            <p:cNvPr id="14" name="Group 13">
              <a:extLst>
                <a:ext uri="{FF2B5EF4-FFF2-40B4-BE49-F238E27FC236}">
                  <a16:creationId xmlns:a16="http://schemas.microsoft.com/office/drawing/2014/main" id="{3CF36A81-D831-8752-199C-1460EC805075}"/>
                </a:ext>
              </a:extLst>
            </p:cNvPr>
            <p:cNvGrpSpPr/>
            <p:nvPr/>
          </p:nvGrpSpPr>
          <p:grpSpPr>
            <a:xfrm>
              <a:off x="5341288" y="2813635"/>
              <a:ext cx="1828801" cy="2184075"/>
              <a:chOff x="5341288" y="2813635"/>
              <a:chExt cx="1828801" cy="2184075"/>
            </a:xfrm>
          </p:grpSpPr>
          <p:sp>
            <p:nvSpPr>
              <p:cNvPr id="7" name="Text Box 4">
                <a:extLst>
                  <a:ext uri="{FF2B5EF4-FFF2-40B4-BE49-F238E27FC236}">
                    <a16:creationId xmlns:a16="http://schemas.microsoft.com/office/drawing/2014/main" id="{ACF14A1F-A022-8BE4-5817-8106BCED3288}"/>
                  </a:ext>
                </a:extLst>
              </p:cNvPr>
              <p:cNvSpPr txBox="1">
                <a:spLocks noChangeArrowheads="1"/>
              </p:cNvSpPr>
              <p:nvPr/>
            </p:nvSpPr>
            <p:spPr bwMode="auto">
              <a:xfrm>
                <a:off x="5341289" y="3077470"/>
                <a:ext cx="1828800" cy="1920240"/>
              </a:xfrm>
              <a:prstGeom prst="rect">
                <a:avLst/>
              </a:prstGeom>
              <a:solidFill>
                <a:schemeClr val="bg1">
                  <a:lumMod val="85000"/>
                </a:schemeClr>
              </a:solidFill>
              <a:ln w="9525">
                <a:noFill/>
                <a:prstDash val="solid"/>
                <a:miter lim="800000"/>
                <a:headEnd/>
                <a:tailEnd/>
              </a:ln>
              <a:effectLst/>
            </p:spPr>
            <p:txBody>
              <a:bodyPr/>
              <a:lstStyle/>
              <a:p>
                <a:pPr eaLnBrk="0" hangingPunct="0">
                  <a:defRPr/>
                </a:pPr>
                <a:endParaRPr lang="en-US" sz="2400" u="none" dirty="0">
                  <a:latin typeface="DejaVu Sans Mono" pitchFamily="49" charset="0"/>
                  <a:ea typeface="DejaVu Sans Mono" pitchFamily="49" charset="0"/>
                  <a:cs typeface="DejaVu Sans Mono" pitchFamily="49" charset="0"/>
                </a:endParaRPr>
              </a:p>
            </p:txBody>
          </p:sp>
          <p:sp>
            <p:nvSpPr>
              <p:cNvPr id="83" name="TextBox 82">
                <a:extLst>
                  <a:ext uri="{FF2B5EF4-FFF2-40B4-BE49-F238E27FC236}">
                    <a16:creationId xmlns:a16="http://schemas.microsoft.com/office/drawing/2014/main" id="{E4B5762D-10E9-98B5-6C93-A0268BB35699}"/>
                  </a:ext>
                </a:extLst>
              </p:cNvPr>
              <p:cNvSpPr txBox="1"/>
              <p:nvPr/>
            </p:nvSpPr>
            <p:spPr>
              <a:xfrm>
                <a:off x="5341288" y="2813635"/>
                <a:ext cx="1471987" cy="276999"/>
              </a:xfrm>
              <a:prstGeom prst="rect">
                <a:avLst/>
              </a:prstGeom>
              <a:noFill/>
            </p:spPr>
            <p:txBody>
              <a:bodyPr wrap="square" lIns="0" tIns="0" rIns="0" bIns="0" rtlCol="0">
                <a:spAutoFit/>
              </a:bodyPr>
              <a:lstStyle/>
              <a:p>
                <a:r>
                  <a:rPr lang="en-US" b="1" i="1" dirty="0">
                    <a:solidFill>
                      <a:schemeClr val="tx1">
                        <a:lumMod val="65000"/>
                        <a:lumOff val="35000"/>
                      </a:schemeClr>
                    </a:solidFill>
                  </a:rPr>
                  <a:t>Left-Deep Tree</a:t>
                </a:r>
              </a:p>
            </p:txBody>
          </p:sp>
        </p:grpSp>
        <p:grpSp>
          <p:nvGrpSpPr>
            <p:cNvPr id="13" name="Group 12">
              <a:extLst>
                <a:ext uri="{FF2B5EF4-FFF2-40B4-BE49-F238E27FC236}">
                  <a16:creationId xmlns:a16="http://schemas.microsoft.com/office/drawing/2014/main" id="{D467C247-E04B-D85F-99F4-C7C1B558A8C3}"/>
                </a:ext>
              </a:extLst>
            </p:cNvPr>
            <p:cNvGrpSpPr/>
            <p:nvPr/>
          </p:nvGrpSpPr>
          <p:grpSpPr>
            <a:xfrm>
              <a:off x="5391496" y="3151877"/>
              <a:ext cx="1728386" cy="1771426"/>
              <a:chOff x="5334000" y="3086324"/>
              <a:chExt cx="1728386" cy="1771426"/>
            </a:xfrm>
          </p:grpSpPr>
          <p:sp>
            <p:nvSpPr>
              <p:cNvPr id="35" name="Freeform 7">
                <a:extLst>
                  <a:ext uri="{FF2B5EF4-FFF2-40B4-BE49-F238E27FC236}">
                    <a16:creationId xmlns:a16="http://schemas.microsoft.com/office/drawing/2014/main" id="{CEEB0375-9927-8786-AC22-851FE7AA717E}"/>
                  </a:ext>
                </a:extLst>
              </p:cNvPr>
              <p:cNvSpPr>
                <a:spLocks/>
              </p:cNvSpPr>
              <p:nvPr/>
            </p:nvSpPr>
            <p:spPr bwMode="auto">
              <a:xfrm>
                <a:off x="5868381" y="3905681"/>
                <a:ext cx="921" cy="79293"/>
              </a:xfrm>
              <a:custGeom>
                <a:avLst/>
                <a:gdLst/>
                <a:ahLst/>
                <a:cxnLst>
                  <a:cxn ang="0">
                    <a:pos x="0" y="0"/>
                  </a:cxn>
                  <a:cxn ang="0">
                    <a:pos x="0" y="65"/>
                  </a:cxn>
                  <a:cxn ang="0">
                    <a:pos x="0" y="0"/>
                  </a:cxn>
                </a:cxnLst>
                <a:rect l="0" t="0" r="r" b="b"/>
                <a:pathLst>
                  <a:path w="1" h="66">
                    <a:moveTo>
                      <a:pt x="0" y="0"/>
                    </a:moveTo>
                    <a:lnTo>
                      <a:pt x="0"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36" name="Freeform 8">
                <a:extLst>
                  <a:ext uri="{FF2B5EF4-FFF2-40B4-BE49-F238E27FC236}">
                    <a16:creationId xmlns:a16="http://schemas.microsoft.com/office/drawing/2014/main" id="{143BE3CE-BDDE-6AB5-566C-82FC17EF8CBD}"/>
                  </a:ext>
                </a:extLst>
              </p:cNvPr>
              <p:cNvSpPr>
                <a:spLocks/>
              </p:cNvSpPr>
              <p:nvPr/>
            </p:nvSpPr>
            <p:spPr bwMode="auto">
              <a:xfrm>
                <a:off x="6019333" y="3905681"/>
                <a:ext cx="921" cy="79293"/>
              </a:xfrm>
              <a:custGeom>
                <a:avLst/>
                <a:gdLst/>
                <a:ahLst/>
                <a:cxnLst>
                  <a:cxn ang="0">
                    <a:pos x="0" y="0"/>
                  </a:cxn>
                  <a:cxn ang="0">
                    <a:pos x="0" y="65"/>
                  </a:cxn>
                  <a:cxn ang="0">
                    <a:pos x="0" y="0"/>
                  </a:cxn>
                </a:cxnLst>
                <a:rect l="0" t="0" r="r" b="b"/>
                <a:pathLst>
                  <a:path w="1" h="66">
                    <a:moveTo>
                      <a:pt x="0" y="0"/>
                    </a:moveTo>
                    <a:lnTo>
                      <a:pt x="0"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37" name="Freeform 9">
                <a:extLst>
                  <a:ext uri="{FF2B5EF4-FFF2-40B4-BE49-F238E27FC236}">
                    <a16:creationId xmlns:a16="http://schemas.microsoft.com/office/drawing/2014/main" id="{C3932227-08EB-333D-65EF-B03164CB6621}"/>
                  </a:ext>
                </a:extLst>
              </p:cNvPr>
              <p:cNvSpPr>
                <a:spLocks/>
              </p:cNvSpPr>
              <p:nvPr/>
            </p:nvSpPr>
            <p:spPr bwMode="auto">
              <a:xfrm>
                <a:off x="5868381" y="3905681"/>
                <a:ext cx="151873" cy="79293"/>
              </a:xfrm>
              <a:custGeom>
                <a:avLst/>
                <a:gdLst/>
                <a:ahLst/>
                <a:cxnLst>
                  <a:cxn ang="0">
                    <a:pos x="0" y="0"/>
                  </a:cxn>
                  <a:cxn ang="0">
                    <a:pos x="164" y="65"/>
                  </a:cxn>
                  <a:cxn ang="0">
                    <a:pos x="0" y="0"/>
                  </a:cxn>
                </a:cxnLst>
                <a:rect l="0" t="0" r="r" b="b"/>
                <a:pathLst>
                  <a:path w="165" h="66">
                    <a:moveTo>
                      <a:pt x="0" y="0"/>
                    </a:moveTo>
                    <a:lnTo>
                      <a:pt x="164"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38" name="Freeform 10">
                <a:extLst>
                  <a:ext uri="{FF2B5EF4-FFF2-40B4-BE49-F238E27FC236}">
                    <a16:creationId xmlns:a16="http://schemas.microsoft.com/office/drawing/2014/main" id="{7542B66A-9504-BE25-693B-6EDFA45F2AEF}"/>
                  </a:ext>
                </a:extLst>
              </p:cNvPr>
              <p:cNvSpPr>
                <a:spLocks/>
              </p:cNvSpPr>
              <p:nvPr/>
            </p:nvSpPr>
            <p:spPr bwMode="auto">
              <a:xfrm>
                <a:off x="5868381" y="3905681"/>
                <a:ext cx="151873" cy="79293"/>
              </a:xfrm>
              <a:custGeom>
                <a:avLst/>
                <a:gdLst/>
                <a:ahLst/>
                <a:cxnLst>
                  <a:cxn ang="0">
                    <a:pos x="0" y="65"/>
                  </a:cxn>
                  <a:cxn ang="0">
                    <a:pos x="164" y="0"/>
                  </a:cxn>
                  <a:cxn ang="0">
                    <a:pos x="0" y="65"/>
                  </a:cxn>
                </a:cxnLst>
                <a:rect l="0" t="0" r="r" b="b"/>
                <a:pathLst>
                  <a:path w="165" h="66">
                    <a:moveTo>
                      <a:pt x="0" y="65"/>
                    </a:moveTo>
                    <a:lnTo>
                      <a:pt x="164" y="0"/>
                    </a:lnTo>
                    <a:lnTo>
                      <a:pt x="0" y="65"/>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39" name="Freeform 11">
                <a:extLst>
                  <a:ext uri="{FF2B5EF4-FFF2-40B4-BE49-F238E27FC236}">
                    <a16:creationId xmlns:a16="http://schemas.microsoft.com/office/drawing/2014/main" id="{0A325C6E-4935-EB1B-960D-FDD90DC7AAEB}"/>
                  </a:ext>
                </a:extLst>
              </p:cNvPr>
              <p:cNvSpPr>
                <a:spLocks/>
              </p:cNvSpPr>
              <p:nvPr/>
            </p:nvSpPr>
            <p:spPr bwMode="auto">
              <a:xfrm>
                <a:off x="6150035" y="3521232"/>
                <a:ext cx="921" cy="78092"/>
              </a:xfrm>
              <a:custGeom>
                <a:avLst/>
                <a:gdLst/>
                <a:ahLst/>
                <a:cxnLst>
                  <a:cxn ang="0">
                    <a:pos x="0" y="0"/>
                  </a:cxn>
                  <a:cxn ang="0">
                    <a:pos x="0" y="64"/>
                  </a:cxn>
                  <a:cxn ang="0">
                    <a:pos x="0" y="0"/>
                  </a:cxn>
                </a:cxnLst>
                <a:rect l="0" t="0" r="r" b="b"/>
                <a:pathLst>
                  <a:path w="1" h="65">
                    <a:moveTo>
                      <a:pt x="0" y="0"/>
                    </a:moveTo>
                    <a:lnTo>
                      <a:pt x="0" y="64"/>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40" name="Freeform 12">
                <a:extLst>
                  <a:ext uri="{FF2B5EF4-FFF2-40B4-BE49-F238E27FC236}">
                    <a16:creationId xmlns:a16="http://schemas.microsoft.com/office/drawing/2014/main" id="{EDED90C9-FDB4-7267-FA1C-4F05DAF3143D}"/>
                  </a:ext>
                </a:extLst>
              </p:cNvPr>
              <p:cNvSpPr>
                <a:spLocks/>
              </p:cNvSpPr>
              <p:nvPr/>
            </p:nvSpPr>
            <p:spPr bwMode="auto">
              <a:xfrm>
                <a:off x="6301907" y="3521232"/>
                <a:ext cx="921" cy="78092"/>
              </a:xfrm>
              <a:custGeom>
                <a:avLst/>
                <a:gdLst/>
                <a:ahLst/>
                <a:cxnLst>
                  <a:cxn ang="0">
                    <a:pos x="0" y="0"/>
                  </a:cxn>
                  <a:cxn ang="0">
                    <a:pos x="0" y="64"/>
                  </a:cxn>
                  <a:cxn ang="0">
                    <a:pos x="0" y="0"/>
                  </a:cxn>
                </a:cxnLst>
                <a:rect l="0" t="0" r="r" b="b"/>
                <a:pathLst>
                  <a:path w="1" h="65">
                    <a:moveTo>
                      <a:pt x="0" y="0"/>
                    </a:moveTo>
                    <a:lnTo>
                      <a:pt x="0" y="64"/>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41" name="Freeform 13">
                <a:extLst>
                  <a:ext uri="{FF2B5EF4-FFF2-40B4-BE49-F238E27FC236}">
                    <a16:creationId xmlns:a16="http://schemas.microsoft.com/office/drawing/2014/main" id="{C9BB6F8D-F435-C024-6B06-4D03241E7856}"/>
                  </a:ext>
                </a:extLst>
              </p:cNvPr>
              <p:cNvSpPr>
                <a:spLocks/>
              </p:cNvSpPr>
              <p:nvPr/>
            </p:nvSpPr>
            <p:spPr bwMode="auto">
              <a:xfrm>
                <a:off x="6150035" y="3521232"/>
                <a:ext cx="152793" cy="78092"/>
              </a:xfrm>
              <a:custGeom>
                <a:avLst/>
                <a:gdLst/>
                <a:ahLst/>
                <a:cxnLst>
                  <a:cxn ang="0">
                    <a:pos x="0" y="0"/>
                  </a:cxn>
                  <a:cxn ang="0">
                    <a:pos x="165" y="64"/>
                  </a:cxn>
                  <a:cxn ang="0">
                    <a:pos x="0" y="0"/>
                  </a:cxn>
                </a:cxnLst>
                <a:rect l="0" t="0" r="r" b="b"/>
                <a:pathLst>
                  <a:path w="166" h="65">
                    <a:moveTo>
                      <a:pt x="0" y="0"/>
                    </a:moveTo>
                    <a:lnTo>
                      <a:pt x="165" y="64"/>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42" name="Freeform 14">
                <a:extLst>
                  <a:ext uri="{FF2B5EF4-FFF2-40B4-BE49-F238E27FC236}">
                    <a16:creationId xmlns:a16="http://schemas.microsoft.com/office/drawing/2014/main" id="{6FA8EED0-E658-7A3D-CB58-D59EDAAB0853}"/>
                  </a:ext>
                </a:extLst>
              </p:cNvPr>
              <p:cNvSpPr>
                <a:spLocks/>
              </p:cNvSpPr>
              <p:nvPr/>
            </p:nvSpPr>
            <p:spPr bwMode="auto">
              <a:xfrm>
                <a:off x="6150035" y="3521232"/>
                <a:ext cx="152793" cy="78092"/>
              </a:xfrm>
              <a:custGeom>
                <a:avLst/>
                <a:gdLst/>
                <a:ahLst/>
                <a:cxnLst>
                  <a:cxn ang="0">
                    <a:pos x="0" y="64"/>
                  </a:cxn>
                  <a:cxn ang="0">
                    <a:pos x="165" y="0"/>
                  </a:cxn>
                  <a:cxn ang="0">
                    <a:pos x="0" y="64"/>
                  </a:cxn>
                </a:cxnLst>
                <a:rect l="0" t="0" r="r" b="b"/>
                <a:pathLst>
                  <a:path w="166" h="65">
                    <a:moveTo>
                      <a:pt x="0" y="64"/>
                    </a:moveTo>
                    <a:lnTo>
                      <a:pt x="165" y="0"/>
                    </a:lnTo>
                    <a:lnTo>
                      <a:pt x="0" y="64"/>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43" name="Freeform 15">
                <a:extLst>
                  <a:ext uri="{FF2B5EF4-FFF2-40B4-BE49-F238E27FC236}">
                    <a16:creationId xmlns:a16="http://schemas.microsoft.com/office/drawing/2014/main" id="{C80B32E0-F499-A46E-9553-92ACC47F1814}"/>
                  </a:ext>
                </a:extLst>
              </p:cNvPr>
              <p:cNvSpPr>
                <a:spLocks/>
              </p:cNvSpPr>
              <p:nvPr/>
            </p:nvSpPr>
            <p:spPr bwMode="auto">
              <a:xfrm>
                <a:off x="6443655" y="3086324"/>
                <a:ext cx="921" cy="79293"/>
              </a:xfrm>
              <a:custGeom>
                <a:avLst/>
                <a:gdLst/>
                <a:ahLst/>
                <a:cxnLst>
                  <a:cxn ang="0">
                    <a:pos x="0" y="0"/>
                  </a:cxn>
                  <a:cxn ang="0">
                    <a:pos x="0" y="65"/>
                  </a:cxn>
                  <a:cxn ang="0">
                    <a:pos x="0" y="0"/>
                  </a:cxn>
                </a:cxnLst>
                <a:rect l="0" t="0" r="r" b="b"/>
                <a:pathLst>
                  <a:path w="1" h="66">
                    <a:moveTo>
                      <a:pt x="0" y="0"/>
                    </a:moveTo>
                    <a:lnTo>
                      <a:pt x="0"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44" name="Freeform 16">
                <a:extLst>
                  <a:ext uri="{FF2B5EF4-FFF2-40B4-BE49-F238E27FC236}">
                    <a16:creationId xmlns:a16="http://schemas.microsoft.com/office/drawing/2014/main" id="{B8EF3E91-DF32-3811-6763-C52A06DA0B4B}"/>
                  </a:ext>
                </a:extLst>
              </p:cNvPr>
              <p:cNvSpPr>
                <a:spLocks/>
              </p:cNvSpPr>
              <p:nvPr/>
            </p:nvSpPr>
            <p:spPr bwMode="auto">
              <a:xfrm>
                <a:off x="6594607" y="3086324"/>
                <a:ext cx="921" cy="79293"/>
              </a:xfrm>
              <a:custGeom>
                <a:avLst/>
                <a:gdLst/>
                <a:ahLst/>
                <a:cxnLst>
                  <a:cxn ang="0">
                    <a:pos x="0" y="0"/>
                  </a:cxn>
                  <a:cxn ang="0">
                    <a:pos x="0" y="65"/>
                  </a:cxn>
                  <a:cxn ang="0">
                    <a:pos x="0" y="0"/>
                  </a:cxn>
                </a:cxnLst>
                <a:rect l="0" t="0" r="r" b="b"/>
                <a:pathLst>
                  <a:path w="1" h="66">
                    <a:moveTo>
                      <a:pt x="0" y="0"/>
                    </a:moveTo>
                    <a:lnTo>
                      <a:pt x="0"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45" name="Freeform 17">
                <a:extLst>
                  <a:ext uri="{FF2B5EF4-FFF2-40B4-BE49-F238E27FC236}">
                    <a16:creationId xmlns:a16="http://schemas.microsoft.com/office/drawing/2014/main" id="{B4BD1249-4373-5D91-87B7-8CB1C0E87C12}"/>
                  </a:ext>
                </a:extLst>
              </p:cNvPr>
              <p:cNvSpPr>
                <a:spLocks/>
              </p:cNvSpPr>
              <p:nvPr/>
            </p:nvSpPr>
            <p:spPr bwMode="auto">
              <a:xfrm>
                <a:off x="6443655" y="3086324"/>
                <a:ext cx="151873" cy="79293"/>
              </a:xfrm>
              <a:custGeom>
                <a:avLst/>
                <a:gdLst/>
                <a:ahLst/>
                <a:cxnLst>
                  <a:cxn ang="0">
                    <a:pos x="0" y="0"/>
                  </a:cxn>
                  <a:cxn ang="0">
                    <a:pos x="164" y="65"/>
                  </a:cxn>
                  <a:cxn ang="0">
                    <a:pos x="0" y="0"/>
                  </a:cxn>
                </a:cxnLst>
                <a:rect l="0" t="0" r="r" b="b"/>
                <a:pathLst>
                  <a:path w="165" h="66">
                    <a:moveTo>
                      <a:pt x="0" y="0"/>
                    </a:moveTo>
                    <a:lnTo>
                      <a:pt x="164"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46" name="Freeform 18">
                <a:extLst>
                  <a:ext uri="{FF2B5EF4-FFF2-40B4-BE49-F238E27FC236}">
                    <a16:creationId xmlns:a16="http://schemas.microsoft.com/office/drawing/2014/main" id="{FE65CE93-2885-A862-3B58-6A7D71C76647}"/>
                  </a:ext>
                </a:extLst>
              </p:cNvPr>
              <p:cNvSpPr>
                <a:spLocks/>
              </p:cNvSpPr>
              <p:nvPr/>
            </p:nvSpPr>
            <p:spPr bwMode="auto">
              <a:xfrm>
                <a:off x="6443655" y="3086324"/>
                <a:ext cx="151873" cy="79293"/>
              </a:xfrm>
              <a:custGeom>
                <a:avLst/>
                <a:gdLst/>
                <a:ahLst/>
                <a:cxnLst>
                  <a:cxn ang="0">
                    <a:pos x="0" y="65"/>
                  </a:cxn>
                  <a:cxn ang="0">
                    <a:pos x="164" y="0"/>
                  </a:cxn>
                  <a:cxn ang="0">
                    <a:pos x="0" y="65"/>
                  </a:cxn>
                </a:cxnLst>
                <a:rect l="0" t="0" r="r" b="b"/>
                <a:pathLst>
                  <a:path w="165" h="66">
                    <a:moveTo>
                      <a:pt x="0" y="65"/>
                    </a:moveTo>
                    <a:lnTo>
                      <a:pt x="164" y="0"/>
                    </a:lnTo>
                    <a:lnTo>
                      <a:pt x="0" y="65"/>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47" name="Freeform 19">
                <a:extLst>
                  <a:ext uri="{FF2B5EF4-FFF2-40B4-BE49-F238E27FC236}">
                    <a16:creationId xmlns:a16="http://schemas.microsoft.com/office/drawing/2014/main" id="{4BAC12EF-1118-5600-33F3-079E2619B0A7}"/>
                  </a:ext>
                </a:extLst>
              </p:cNvPr>
              <p:cNvSpPr>
                <a:spLocks/>
              </p:cNvSpPr>
              <p:nvPr/>
            </p:nvSpPr>
            <p:spPr bwMode="auto">
              <a:xfrm>
                <a:off x="6231954" y="3189645"/>
                <a:ext cx="279813" cy="301552"/>
              </a:xfrm>
              <a:custGeom>
                <a:avLst/>
                <a:gdLst/>
                <a:ahLst/>
                <a:cxnLst>
                  <a:cxn ang="0">
                    <a:pos x="0" y="250"/>
                  </a:cxn>
                  <a:cxn ang="0">
                    <a:pos x="303" y="0"/>
                  </a:cxn>
                  <a:cxn ang="0">
                    <a:pos x="0" y="250"/>
                  </a:cxn>
                </a:cxnLst>
                <a:rect l="0" t="0" r="r" b="b"/>
                <a:pathLst>
                  <a:path w="304" h="251">
                    <a:moveTo>
                      <a:pt x="0" y="250"/>
                    </a:moveTo>
                    <a:lnTo>
                      <a:pt x="303" y="0"/>
                    </a:lnTo>
                    <a:lnTo>
                      <a:pt x="0" y="25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48" name="Freeform 20">
                <a:extLst>
                  <a:ext uri="{FF2B5EF4-FFF2-40B4-BE49-F238E27FC236}">
                    <a16:creationId xmlns:a16="http://schemas.microsoft.com/office/drawing/2014/main" id="{663EA0F6-0462-B874-1B86-0E64BB542137}"/>
                  </a:ext>
                </a:extLst>
              </p:cNvPr>
              <p:cNvSpPr>
                <a:spLocks/>
              </p:cNvSpPr>
              <p:nvPr/>
            </p:nvSpPr>
            <p:spPr bwMode="auto">
              <a:xfrm>
                <a:off x="6515449" y="3196853"/>
                <a:ext cx="232871" cy="253496"/>
              </a:xfrm>
              <a:custGeom>
                <a:avLst/>
                <a:gdLst/>
                <a:ahLst/>
                <a:cxnLst>
                  <a:cxn ang="0">
                    <a:pos x="0" y="0"/>
                  </a:cxn>
                  <a:cxn ang="0">
                    <a:pos x="252" y="210"/>
                  </a:cxn>
                  <a:cxn ang="0">
                    <a:pos x="0" y="0"/>
                  </a:cxn>
                </a:cxnLst>
                <a:rect l="0" t="0" r="r" b="b"/>
                <a:pathLst>
                  <a:path w="253" h="211">
                    <a:moveTo>
                      <a:pt x="0" y="0"/>
                    </a:moveTo>
                    <a:lnTo>
                      <a:pt x="252" y="210"/>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49" name="Freeform 21">
                <a:extLst>
                  <a:ext uri="{FF2B5EF4-FFF2-40B4-BE49-F238E27FC236}">
                    <a16:creationId xmlns:a16="http://schemas.microsoft.com/office/drawing/2014/main" id="{D4ECFF97-9DC5-8832-A316-5D407BCE4180}"/>
                  </a:ext>
                </a:extLst>
              </p:cNvPr>
              <p:cNvSpPr>
                <a:spLocks/>
              </p:cNvSpPr>
              <p:nvPr/>
            </p:nvSpPr>
            <p:spPr bwMode="auto">
              <a:xfrm>
                <a:off x="5944778" y="3598122"/>
                <a:ext cx="280734" cy="301552"/>
              </a:xfrm>
              <a:custGeom>
                <a:avLst/>
                <a:gdLst/>
                <a:ahLst/>
                <a:cxnLst>
                  <a:cxn ang="0">
                    <a:pos x="0" y="250"/>
                  </a:cxn>
                  <a:cxn ang="0">
                    <a:pos x="304" y="0"/>
                  </a:cxn>
                  <a:cxn ang="0">
                    <a:pos x="0" y="250"/>
                  </a:cxn>
                </a:cxnLst>
                <a:rect l="0" t="0" r="r" b="b"/>
                <a:pathLst>
                  <a:path w="305" h="251">
                    <a:moveTo>
                      <a:pt x="0" y="250"/>
                    </a:moveTo>
                    <a:lnTo>
                      <a:pt x="304" y="0"/>
                    </a:lnTo>
                    <a:lnTo>
                      <a:pt x="0" y="25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50" name="Freeform 22">
                <a:extLst>
                  <a:ext uri="{FF2B5EF4-FFF2-40B4-BE49-F238E27FC236}">
                    <a16:creationId xmlns:a16="http://schemas.microsoft.com/office/drawing/2014/main" id="{A7EEB555-0A7A-039A-7AA5-027F7972FFBA}"/>
                  </a:ext>
                </a:extLst>
              </p:cNvPr>
              <p:cNvSpPr>
                <a:spLocks/>
              </p:cNvSpPr>
              <p:nvPr/>
            </p:nvSpPr>
            <p:spPr bwMode="auto">
              <a:xfrm>
                <a:off x="6229193" y="3605330"/>
                <a:ext cx="232871" cy="253496"/>
              </a:xfrm>
              <a:custGeom>
                <a:avLst/>
                <a:gdLst/>
                <a:ahLst/>
                <a:cxnLst>
                  <a:cxn ang="0">
                    <a:pos x="0" y="0"/>
                  </a:cxn>
                  <a:cxn ang="0">
                    <a:pos x="252" y="210"/>
                  </a:cxn>
                  <a:cxn ang="0">
                    <a:pos x="0" y="0"/>
                  </a:cxn>
                </a:cxnLst>
                <a:rect l="0" t="0" r="r" b="b"/>
                <a:pathLst>
                  <a:path w="253" h="211">
                    <a:moveTo>
                      <a:pt x="0" y="0"/>
                    </a:moveTo>
                    <a:lnTo>
                      <a:pt x="252" y="210"/>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51" name="Freeform 23">
                <a:extLst>
                  <a:ext uri="{FF2B5EF4-FFF2-40B4-BE49-F238E27FC236}">
                    <a16:creationId xmlns:a16="http://schemas.microsoft.com/office/drawing/2014/main" id="{9E377C0A-D9D3-B4C0-3D0C-122AD22E6C49}"/>
                  </a:ext>
                </a:extLst>
              </p:cNvPr>
              <p:cNvSpPr>
                <a:spLocks/>
              </p:cNvSpPr>
              <p:nvPr/>
            </p:nvSpPr>
            <p:spPr bwMode="auto">
              <a:xfrm>
                <a:off x="5663124" y="3999390"/>
                <a:ext cx="280734" cy="300351"/>
              </a:xfrm>
              <a:custGeom>
                <a:avLst/>
                <a:gdLst/>
                <a:ahLst/>
                <a:cxnLst>
                  <a:cxn ang="0">
                    <a:pos x="0" y="249"/>
                  </a:cxn>
                  <a:cxn ang="0">
                    <a:pos x="304" y="0"/>
                  </a:cxn>
                  <a:cxn ang="0">
                    <a:pos x="0" y="249"/>
                  </a:cxn>
                </a:cxnLst>
                <a:rect l="0" t="0" r="r" b="b"/>
                <a:pathLst>
                  <a:path w="305" h="250">
                    <a:moveTo>
                      <a:pt x="0" y="249"/>
                    </a:moveTo>
                    <a:lnTo>
                      <a:pt x="304" y="0"/>
                    </a:lnTo>
                    <a:lnTo>
                      <a:pt x="0" y="249"/>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dirty="0">
                  <a:solidFill>
                    <a:schemeClr val="tx1">
                      <a:lumMod val="65000"/>
                      <a:lumOff val="35000"/>
                    </a:schemeClr>
                  </a:solidFill>
                </a:endParaRPr>
              </a:p>
            </p:txBody>
          </p:sp>
          <p:sp>
            <p:nvSpPr>
              <p:cNvPr id="52" name="Freeform 24">
                <a:extLst>
                  <a:ext uri="{FF2B5EF4-FFF2-40B4-BE49-F238E27FC236}">
                    <a16:creationId xmlns:a16="http://schemas.microsoft.com/office/drawing/2014/main" id="{7C01C119-E232-C648-65E4-2611009D1404}"/>
                  </a:ext>
                </a:extLst>
              </p:cNvPr>
              <p:cNvSpPr>
                <a:spLocks/>
              </p:cNvSpPr>
              <p:nvPr/>
            </p:nvSpPr>
            <p:spPr bwMode="auto">
              <a:xfrm>
                <a:off x="5947539" y="4006598"/>
                <a:ext cx="233791" cy="253496"/>
              </a:xfrm>
              <a:custGeom>
                <a:avLst/>
                <a:gdLst/>
                <a:ahLst/>
                <a:cxnLst>
                  <a:cxn ang="0">
                    <a:pos x="0" y="0"/>
                  </a:cxn>
                  <a:cxn ang="0">
                    <a:pos x="253" y="210"/>
                  </a:cxn>
                  <a:cxn ang="0">
                    <a:pos x="0" y="0"/>
                  </a:cxn>
                </a:cxnLst>
                <a:rect l="0" t="0" r="r" b="b"/>
                <a:pathLst>
                  <a:path w="254" h="211">
                    <a:moveTo>
                      <a:pt x="0" y="0"/>
                    </a:moveTo>
                    <a:lnTo>
                      <a:pt x="253" y="210"/>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chemeClr val="tx1">
                      <a:lumMod val="65000"/>
                      <a:lumOff val="35000"/>
                    </a:schemeClr>
                  </a:solidFill>
                </a:endParaRPr>
              </a:p>
            </p:txBody>
          </p:sp>
          <p:sp>
            <p:nvSpPr>
              <p:cNvPr id="71" name="Rectangle 43">
                <a:extLst>
                  <a:ext uri="{FF2B5EF4-FFF2-40B4-BE49-F238E27FC236}">
                    <a16:creationId xmlns:a16="http://schemas.microsoft.com/office/drawing/2014/main" id="{BB63EA45-E8CB-FC70-E35A-16C60ABA2058}"/>
                  </a:ext>
                </a:extLst>
              </p:cNvPr>
              <p:cNvSpPr>
                <a:spLocks noChangeArrowheads="1"/>
              </p:cNvSpPr>
              <p:nvPr/>
            </p:nvSpPr>
            <p:spPr bwMode="auto">
              <a:xfrm>
                <a:off x="6113218" y="4276914"/>
                <a:ext cx="339838" cy="351378"/>
              </a:xfrm>
              <a:prstGeom prst="rect">
                <a:avLst/>
              </a:prstGeom>
              <a:noFill/>
              <a:ln w="12700">
                <a:noFill/>
                <a:miter lim="800000"/>
                <a:headEnd/>
                <a:tailEnd/>
              </a:ln>
              <a:effectLst/>
            </p:spPr>
            <p:txBody>
              <a:bodyPr wrap="none" lIns="90488" tIns="44450" rIns="90488" bIns="44450">
                <a:prstTxWarp prst="textNoShape">
                  <a:avLst/>
                </a:prstTxWarp>
                <a:spAutoFit/>
              </a:bodyPr>
              <a:lstStyle/>
              <a:p>
                <a:pPr eaLnBrk="0" hangingPunct="0"/>
                <a:r>
                  <a:rPr lang="en-US" sz="1700" b="1">
                    <a:solidFill>
                      <a:schemeClr val="tx1">
                        <a:lumMod val="65000"/>
                        <a:lumOff val="35000"/>
                      </a:schemeClr>
                    </a:solidFill>
                    <a:latin typeface="Arial" charset="0"/>
                  </a:rPr>
                  <a:t>B</a:t>
                </a:r>
              </a:p>
            </p:txBody>
          </p:sp>
          <p:sp>
            <p:nvSpPr>
              <p:cNvPr id="72" name="Rectangle 44">
                <a:extLst>
                  <a:ext uri="{FF2B5EF4-FFF2-40B4-BE49-F238E27FC236}">
                    <a16:creationId xmlns:a16="http://schemas.microsoft.com/office/drawing/2014/main" id="{8A77D127-2333-3675-13D9-EE8E3829D8D7}"/>
                  </a:ext>
                </a:extLst>
              </p:cNvPr>
              <p:cNvSpPr>
                <a:spLocks noChangeArrowheads="1"/>
              </p:cNvSpPr>
              <p:nvPr/>
            </p:nvSpPr>
            <p:spPr bwMode="auto">
              <a:xfrm>
                <a:off x="5550830" y="4284122"/>
                <a:ext cx="339838" cy="351378"/>
              </a:xfrm>
              <a:prstGeom prst="rect">
                <a:avLst/>
              </a:prstGeom>
              <a:noFill/>
              <a:ln w="12700">
                <a:noFill/>
                <a:miter lim="800000"/>
                <a:headEnd/>
                <a:tailEnd/>
              </a:ln>
              <a:effectLst/>
            </p:spPr>
            <p:txBody>
              <a:bodyPr wrap="none" lIns="90488" tIns="44450" rIns="90488" bIns="44450">
                <a:prstTxWarp prst="textNoShape">
                  <a:avLst/>
                </a:prstTxWarp>
                <a:spAutoFit/>
              </a:bodyPr>
              <a:lstStyle/>
              <a:p>
                <a:pPr eaLnBrk="0" hangingPunct="0"/>
                <a:r>
                  <a:rPr lang="en-US" sz="1700" b="1">
                    <a:solidFill>
                      <a:schemeClr val="tx1">
                        <a:lumMod val="65000"/>
                        <a:lumOff val="35000"/>
                      </a:schemeClr>
                    </a:solidFill>
                    <a:latin typeface="Arial" charset="0"/>
                  </a:rPr>
                  <a:t>A</a:t>
                </a:r>
              </a:p>
            </p:txBody>
          </p:sp>
          <p:sp>
            <p:nvSpPr>
              <p:cNvPr id="73" name="Rectangle 45">
                <a:extLst>
                  <a:ext uri="{FF2B5EF4-FFF2-40B4-BE49-F238E27FC236}">
                    <a16:creationId xmlns:a16="http://schemas.microsoft.com/office/drawing/2014/main" id="{1A820632-A2D3-AC6B-051D-B04BACA72B9E}"/>
                  </a:ext>
                </a:extLst>
              </p:cNvPr>
              <p:cNvSpPr>
                <a:spLocks noChangeArrowheads="1"/>
              </p:cNvSpPr>
              <p:nvPr/>
            </p:nvSpPr>
            <p:spPr bwMode="auto">
              <a:xfrm>
                <a:off x="6400394" y="3855222"/>
                <a:ext cx="339838" cy="351378"/>
              </a:xfrm>
              <a:prstGeom prst="rect">
                <a:avLst/>
              </a:prstGeom>
              <a:noFill/>
              <a:ln w="12700">
                <a:noFill/>
                <a:miter lim="800000"/>
                <a:headEnd/>
                <a:tailEnd/>
              </a:ln>
              <a:effectLst/>
            </p:spPr>
            <p:txBody>
              <a:bodyPr wrap="none" lIns="90488" tIns="44450" rIns="90488" bIns="44450">
                <a:prstTxWarp prst="textNoShape">
                  <a:avLst/>
                </a:prstTxWarp>
                <a:spAutoFit/>
              </a:bodyPr>
              <a:lstStyle/>
              <a:p>
                <a:pPr eaLnBrk="0" hangingPunct="0"/>
                <a:r>
                  <a:rPr lang="en-US" sz="1700" b="1" dirty="0">
                    <a:solidFill>
                      <a:schemeClr val="tx1">
                        <a:lumMod val="65000"/>
                        <a:lumOff val="35000"/>
                      </a:schemeClr>
                    </a:solidFill>
                    <a:latin typeface="Arial" charset="0"/>
                  </a:rPr>
                  <a:t>C</a:t>
                </a:r>
              </a:p>
            </p:txBody>
          </p:sp>
          <p:sp>
            <p:nvSpPr>
              <p:cNvPr id="74" name="Rectangle 46">
                <a:extLst>
                  <a:ext uri="{FF2B5EF4-FFF2-40B4-BE49-F238E27FC236}">
                    <a16:creationId xmlns:a16="http://schemas.microsoft.com/office/drawing/2014/main" id="{375054DB-DA3F-B93A-9E57-D1A812671AE0}"/>
                  </a:ext>
                </a:extLst>
              </p:cNvPr>
              <p:cNvSpPr>
                <a:spLocks noChangeArrowheads="1"/>
              </p:cNvSpPr>
              <p:nvPr/>
            </p:nvSpPr>
            <p:spPr bwMode="auto">
              <a:xfrm>
                <a:off x="6722548" y="3456356"/>
                <a:ext cx="339838" cy="351378"/>
              </a:xfrm>
              <a:prstGeom prst="rect">
                <a:avLst/>
              </a:prstGeom>
              <a:noFill/>
              <a:ln w="12700">
                <a:noFill/>
                <a:miter lim="800000"/>
                <a:headEnd/>
                <a:tailEnd/>
              </a:ln>
              <a:effectLst/>
            </p:spPr>
            <p:txBody>
              <a:bodyPr wrap="none" lIns="90488" tIns="44450" rIns="90488" bIns="44450">
                <a:prstTxWarp prst="textNoShape">
                  <a:avLst/>
                </a:prstTxWarp>
                <a:spAutoFit/>
              </a:bodyPr>
              <a:lstStyle/>
              <a:p>
                <a:pPr eaLnBrk="0" hangingPunct="0"/>
                <a:r>
                  <a:rPr lang="en-US" sz="1700" b="1" dirty="0">
                    <a:solidFill>
                      <a:schemeClr val="tx1">
                        <a:lumMod val="65000"/>
                        <a:lumOff val="35000"/>
                      </a:schemeClr>
                    </a:solidFill>
                    <a:latin typeface="Arial" charset="0"/>
                  </a:rPr>
                  <a:t>D</a:t>
                </a:r>
              </a:p>
            </p:txBody>
          </p:sp>
          <p:sp>
            <p:nvSpPr>
              <p:cNvPr id="11" name="Text Box 74">
                <a:extLst>
                  <a:ext uri="{FF2B5EF4-FFF2-40B4-BE49-F238E27FC236}">
                    <a16:creationId xmlns:a16="http://schemas.microsoft.com/office/drawing/2014/main" id="{B9628F79-5FAF-43CF-3079-5CC901654D70}"/>
                  </a:ext>
                </a:extLst>
              </p:cNvPr>
              <p:cNvSpPr txBox="1">
                <a:spLocks noChangeArrowheads="1"/>
              </p:cNvSpPr>
              <p:nvPr/>
            </p:nvSpPr>
            <p:spPr bwMode="auto">
              <a:xfrm>
                <a:off x="5334000" y="4488418"/>
                <a:ext cx="643125" cy="369332"/>
              </a:xfrm>
              <a:prstGeom prst="rect">
                <a:avLst/>
              </a:prstGeom>
              <a:noFill/>
              <a:ln w="25400">
                <a:noFill/>
                <a:miter lim="800000"/>
                <a:headEnd/>
                <a:tailEnd type="none" w="lg" len="lg"/>
              </a:ln>
              <a:effectLst/>
            </p:spPr>
            <p:txBody>
              <a:bodyPr wrap="none">
                <a:prstTxWarp prst="textNoShape">
                  <a:avLst/>
                </a:prstTxWarp>
                <a:spAutoFit/>
              </a:bodyPr>
              <a:lstStyle/>
              <a:p>
                <a:pPr algn="ctr"/>
                <a:r>
                  <a:rPr lang="en-US" sz="1800" b="1" i="1" dirty="0">
                    <a:solidFill>
                      <a:schemeClr val="tx1">
                        <a:lumMod val="65000"/>
                        <a:lumOff val="35000"/>
                      </a:schemeClr>
                    </a:solidFill>
                  </a:rPr>
                  <a:t>outer</a:t>
                </a:r>
              </a:p>
            </p:txBody>
          </p:sp>
          <p:sp>
            <p:nvSpPr>
              <p:cNvPr id="12" name="Text Box 75">
                <a:extLst>
                  <a:ext uri="{FF2B5EF4-FFF2-40B4-BE49-F238E27FC236}">
                    <a16:creationId xmlns:a16="http://schemas.microsoft.com/office/drawing/2014/main" id="{3C0DBCC9-D1B1-FB2C-CBA4-925A14225021}"/>
                  </a:ext>
                </a:extLst>
              </p:cNvPr>
              <p:cNvSpPr txBox="1">
                <a:spLocks noChangeArrowheads="1"/>
              </p:cNvSpPr>
              <p:nvPr/>
            </p:nvSpPr>
            <p:spPr bwMode="auto">
              <a:xfrm>
                <a:off x="6080379" y="4488415"/>
                <a:ext cx="665567" cy="369332"/>
              </a:xfrm>
              <a:prstGeom prst="rect">
                <a:avLst/>
              </a:prstGeom>
              <a:noFill/>
              <a:ln w="25400">
                <a:noFill/>
                <a:miter lim="800000"/>
                <a:headEnd/>
                <a:tailEnd type="none" w="lg" len="lg"/>
              </a:ln>
              <a:effectLst/>
            </p:spPr>
            <p:txBody>
              <a:bodyPr wrap="none">
                <a:prstTxWarp prst="textNoShape">
                  <a:avLst/>
                </a:prstTxWarp>
                <a:spAutoFit/>
              </a:bodyPr>
              <a:lstStyle/>
              <a:p>
                <a:pPr algn="ctr"/>
                <a:r>
                  <a:rPr lang="en-US" sz="1800" b="1" i="1" dirty="0">
                    <a:solidFill>
                      <a:schemeClr val="tx1">
                        <a:lumMod val="65000"/>
                        <a:lumOff val="35000"/>
                      </a:schemeClr>
                    </a:solidFill>
                  </a:rPr>
                  <a:t>inner</a:t>
                </a:r>
              </a:p>
            </p:txBody>
          </p:sp>
        </p:grpSp>
      </p:grpSp>
      <p:grpSp>
        <p:nvGrpSpPr>
          <p:cNvPr id="22" name="Group 21">
            <a:extLst>
              <a:ext uri="{FF2B5EF4-FFF2-40B4-BE49-F238E27FC236}">
                <a16:creationId xmlns:a16="http://schemas.microsoft.com/office/drawing/2014/main" id="{3685F1F7-8E09-D55E-CB8B-5A5CCF8DB212}"/>
              </a:ext>
            </a:extLst>
          </p:cNvPr>
          <p:cNvGrpSpPr/>
          <p:nvPr/>
        </p:nvGrpSpPr>
        <p:grpSpPr>
          <a:xfrm>
            <a:off x="6260649" y="3159302"/>
            <a:ext cx="1828800" cy="1818315"/>
            <a:chOff x="7372290" y="2828737"/>
            <a:chExt cx="1828800" cy="1818315"/>
          </a:xfrm>
        </p:grpSpPr>
        <p:grpSp>
          <p:nvGrpSpPr>
            <p:cNvPr id="15" name="Group 14">
              <a:extLst>
                <a:ext uri="{FF2B5EF4-FFF2-40B4-BE49-F238E27FC236}">
                  <a16:creationId xmlns:a16="http://schemas.microsoft.com/office/drawing/2014/main" id="{72DC055E-D486-F3D8-DB51-4235ABABB1E3}"/>
                </a:ext>
              </a:extLst>
            </p:cNvPr>
            <p:cNvGrpSpPr/>
            <p:nvPr/>
          </p:nvGrpSpPr>
          <p:grpSpPr>
            <a:xfrm>
              <a:off x="7372290" y="2828737"/>
              <a:ext cx="1828800" cy="1818315"/>
              <a:chOff x="5341289" y="2813635"/>
              <a:chExt cx="1828800" cy="1818315"/>
            </a:xfrm>
          </p:grpSpPr>
          <p:sp>
            <p:nvSpPr>
              <p:cNvPr id="16" name="Text Box 4">
                <a:extLst>
                  <a:ext uri="{FF2B5EF4-FFF2-40B4-BE49-F238E27FC236}">
                    <a16:creationId xmlns:a16="http://schemas.microsoft.com/office/drawing/2014/main" id="{D5DA3D87-3BF2-BB13-E9BC-ACED725798E6}"/>
                  </a:ext>
                </a:extLst>
              </p:cNvPr>
              <p:cNvSpPr txBox="1">
                <a:spLocks noChangeArrowheads="1"/>
              </p:cNvSpPr>
              <p:nvPr/>
            </p:nvSpPr>
            <p:spPr bwMode="auto">
              <a:xfrm>
                <a:off x="5341289" y="3077470"/>
                <a:ext cx="1828800" cy="1554480"/>
              </a:xfrm>
              <a:prstGeom prst="rect">
                <a:avLst/>
              </a:prstGeom>
              <a:solidFill>
                <a:schemeClr val="bg1">
                  <a:lumMod val="85000"/>
                </a:schemeClr>
              </a:solidFill>
              <a:ln w="9525">
                <a:noFill/>
                <a:prstDash val="solid"/>
                <a:miter lim="800000"/>
                <a:headEnd/>
                <a:tailEnd/>
              </a:ln>
              <a:effectLst/>
            </p:spPr>
            <p:txBody>
              <a:bodyPr/>
              <a:lstStyle/>
              <a:p>
                <a:pPr eaLnBrk="0" hangingPunct="0">
                  <a:defRPr/>
                </a:pPr>
                <a:endParaRPr lang="en-US" sz="2400" u="none" dirty="0">
                  <a:latin typeface="DejaVu Sans Mono" pitchFamily="49" charset="0"/>
                  <a:ea typeface="DejaVu Sans Mono" pitchFamily="49" charset="0"/>
                  <a:cs typeface="DejaVu Sans Mono" pitchFamily="49" charset="0"/>
                </a:endParaRPr>
              </a:p>
            </p:txBody>
          </p:sp>
          <p:sp>
            <p:nvSpPr>
              <p:cNvPr id="17" name="TextBox 16">
                <a:extLst>
                  <a:ext uri="{FF2B5EF4-FFF2-40B4-BE49-F238E27FC236}">
                    <a16:creationId xmlns:a16="http://schemas.microsoft.com/office/drawing/2014/main" id="{67409053-C226-9E49-FC68-ABE51D6520DA}"/>
                  </a:ext>
                </a:extLst>
              </p:cNvPr>
              <p:cNvSpPr txBox="1"/>
              <p:nvPr/>
            </p:nvSpPr>
            <p:spPr>
              <a:xfrm>
                <a:off x="5341289" y="2813635"/>
                <a:ext cx="1322478" cy="276999"/>
              </a:xfrm>
              <a:prstGeom prst="rect">
                <a:avLst/>
              </a:prstGeom>
              <a:noFill/>
            </p:spPr>
            <p:txBody>
              <a:bodyPr wrap="square" lIns="0" tIns="0" rIns="0" bIns="0" rtlCol="0">
                <a:spAutoFit/>
              </a:bodyPr>
              <a:lstStyle/>
              <a:p>
                <a:r>
                  <a:rPr lang="en-US" b="1" i="1" dirty="0">
                    <a:solidFill>
                      <a:schemeClr val="tx1">
                        <a:lumMod val="65000"/>
                        <a:lumOff val="35000"/>
                      </a:schemeClr>
                    </a:solidFill>
                  </a:rPr>
                  <a:t>Bushy Tree</a:t>
                </a:r>
              </a:p>
            </p:txBody>
          </p:sp>
        </p:grpSp>
        <p:grpSp>
          <p:nvGrpSpPr>
            <p:cNvPr id="141" name="Group 140">
              <a:extLst>
                <a:ext uri="{FF2B5EF4-FFF2-40B4-BE49-F238E27FC236}">
                  <a16:creationId xmlns:a16="http://schemas.microsoft.com/office/drawing/2014/main" id="{7B7B5DC7-4DD9-087C-F945-FFAC833258CC}"/>
                </a:ext>
              </a:extLst>
            </p:cNvPr>
            <p:cNvGrpSpPr/>
            <p:nvPr/>
          </p:nvGrpSpPr>
          <p:grpSpPr>
            <a:xfrm>
              <a:off x="7509375" y="3401653"/>
              <a:ext cx="1554631" cy="1038243"/>
              <a:chOff x="7564927" y="3365519"/>
              <a:chExt cx="1554631" cy="1038243"/>
            </a:xfrm>
          </p:grpSpPr>
          <p:grpSp>
            <p:nvGrpSpPr>
              <p:cNvPr id="138" name="Group 137">
                <a:extLst>
                  <a:ext uri="{FF2B5EF4-FFF2-40B4-BE49-F238E27FC236}">
                    <a16:creationId xmlns:a16="http://schemas.microsoft.com/office/drawing/2014/main" id="{F33EDC81-E36E-9F2C-0DA6-6B7F1FE35A47}"/>
                  </a:ext>
                </a:extLst>
              </p:cNvPr>
              <p:cNvGrpSpPr/>
              <p:nvPr/>
            </p:nvGrpSpPr>
            <p:grpSpPr>
              <a:xfrm>
                <a:off x="8174527" y="3365519"/>
                <a:ext cx="152793" cy="78092"/>
                <a:chOff x="10417235" y="3145778"/>
                <a:chExt cx="152793" cy="78092"/>
              </a:xfrm>
            </p:grpSpPr>
            <p:sp>
              <p:nvSpPr>
                <p:cNvPr id="89" name="Freeform 11">
                  <a:extLst>
                    <a:ext uri="{FF2B5EF4-FFF2-40B4-BE49-F238E27FC236}">
                      <a16:creationId xmlns:a16="http://schemas.microsoft.com/office/drawing/2014/main" id="{EB8F93DF-A306-3CFD-F08A-FD7C8832F32A}"/>
                    </a:ext>
                  </a:extLst>
                </p:cNvPr>
                <p:cNvSpPr>
                  <a:spLocks/>
                </p:cNvSpPr>
                <p:nvPr/>
              </p:nvSpPr>
              <p:spPr bwMode="auto">
                <a:xfrm>
                  <a:off x="10417235" y="3145778"/>
                  <a:ext cx="921" cy="78092"/>
                </a:xfrm>
                <a:custGeom>
                  <a:avLst/>
                  <a:gdLst/>
                  <a:ahLst/>
                  <a:cxnLst>
                    <a:cxn ang="0">
                      <a:pos x="0" y="0"/>
                    </a:cxn>
                    <a:cxn ang="0">
                      <a:pos x="0" y="64"/>
                    </a:cxn>
                    <a:cxn ang="0">
                      <a:pos x="0" y="0"/>
                    </a:cxn>
                  </a:cxnLst>
                  <a:rect l="0" t="0" r="r" b="b"/>
                  <a:pathLst>
                    <a:path w="1" h="65">
                      <a:moveTo>
                        <a:pt x="0" y="0"/>
                      </a:moveTo>
                      <a:lnTo>
                        <a:pt x="0" y="64"/>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90" name="Freeform 12">
                  <a:extLst>
                    <a:ext uri="{FF2B5EF4-FFF2-40B4-BE49-F238E27FC236}">
                      <a16:creationId xmlns:a16="http://schemas.microsoft.com/office/drawing/2014/main" id="{47055BC4-6665-3E10-A5A3-6A04245B8C13}"/>
                    </a:ext>
                  </a:extLst>
                </p:cNvPr>
                <p:cNvSpPr>
                  <a:spLocks/>
                </p:cNvSpPr>
                <p:nvPr/>
              </p:nvSpPr>
              <p:spPr bwMode="auto">
                <a:xfrm>
                  <a:off x="10569107" y="3145778"/>
                  <a:ext cx="921" cy="78092"/>
                </a:xfrm>
                <a:custGeom>
                  <a:avLst/>
                  <a:gdLst/>
                  <a:ahLst/>
                  <a:cxnLst>
                    <a:cxn ang="0">
                      <a:pos x="0" y="0"/>
                    </a:cxn>
                    <a:cxn ang="0">
                      <a:pos x="0" y="64"/>
                    </a:cxn>
                    <a:cxn ang="0">
                      <a:pos x="0" y="0"/>
                    </a:cxn>
                  </a:cxnLst>
                  <a:rect l="0" t="0" r="r" b="b"/>
                  <a:pathLst>
                    <a:path w="1" h="65">
                      <a:moveTo>
                        <a:pt x="0" y="0"/>
                      </a:moveTo>
                      <a:lnTo>
                        <a:pt x="0" y="64"/>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91" name="Freeform 13">
                  <a:extLst>
                    <a:ext uri="{FF2B5EF4-FFF2-40B4-BE49-F238E27FC236}">
                      <a16:creationId xmlns:a16="http://schemas.microsoft.com/office/drawing/2014/main" id="{66E9A001-29E1-643E-DDBB-C18CF4042342}"/>
                    </a:ext>
                  </a:extLst>
                </p:cNvPr>
                <p:cNvSpPr>
                  <a:spLocks/>
                </p:cNvSpPr>
                <p:nvPr/>
              </p:nvSpPr>
              <p:spPr bwMode="auto">
                <a:xfrm>
                  <a:off x="10417235" y="3145778"/>
                  <a:ext cx="152793" cy="78092"/>
                </a:xfrm>
                <a:custGeom>
                  <a:avLst/>
                  <a:gdLst/>
                  <a:ahLst/>
                  <a:cxnLst>
                    <a:cxn ang="0">
                      <a:pos x="0" y="0"/>
                    </a:cxn>
                    <a:cxn ang="0">
                      <a:pos x="165" y="64"/>
                    </a:cxn>
                    <a:cxn ang="0">
                      <a:pos x="0" y="0"/>
                    </a:cxn>
                  </a:cxnLst>
                  <a:rect l="0" t="0" r="r" b="b"/>
                  <a:pathLst>
                    <a:path w="166" h="65">
                      <a:moveTo>
                        <a:pt x="0" y="0"/>
                      </a:moveTo>
                      <a:lnTo>
                        <a:pt x="165" y="64"/>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92" name="Freeform 14">
                  <a:extLst>
                    <a:ext uri="{FF2B5EF4-FFF2-40B4-BE49-F238E27FC236}">
                      <a16:creationId xmlns:a16="http://schemas.microsoft.com/office/drawing/2014/main" id="{E14A6D18-FA24-0098-E2A5-0560CAAE4629}"/>
                    </a:ext>
                  </a:extLst>
                </p:cNvPr>
                <p:cNvSpPr>
                  <a:spLocks/>
                </p:cNvSpPr>
                <p:nvPr/>
              </p:nvSpPr>
              <p:spPr bwMode="auto">
                <a:xfrm>
                  <a:off x="10417235" y="3145778"/>
                  <a:ext cx="152793" cy="78092"/>
                </a:xfrm>
                <a:custGeom>
                  <a:avLst/>
                  <a:gdLst/>
                  <a:ahLst/>
                  <a:cxnLst>
                    <a:cxn ang="0">
                      <a:pos x="0" y="64"/>
                    </a:cxn>
                    <a:cxn ang="0">
                      <a:pos x="165" y="0"/>
                    </a:cxn>
                    <a:cxn ang="0">
                      <a:pos x="0" y="64"/>
                    </a:cxn>
                  </a:cxnLst>
                  <a:rect l="0" t="0" r="r" b="b"/>
                  <a:pathLst>
                    <a:path w="166" h="65">
                      <a:moveTo>
                        <a:pt x="0" y="64"/>
                      </a:moveTo>
                      <a:lnTo>
                        <a:pt x="165" y="0"/>
                      </a:lnTo>
                      <a:lnTo>
                        <a:pt x="0" y="64"/>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grpSp>
          <p:sp>
            <p:nvSpPr>
              <p:cNvPr id="99" name="Freeform 21">
                <a:extLst>
                  <a:ext uri="{FF2B5EF4-FFF2-40B4-BE49-F238E27FC236}">
                    <a16:creationId xmlns:a16="http://schemas.microsoft.com/office/drawing/2014/main" id="{60626E8A-D615-AD72-5DFC-7F78EDE2E0D8}"/>
                  </a:ext>
                </a:extLst>
              </p:cNvPr>
              <p:cNvSpPr>
                <a:spLocks/>
              </p:cNvSpPr>
              <p:nvPr/>
            </p:nvSpPr>
            <p:spPr bwMode="auto">
              <a:xfrm>
                <a:off x="7960158" y="3477288"/>
                <a:ext cx="257102" cy="216547"/>
              </a:xfrm>
              <a:custGeom>
                <a:avLst/>
                <a:gdLst/>
                <a:ahLst/>
                <a:cxnLst>
                  <a:cxn ang="0">
                    <a:pos x="0" y="250"/>
                  </a:cxn>
                  <a:cxn ang="0">
                    <a:pos x="304" y="0"/>
                  </a:cxn>
                  <a:cxn ang="0">
                    <a:pos x="0" y="250"/>
                  </a:cxn>
                </a:cxnLst>
                <a:rect l="0" t="0" r="r" b="b"/>
                <a:pathLst>
                  <a:path w="305" h="251">
                    <a:moveTo>
                      <a:pt x="0" y="250"/>
                    </a:moveTo>
                    <a:lnTo>
                      <a:pt x="304" y="0"/>
                    </a:lnTo>
                    <a:lnTo>
                      <a:pt x="0" y="25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85" name="Freeform 7">
                <a:extLst>
                  <a:ext uri="{FF2B5EF4-FFF2-40B4-BE49-F238E27FC236}">
                    <a16:creationId xmlns:a16="http://schemas.microsoft.com/office/drawing/2014/main" id="{15CCAAAC-B029-8E90-6C1F-B617CECB8DBD}"/>
                  </a:ext>
                </a:extLst>
              </p:cNvPr>
              <p:cNvSpPr>
                <a:spLocks/>
              </p:cNvSpPr>
              <p:nvPr/>
            </p:nvSpPr>
            <p:spPr bwMode="auto">
              <a:xfrm>
                <a:off x="7870708" y="3715460"/>
                <a:ext cx="921" cy="79293"/>
              </a:xfrm>
              <a:custGeom>
                <a:avLst/>
                <a:gdLst/>
                <a:ahLst/>
                <a:cxnLst>
                  <a:cxn ang="0">
                    <a:pos x="0" y="0"/>
                  </a:cxn>
                  <a:cxn ang="0">
                    <a:pos x="0" y="65"/>
                  </a:cxn>
                  <a:cxn ang="0">
                    <a:pos x="0" y="0"/>
                  </a:cxn>
                </a:cxnLst>
                <a:rect l="0" t="0" r="r" b="b"/>
                <a:pathLst>
                  <a:path w="1" h="66">
                    <a:moveTo>
                      <a:pt x="0" y="0"/>
                    </a:moveTo>
                    <a:lnTo>
                      <a:pt x="0"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86" name="Freeform 8">
                <a:extLst>
                  <a:ext uri="{FF2B5EF4-FFF2-40B4-BE49-F238E27FC236}">
                    <a16:creationId xmlns:a16="http://schemas.microsoft.com/office/drawing/2014/main" id="{2F7E618C-7DDA-8218-DE9D-61C985B8F6BC}"/>
                  </a:ext>
                </a:extLst>
              </p:cNvPr>
              <p:cNvSpPr>
                <a:spLocks/>
              </p:cNvSpPr>
              <p:nvPr/>
            </p:nvSpPr>
            <p:spPr bwMode="auto">
              <a:xfrm>
                <a:off x="8021660" y="3715460"/>
                <a:ext cx="921" cy="79293"/>
              </a:xfrm>
              <a:custGeom>
                <a:avLst/>
                <a:gdLst/>
                <a:ahLst/>
                <a:cxnLst>
                  <a:cxn ang="0">
                    <a:pos x="0" y="0"/>
                  </a:cxn>
                  <a:cxn ang="0">
                    <a:pos x="0" y="65"/>
                  </a:cxn>
                  <a:cxn ang="0">
                    <a:pos x="0" y="0"/>
                  </a:cxn>
                </a:cxnLst>
                <a:rect l="0" t="0" r="r" b="b"/>
                <a:pathLst>
                  <a:path w="1" h="66">
                    <a:moveTo>
                      <a:pt x="0" y="0"/>
                    </a:moveTo>
                    <a:lnTo>
                      <a:pt x="0"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87" name="Freeform 9">
                <a:extLst>
                  <a:ext uri="{FF2B5EF4-FFF2-40B4-BE49-F238E27FC236}">
                    <a16:creationId xmlns:a16="http://schemas.microsoft.com/office/drawing/2014/main" id="{B914760F-9434-C83B-798C-BAFB71ADE6A4}"/>
                  </a:ext>
                </a:extLst>
              </p:cNvPr>
              <p:cNvSpPr>
                <a:spLocks/>
              </p:cNvSpPr>
              <p:nvPr/>
            </p:nvSpPr>
            <p:spPr bwMode="auto">
              <a:xfrm>
                <a:off x="7870708" y="3715460"/>
                <a:ext cx="151872" cy="79293"/>
              </a:xfrm>
              <a:custGeom>
                <a:avLst/>
                <a:gdLst/>
                <a:ahLst/>
                <a:cxnLst>
                  <a:cxn ang="0">
                    <a:pos x="0" y="0"/>
                  </a:cxn>
                  <a:cxn ang="0">
                    <a:pos x="164" y="65"/>
                  </a:cxn>
                  <a:cxn ang="0">
                    <a:pos x="0" y="0"/>
                  </a:cxn>
                </a:cxnLst>
                <a:rect l="0" t="0" r="r" b="b"/>
                <a:pathLst>
                  <a:path w="165" h="66">
                    <a:moveTo>
                      <a:pt x="0" y="0"/>
                    </a:moveTo>
                    <a:lnTo>
                      <a:pt x="164"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88" name="Freeform 10">
                <a:extLst>
                  <a:ext uri="{FF2B5EF4-FFF2-40B4-BE49-F238E27FC236}">
                    <a16:creationId xmlns:a16="http://schemas.microsoft.com/office/drawing/2014/main" id="{CD09FDC1-D0AC-2E56-52F5-2C13E33D62D4}"/>
                  </a:ext>
                </a:extLst>
              </p:cNvPr>
              <p:cNvSpPr>
                <a:spLocks/>
              </p:cNvSpPr>
              <p:nvPr/>
            </p:nvSpPr>
            <p:spPr bwMode="auto">
              <a:xfrm>
                <a:off x="7870708" y="3715460"/>
                <a:ext cx="151872" cy="79293"/>
              </a:xfrm>
              <a:custGeom>
                <a:avLst/>
                <a:gdLst/>
                <a:ahLst/>
                <a:cxnLst>
                  <a:cxn ang="0">
                    <a:pos x="0" y="65"/>
                  </a:cxn>
                  <a:cxn ang="0">
                    <a:pos x="164" y="0"/>
                  </a:cxn>
                  <a:cxn ang="0">
                    <a:pos x="0" y="65"/>
                  </a:cxn>
                </a:cxnLst>
                <a:rect l="0" t="0" r="r" b="b"/>
                <a:pathLst>
                  <a:path w="165" h="66">
                    <a:moveTo>
                      <a:pt x="0" y="65"/>
                    </a:moveTo>
                    <a:lnTo>
                      <a:pt x="164" y="0"/>
                    </a:lnTo>
                    <a:lnTo>
                      <a:pt x="0" y="65"/>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101" name="Freeform 23">
                <a:extLst>
                  <a:ext uri="{FF2B5EF4-FFF2-40B4-BE49-F238E27FC236}">
                    <a16:creationId xmlns:a16="http://schemas.microsoft.com/office/drawing/2014/main" id="{2C458783-F471-C2C3-1B6C-B4A92BE5A083}"/>
                  </a:ext>
                </a:extLst>
              </p:cNvPr>
              <p:cNvSpPr>
                <a:spLocks/>
              </p:cNvSpPr>
              <p:nvPr/>
            </p:nvSpPr>
            <p:spPr bwMode="auto">
              <a:xfrm>
                <a:off x="7748290" y="3809170"/>
                <a:ext cx="197894" cy="314768"/>
              </a:xfrm>
              <a:custGeom>
                <a:avLst/>
                <a:gdLst/>
                <a:ahLst/>
                <a:cxnLst>
                  <a:cxn ang="0">
                    <a:pos x="0" y="249"/>
                  </a:cxn>
                  <a:cxn ang="0">
                    <a:pos x="304" y="0"/>
                  </a:cxn>
                  <a:cxn ang="0">
                    <a:pos x="0" y="249"/>
                  </a:cxn>
                </a:cxnLst>
                <a:rect l="0" t="0" r="r" b="b"/>
                <a:pathLst>
                  <a:path w="305" h="250">
                    <a:moveTo>
                      <a:pt x="0" y="249"/>
                    </a:moveTo>
                    <a:lnTo>
                      <a:pt x="304" y="0"/>
                    </a:lnTo>
                    <a:lnTo>
                      <a:pt x="0" y="249"/>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102" name="Freeform 24">
                <a:extLst>
                  <a:ext uri="{FF2B5EF4-FFF2-40B4-BE49-F238E27FC236}">
                    <a16:creationId xmlns:a16="http://schemas.microsoft.com/office/drawing/2014/main" id="{934F755D-1D94-2BC6-8AF9-324EABB1913F}"/>
                  </a:ext>
                </a:extLst>
              </p:cNvPr>
              <p:cNvSpPr>
                <a:spLocks/>
              </p:cNvSpPr>
              <p:nvPr/>
            </p:nvSpPr>
            <p:spPr bwMode="auto">
              <a:xfrm>
                <a:off x="7949867" y="3816378"/>
                <a:ext cx="195134" cy="307560"/>
              </a:xfrm>
              <a:custGeom>
                <a:avLst/>
                <a:gdLst/>
                <a:ahLst/>
                <a:cxnLst>
                  <a:cxn ang="0">
                    <a:pos x="0" y="0"/>
                  </a:cxn>
                  <a:cxn ang="0">
                    <a:pos x="253" y="210"/>
                  </a:cxn>
                  <a:cxn ang="0">
                    <a:pos x="0" y="0"/>
                  </a:cxn>
                </a:cxnLst>
                <a:rect l="0" t="0" r="r" b="b"/>
                <a:pathLst>
                  <a:path w="254" h="211">
                    <a:moveTo>
                      <a:pt x="0" y="0"/>
                    </a:moveTo>
                    <a:lnTo>
                      <a:pt x="253" y="210"/>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103" name="Rectangle 43">
                <a:extLst>
                  <a:ext uri="{FF2B5EF4-FFF2-40B4-BE49-F238E27FC236}">
                    <a16:creationId xmlns:a16="http://schemas.microsoft.com/office/drawing/2014/main" id="{12D95392-6418-209B-C7FE-C255E27D2D78}"/>
                  </a:ext>
                </a:extLst>
              </p:cNvPr>
              <p:cNvSpPr>
                <a:spLocks noChangeArrowheads="1"/>
              </p:cNvSpPr>
              <p:nvPr/>
            </p:nvSpPr>
            <p:spPr bwMode="auto">
              <a:xfrm>
                <a:off x="8022127" y="4052384"/>
                <a:ext cx="339838" cy="351378"/>
              </a:xfrm>
              <a:prstGeom prst="rect">
                <a:avLst/>
              </a:prstGeom>
              <a:noFill/>
              <a:ln w="12700">
                <a:noFill/>
                <a:miter lim="800000"/>
                <a:headEnd/>
                <a:tailEnd/>
              </a:ln>
              <a:effectLst/>
            </p:spPr>
            <p:txBody>
              <a:bodyPr wrap="none" lIns="90488" tIns="44450" rIns="90488" bIns="44450">
                <a:prstTxWarp prst="textNoShape">
                  <a:avLst/>
                </a:prstTxWarp>
                <a:spAutoFit/>
              </a:bodyPr>
              <a:lstStyle/>
              <a:p>
                <a:pPr eaLnBrk="0" hangingPunct="0"/>
                <a:r>
                  <a:rPr lang="en-US" sz="1700" b="1" dirty="0">
                    <a:solidFill>
                      <a:schemeClr val="tx1">
                        <a:lumMod val="65000"/>
                        <a:lumOff val="35000"/>
                      </a:schemeClr>
                    </a:solidFill>
                    <a:latin typeface="Arial" charset="0"/>
                  </a:rPr>
                  <a:t>B</a:t>
                </a:r>
              </a:p>
            </p:txBody>
          </p:sp>
          <p:sp>
            <p:nvSpPr>
              <p:cNvPr id="104" name="Rectangle 44">
                <a:extLst>
                  <a:ext uri="{FF2B5EF4-FFF2-40B4-BE49-F238E27FC236}">
                    <a16:creationId xmlns:a16="http://schemas.microsoft.com/office/drawing/2014/main" id="{240C925A-7715-8256-6CBA-0099D9F392D2}"/>
                  </a:ext>
                </a:extLst>
              </p:cNvPr>
              <p:cNvSpPr>
                <a:spLocks noChangeArrowheads="1"/>
              </p:cNvSpPr>
              <p:nvPr/>
            </p:nvSpPr>
            <p:spPr bwMode="auto">
              <a:xfrm>
                <a:off x="7564927" y="4052384"/>
                <a:ext cx="339838" cy="351378"/>
              </a:xfrm>
              <a:prstGeom prst="rect">
                <a:avLst/>
              </a:prstGeom>
              <a:noFill/>
              <a:ln w="12700">
                <a:noFill/>
                <a:miter lim="800000"/>
                <a:headEnd/>
                <a:tailEnd/>
              </a:ln>
              <a:effectLst/>
            </p:spPr>
            <p:txBody>
              <a:bodyPr wrap="none" lIns="90488" tIns="44450" rIns="90488" bIns="44450">
                <a:prstTxWarp prst="textNoShape">
                  <a:avLst/>
                </a:prstTxWarp>
                <a:spAutoFit/>
              </a:bodyPr>
              <a:lstStyle/>
              <a:p>
                <a:pPr eaLnBrk="0" hangingPunct="0"/>
                <a:r>
                  <a:rPr lang="en-US" sz="1700" b="1" dirty="0">
                    <a:solidFill>
                      <a:schemeClr val="tx1">
                        <a:lumMod val="65000"/>
                        <a:lumOff val="35000"/>
                      </a:schemeClr>
                    </a:solidFill>
                    <a:latin typeface="Arial" charset="0"/>
                  </a:rPr>
                  <a:t>A</a:t>
                </a:r>
              </a:p>
            </p:txBody>
          </p:sp>
          <p:sp>
            <p:nvSpPr>
              <p:cNvPr id="127" name="Freeform 21">
                <a:extLst>
                  <a:ext uri="{FF2B5EF4-FFF2-40B4-BE49-F238E27FC236}">
                    <a16:creationId xmlns:a16="http://schemas.microsoft.com/office/drawing/2014/main" id="{525FF0CE-4C90-5464-88D1-20FCD509B446}"/>
                  </a:ext>
                </a:extLst>
              </p:cNvPr>
              <p:cNvSpPr>
                <a:spLocks/>
              </p:cNvSpPr>
              <p:nvPr/>
            </p:nvSpPr>
            <p:spPr bwMode="auto">
              <a:xfrm rot="5400000">
                <a:off x="8406862" y="3400603"/>
                <a:ext cx="216546" cy="369921"/>
              </a:xfrm>
              <a:custGeom>
                <a:avLst/>
                <a:gdLst/>
                <a:ahLst/>
                <a:cxnLst>
                  <a:cxn ang="0">
                    <a:pos x="0" y="250"/>
                  </a:cxn>
                  <a:cxn ang="0">
                    <a:pos x="304" y="0"/>
                  </a:cxn>
                  <a:cxn ang="0">
                    <a:pos x="0" y="250"/>
                  </a:cxn>
                </a:cxnLst>
                <a:rect l="0" t="0" r="r" b="b"/>
                <a:pathLst>
                  <a:path w="305" h="251">
                    <a:moveTo>
                      <a:pt x="0" y="250"/>
                    </a:moveTo>
                    <a:lnTo>
                      <a:pt x="304" y="0"/>
                    </a:lnTo>
                    <a:lnTo>
                      <a:pt x="0" y="25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130" name="Freeform 7">
                <a:extLst>
                  <a:ext uri="{FF2B5EF4-FFF2-40B4-BE49-F238E27FC236}">
                    <a16:creationId xmlns:a16="http://schemas.microsoft.com/office/drawing/2014/main" id="{E89E873A-DEF8-8AB4-FA09-00AF92775838}"/>
                  </a:ext>
                </a:extLst>
              </p:cNvPr>
              <p:cNvSpPr>
                <a:spLocks/>
              </p:cNvSpPr>
              <p:nvPr/>
            </p:nvSpPr>
            <p:spPr bwMode="auto">
              <a:xfrm>
                <a:off x="8628301" y="3715460"/>
                <a:ext cx="921" cy="79293"/>
              </a:xfrm>
              <a:custGeom>
                <a:avLst/>
                <a:gdLst/>
                <a:ahLst/>
                <a:cxnLst>
                  <a:cxn ang="0">
                    <a:pos x="0" y="0"/>
                  </a:cxn>
                  <a:cxn ang="0">
                    <a:pos x="0" y="65"/>
                  </a:cxn>
                  <a:cxn ang="0">
                    <a:pos x="0" y="0"/>
                  </a:cxn>
                </a:cxnLst>
                <a:rect l="0" t="0" r="r" b="b"/>
                <a:pathLst>
                  <a:path w="1" h="66">
                    <a:moveTo>
                      <a:pt x="0" y="0"/>
                    </a:moveTo>
                    <a:lnTo>
                      <a:pt x="0"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131" name="Freeform 8">
                <a:extLst>
                  <a:ext uri="{FF2B5EF4-FFF2-40B4-BE49-F238E27FC236}">
                    <a16:creationId xmlns:a16="http://schemas.microsoft.com/office/drawing/2014/main" id="{9A414AC7-1168-A220-17BE-F920F6F5CB16}"/>
                  </a:ext>
                </a:extLst>
              </p:cNvPr>
              <p:cNvSpPr>
                <a:spLocks/>
              </p:cNvSpPr>
              <p:nvPr/>
            </p:nvSpPr>
            <p:spPr bwMode="auto">
              <a:xfrm>
                <a:off x="8779253" y="3715460"/>
                <a:ext cx="921" cy="79293"/>
              </a:xfrm>
              <a:custGeom>
                <a:avLst/>
                <a:gdLst/>
                <a:ahLst/>
                <a:cxnLst>
                  <a:cxn ang="0">
                    <a:pos x="0" y="0"/>
                  </a:cxn>
                  <a:cxn ang="0">
                    <a:pos x="0" y="65"/>
                  </a:cxn>
                  <a:cxn ang="0">
                    <a:pos x="0" y="0"/>
                  </a:cxn>
                </a:cxnLst>
                <a:rect l="0" t="0" r="r" b="b"/>
                <a:pathLst>
                  <a:path w="1" h="66">
                    <a:moveTo>
                      <a:pt x="0" y="0"/>
                    </a:moveTo>
                    <a:lnTo>
                      <a:pt x="0"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132" name="Freeform 9">
                <a:extLst>
                  <a:ext uri="{FF2B5EF4-FFF2-40B4-BE49-F238E27FC236}">
                    <a16:creationId xmlns:a16="http://schemas.microsoft.com/office/drawing/2014/main" id="{D1D52845-3E02-3648-5C42-DB516FB6BC42}"/>
                  </a:ext>
                </a:extLst>
              </p:cNvPr>
              <p:cNvSpPr>
                <a:spLocks/>
              </p:cNvSpPr>
              <p:nvPr/>
            </p:nvSpPr>
            <p:spPr bwMode="auto">
              <a:xfrm>
                <a:off x="8628301" y="3715460"/>
                <a:ext cx="151872" cy="79293"/>
              </a:xfrm>
              <a:custGeom>
                <a:avLst/>
                <a:gdLst/>
                <a:ahLst/>
                <a:cxnLst>
                  <a:cxn ang="0">
                    <a:pos x="0" y="0"/>
                  </a:cxn>
                  <a:cxn ang="0">
                    <a:pos x="164" y="65"/>
                  </a:cxn>
                  <a:cxn ang="0">
                    <a:pos x="0" y="0"/>
                  </a:cxn>
                </a:cxnLst>
                <a:rect l="0" t="0" r="r" b="b"/>
                <a:pathLst>
                  <a:path w="165" h="66">
                    <a:moveTo>
                      <a:pt x="0" y="0"/>
                    </a:moveTo>
                    <a:lnTo>
                      <a:pt x="164" y="65"/>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133" name="Freeform 10">
                <a:extLst>
                  <a:ext uri="{FF2B5EF4-FFF2-40B4-BE49-F238E27FC236}">
                    <a16:creationId xmlns:a16="http://schemas.microsoft.com/office/drawing/2014/main" id="{A585268C-9B47-C1B4-6A47-77B28BF6C634}"/>
                  </a:ext>
                </a:extLst>
              </p:cNvPr>
              <p:cNvSpPr>
                <a:spLocks/>
              </p:cNvSpPr>
              <p:nvPr/>
            </p:nvSpPr>
            <p:spPr bwMode="auto">
              <a:xfrm>
                <a:off x="8628301" y="3715460"/>
                <a:ext cx="151872" cy="79293"/>
              </a:xfrm>
              <a:custGeom>
                <a:avLst/>
                <a:gdLst/>
                <a:ahLst/>
                <a:cxnLst>
                  <a:cxn ang="0">
                    <a:pos x="0" y="65"/>
                  </a:cxn>
                  <a:cxn ang="0">
                    <a:pos x="164" y="0"/>
                  </a:cxn>
                  <a:cxn ang="0">
                    <a:pos x="0" y="65"/>
                  </a:cxn>
                </a:cxnLst>
                <a:rect l="0" t="0" r="r" b="b"/>
                <a:pathLst>
                  <a:path w="165" h="66">
                    <a:moveTo>
                      <a:pt x="0" y="65"/>
                    </a:moveTo>
                    <a:lnTo>
                      <a:pt x="164" y="0"/>
                    </a:lnTo>
                    <a:lnTo>
                      <a:pt x="0" y="65"/>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134" name="Freeform 23">
                <a:extLst>
                  <a:ext uri="{FF2B5EF4-FFF2-40B4-BE49-F238E27FC236}">
                    <a16:creationId xmlns:a16="http://schemas.microsoft.com/office/drawing/2014/main" id="{A583C94D-78A3-917E-BCF9-661E264E8E58}"/>
                  </a:ext>
                </a:extLst>
              </p:cNvPr>
              <p:cNvSpPr>
                <a:spLocks/>
              </p:cNvSpPr>
              <p:nvPr/>
            </p:nvSpPr>
            <p:spPr bwMode="auto">
              <a:xfrm>
                <a:off x="8505883" y="3809170"/>
                <a:ext cx="197894" cy="314768"/>
              </a:xfrm>
              <a:custGeom>
                <a:avLst/>
                <a:gdLst/>
                <a:ahLst/>
                <a:cxnLst>
                  <a:cxn ang="0">
                    <a:pos x="0" y="249"/>
                  </a:cxn>
                  <a:cxn ang="0">
                    <a:pos x="304" y="0"/>
                  </a:cxn>
                  <a:cxn ang="0">
                    <a:pos x="0" y="249"/>
                  </a:cxn>
                </a:cxnLst>
                <a:rect l="0" t="0" r="r" b="b"/>
                <a:pathLst>
                  <a:path w="305" h="250">
                    <a:moveTo>
                      <a:pt x="0" y="249"/>
                    </a:moveTo>
                    <a:lnTo>
                      <a:pt x="304" y="0"/>
                    </a:lnTo>
                    <a:lnTo>
                      <a:pt x="0" y="249"/>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135" name="Freeform 24">
                <a:extLst>
                  <a:ext uri="{FF2B5EF4-FFF2-40B4-BE49-F238E27FC236}">
                    <a16:creationId xmlns:a16="http://schemas.microsoft.com/office/drawing/2014/main" id="{A793B082-34C2-F826-A6FA-024985FAD852}"/>
                  </a:ext>
                </a:extLst>
              </p:cNvPr>
              <p:cNvSpPr>
                <a:spLocks/>
              </p:cNvSpPr>
              <p:nvPr/>
            </p:nvSpPr>
            <p:spPr bwMode="auto">
              <a:xfrm>
                <a:off x="8707460" y="3816378"/>
                <a:ext cx="195134" cy="307560"/>
              </a:xfrm>
              <a:custGeom>
                <a:avLst/>
                <a:gdLst/>
                <a:ahLst/>
                <a:cxnLst>
                  <a:cxn ang="0">
                    <a:pos x="0" y="0"/>
                  </a:cxn>
                  <a:cxn ang="0">
                    <a:pos x="253" y="210"/>
                  </a:cxn>
                  <a:cxn ang="0">
                    <a:pos x="0" y="0"/>
                  </a:cxn>
                </a:cxnLst>
                <a:rect l="0" t="0" r="r" b="b"/>
                <a:pathLst>
                  <a:path w="254" h="211">
                    <a:moveTo>
                      <a:pt x="0" y="0"/>
                    </a:moveTo>
                    <a:lnTo>
                      <a:pt x="253" y="210"/>
                    </a:lnTo>
                    <a:lnTo>
                      <a:pt x="0" y="0"/>
                    </a:lnTo>
                  </a:path>
                </a:pathLst>
              </a:custGeom>
              <a:noFill/>
              <a:ln w="12700" cap="rnd" cmpd="sng">
                <a:solidFill>
                  <a:schemeClr val="tx1">
                    <a:lumMod val="65000"/>
                    <a:lumOff val="35000"/>
                  </a:schemeClr>
                </a:solidFill>
                <a:prstDash val="solid"/>
                <a:round/>
                <a:headEnd type="none" w="med" len="med"/>
                <a:tailEnd type="none" w="med" len="med"/>
              </a:ln>
              <a:effectLst/>
            </p:spPr>
            <p:txBody>
              <a:bodyPr>
                <a:prstTxWarp prst="textNoShape">
                  <a:avLst/>
                </a:prstTxWarp>
              </a:bodyPr>
              <a:lstStyle/>
              <a:p>
                <a:endParaRPr lang="en-US">
                  <a:solidFill>
                    <a:srgbClr val="C00000"/>
                  </a:solidFill>
                </a:endParaRPr>
              </a:p>
            </p:txBody>
          </p:sp>
          <p:sp>
            <p:nvSpPr>
              <p:cNvPr id="136" name="Rectangle 43">
                <a:extLst>
                  <a:ext uri="{FF2B5EF4-FFF2-40B4-BE49-F238E27FC236}">
                    <a16:creationId xmlns:a16="http://schemas.microsoft.com/office/drawing/2014/main" id="{A76AF559-8CD4-00B5-4FFC-B894804381BB}"/>
                  </a:ext>
                </a:extLst>
              </p:cNvPr>
              <p:cNvSpPr>
                <a:spLocks noChangeArrowheads="1"/>
              </p:cNvSpPr>
              <p:nvPr/>
            </p:nvSpPr>
            <p:spPr bwMode="auto">
              <a:xfrm>
                <a:off x="8779720" y="4052384"/>
                <a:ext cx="339838" cy="351378"/>
              </a:xfrm>
              <a:prstGeom prst="rect">
                <a:avLst/>
              </a:prstGeom>
              <a:noFill/>
              <a:ln w="12700">
                <a:noFill/>
                <a:miter lim="800000"/>
                <a:headEnd/>
                <a:tailEnd/>
              </a:ln>
              <a:effectLst/>
            </p:spPr>
            <p:txBody>
              <a:bodyPr wrap="none" lIns="90488" tIns="44450" rIns="90488" bIns="44450">
                <a:prstTxWarp prst="textNoShape">
                  <a:avLst/>
                </a:prstTxWarp>
                <a:spAutoFit/>
              </a:bodyPr>
              <a:lstStyle/>
              <a:p>
                <a:pPr eaLnBrk="0" hangingPunct="0"/>
                <a:r>
                  <a:rPr lang="en-US" sz="1700" b="1" dirty="0">
                    <a:solidFill>
                      <a:schemeClr val="tx1">
                        <a:lumMod val="65000"/>
                        <a:lumOff val="35000"/>
                      </a:schemeClr>
                    </a:solidFill>
                    <a:latin typeface="Arial" charset="0"/>
                  </a:rPr>
                  <a:t>D</a:t>
                </a:r>
              </a:p>
            </p:txBody>
          </p:sp>
          <p:sp>
            <p:nvSpPr>
              <p:cNvPr id="137" name="Rectangle 44">
                <a:extLst>
                  <a:ext uri="{FF2B5EF4-FFF2-40B4-BE49-F238E27FC236}">
                    <a16:creationId xmlns:a16="http://schemas.microsoft.com/office/drawing/2014/main" id="{1FE4359F-49DE-F5FD-CF73-B1E0DF33E0CA}"/>
                  </a:ext>
                </a:extLst>
              </p:cNvPr>
              <p:cNvSpPr>
                <a:spLocks noChangeArrowheads="1"/>
              </p:cNvSpPr>
              <p:nvPr/>
            </p:nvSpPr>
            <p:spPr bwMode="auto">
              <a:xfrm>
                <a:off x="8322520" y="4052384"/>
                <a:ext cx="339838" cy="351378"/>
              </a:xfrm>
              <a:prstGeom prst="rect">
                <a:avLst/>
              </a:prstGeom>
              <a:noFill/>
              <a:ln w="12700">
                <a:noFill/>
                <a:miter lim="800000"/>
                <a:headEnd/>
                <a:tailEnd/>
              </a:ln>
              <a:effectLst/>
            </p:spPr>
            <p:txBody>
              <a:bodyPr wrap="none" lIns="90488" tIns="44450" rIns="90488" bIns="44450">
                <a:prstTxWarp prst="textNoShape">
                  <a:avLst/>
                </a:prstTxWarp>
                <a:spAutoFit/>
              </a:bodyPr>
              <a:lstStyle/>
              <a:p>
                <a:pPr eaLnBrk="0" hangingPunct="0"/>
                <a:r>
                  <a:rPr lang="en-US" sz="1700" b="1" dirty="0">
                    <a:solidFill>
                      <a:schemeClr val="tx1">
                        <a:lumMod val="65000"/>
                        <a:lumOff val="35000"/>
                      </a:schemeClr>
                    </a:solidFill>
                    <a:latin typeface="Arial" charset="0"/>
                  </a:rPr>
                  <a:t>C</a:t>
                </a:r>
              </a:p>
            </p:txBody>
          </p:sp>
        </p:grpSp>
      </p:grpSp>
      <p:pic>
        <p:nvPicPr>
          <p:cNvPr id="23" name="X">
            <a:extLst>
              <a:ext uri="{FF2B5EF4-FFF2-40B4-BE49-F238E27FC236}">
                <a16:creationId xmlns:a16="http://schemas.microsoft.com/office/drawing/2014/main" id="{D9815016-CA38-DEEC-C034-607E8FD207A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668727" y="3743177"/>
            <a:ext cx="914400" cy="914400"/>
          </a:xfrm>
          <a:prstGeom prst="rect">
            <a:avLst/>
          </a:prstGeom>
        </p:spPr>
      </p:pic>
    </p:spTree>
    <p:extLst>
      <p:ext uri="{BB962C8B-B14F-4D97-AF65-F5344CB8AC3E}">
        <p14:creationId xmlns:p14="http://schemas.microsoft.com/office/powerpoint/2010/main" val="3810279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2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R Optimizer</a:t>
            </a:r>
          </a:p>
        </p:txBody>
      </p:sp>
      <p:sp>
        <p:nvSpPr>
          <p:cNvPr id="5" name="Slide Number Placeholder 3">
            <a:extLst>
              <a:ext uri="{FF2B5EF4-FFF2-40B4-BE49-F238E27FC236}">
                <a16:creationId xmlns:a16="http://schemas.microsoft.com/office/drawing/2014/main" id="{D3D918D5-06E4-33E6-6C04-5C7A433C44C4}"/>
              </a:ext>
            </a:extLst>
          </p:cNvPr>
          <p:cNvSpPr>
            <a:spLocks noGrp="1"/>
          </p:cNvSpPr>
          <p:nvPr>
            <p:ph type="sldNum" sz="quarter" idx="4"/>
          </p:nvPr>
        </p:nvSpPr>
        <p:spPr/>
        <p:txBody>
          <a:bodyPr/>
          <a:lstStyle/>
          <a:p>
            <a:pPr algn="r"/>
            <a:fld id="{97DD1AB5-42BA-4E8A-BFEE-435884E16AAB}" type="slidenum">
              <a:rPr lang="en-US" smtClean="0"/>
              <a:pPr algn="r"/>
              <a:t>24</a:t>
            </a:fld>
            <a:endParaRPr lang="en-US" dirty="0"/>
          </a:p>
        </p:txBody>
      </p:sp>
      <p:sp>
        <p:nvSpPr>
          <p:cNvPr id="51" name="Rectangle 50"/>
          <p:cNvSpPr/>
          <p:nvPr/>
        </p:nvSpPr>
        <p:spPr>
          <a:xfrm>
            <a:off x="304799" y="2508945"/>
            <a:ext cx="3886201" cy="615553"/>
          </a:xfrm>
          <a:prstGeom prst="rect">
            <a:avLst/>
          </a:prstGeom>
        </p:spPr>
        <p:txBody>
          <a:bodyPr wrap="square" lIns="0" tIns="0" rIns="0" bIns="0">
            <a:spAutoFit/>
          </a:bodyPr>
          <a:lstStyle/>
          <a:p>
            <a:r>
              <a:rPr lang="en-US" sz="2000" b="1" dirty="0">
                <a:solidFill>
                  <a:schemeClr val="tx1">
                    <a:lumMod val="65000"/>
                    <a:lumOff val="35000"/>
                  </a:schemeClr>
                </a:solidFill>
                <a:latin typeface="Crimson Text" pitchFamily="2" charset="0"/>
              </a:rPr>
              <a:t>Step #1:</a:t>
            </a:r>
            <a:r>
              <a:rPr lang="en-US" sz="2000" dirty="0">
                <a:solidFill>
                  <a:schemeClr val="tx1">
                    <a:lumMod val="65000"/>
                    <a:lumOff val="35000"/>
                  </a:schemeClr>
                </a:solidFill>
                <a:latin typeface="Crimson Text" pitchFamily="2" charset="0"/>
              </a:rPr>
              <a:t> Choose the best access paths to each table </a:t>
            </a:r>
          </a:p>
        </p:txBody>
      </p:sp>
      <p:sp>
        <p:nvSpPr>
          <p:cNvPr id="52" name="Rectangle 51"/>
          <p:cNvSpPr/>
          <p:nvPr/>
        </p:nvSpPr>
        <p:spPr>
          <a:xfrm>
            <a:off x="304801" y="3880545"/>
            <a:ext cx="3886201" cy="615553"/>
          </a:xfrm>
          <a:prstGeom prst="rect">
            <a:avLst/>
          </a:prstGeom>
        </p:spPr>
        <p:txBody>
          <a:bodyPr wrap="square" lIns="0" tIns="0" rIns="0" bIns="0">
            <a:spAutoFit/>
          </a:bodyPr>
          <a:lstStyle/>
          <a:p>
            <a:r>
              <a:rPr lang="en-US" sz="2000" b="1" dirty="0">
                <a:solidFill>
                  <a:schemeClr val="tx1">
                    <a:lumMod val="65000"/>
                    <a:lumOff val="35000"/>
                  </a:schemeClr>
                </a:solidFill>
                <a:latin typeface="Crimson Text" pitchFamily="2" charset="0"/>
              </a:rPr>
              <a:t>Step #3: </a:t>
            </a:r>
            <a:r>
              <a:rPr lang="en-US" sz="2000" dirty="0">
                <a:solidFill>
                  <a:schemeClr val="tx1">
                    <a:lumMod val="65000"/>
                    <a:lumOff val="35000"/>
                  </a:schemeClr>
                </a:solidFill>
                <a:latin typeface="Crimson Text" pitchFamily="2" charset="0"/>
              </a:rPr>
              <a:t>Determine the join ordering with the lowest cost</a:t>
            </a:r>
          </a:p>
        </p:txBody>
      </p:sp>
      <p:graphicFrame>
        <p:nvGraphicFramePr>
          <p:cNvPr id="7" name="Table 6"/>
          <p:cNvGraphicFramePr>
            <a:graphicFrameLocks noGrp="1"/>
          </p:cNvGraphicFramePr>
          <p:nvPr>
            <p:extLst>
              <p:ext uri="{D42A27DB-BD31-4B8C-83A1-F6EECF244321}">
                <p14:modId xmlns:p14="http://schemas.microsoft.com/office/powerpoint/2010/main" val="2344255202"/>
              </p:ext>
            </p:extLst>
          </p:nvPr>
        </p:nvGraphicFramePr>
        <p:xfrm>
          <a:off x="4495800" y="1096840"/>
          <a:ext cx="3733800" cy="900048"/>
        </p:xfrm>
        <a:graphic>
          <a:graphicData uri="http://schemas.openxmlformats.org/drawingml/2006/table">
            <a:tbl>
              <a:tblPr firstRow="1" bandRow="1">
                <a:tableStyleId>{2D5ABB26-0587-4C30-8999-92F81FD0307C}</a:tableStyleId>
              </a:tblPr>
              <a:tblGrid>
                <a:gridCol w="1219200">
                  <a:extLst>
                    <a:ext uri="{9D8B030D-6E8A-4147-A177-3AD203B41FA5}">
                      <a16:colId xmlns:a16="http://schemas.microsoft.com/office/drawing/2014/main" val="20000"/>
                    </a:ext>
                  </a:extLst>
                </a:gridCol>
                <a:gridCol w="2514600">
                  <a:extLst>
                    <a:ext uri="{9D8B030D-6E8A-4147-A177-3AD203B41FA5}">
                      <a16:colId xmlns:a16="http://schemas.microsoft.com/office/drawing/2014/main" val="20001"/>
                    </a:ext>
                  </a:extLst>
                </a:gridCol>
              </a:tblGrid>
              <a:tr h="300016">
                <a:tc>
                  <a:txBody>
                    <a:bodyPr/>
                    <a:lstStyle/>
                    <a:p>
                      <a:pPr algn="r"/>
                      <a:r>
                        <a:rPr lang="en-US" b="1" dirty="0">
                          <a:solidFill>
                            <a:schemeClr val="tx1">
                              <a:lumMod val="65000"/>
                              <a:lumOff val="35000"/>
                            </a:schemeClr>
                          </a:solidFill>
                          <a:latin typeface="Inconsolata" panose="00000509000000000000" pitchFamily="49" charset="0"/>
                          <a:cs typeface="Consolas" pitchFamily="49" charset="0"/>
                        </a:rPr>
                        <a:t>ARTIST</a:t>
                      </a:r>
                      <a:r>
                        <a:rPr lang="en-US" dirty="0">
                          <a:solidFill>
                            <a:schemeClr val="tx1">
                              <a:lumMod val="65000"/>
                              <a:lumOff val="35000"/>
                            </a:schemeClr>
                          </a:solidFill>
                          <a:latin typeface="Inconsolata" panose="00000509000000000000" pitchFamily="49" charset="0"/>
                          <a:cs typeface="Consolas" pitchFamily="49" charset="0"/>
                        </a:rPr>
                        <a:t>:</a:t>
                      </a:r>
                    </a:p>
                  </a:txBody>
                  <a:tcPr marL="0" marR="45720" marT="0" marB="0" anchor="ctr"/>
                </a:tc>
                <a:tc>
                  <a:txBody>
                    <a:bodyPr/>
                    <a:lstStyle/>
                    <a:p>
                      <a:r>
                        <a:rPr lang="en-US" dirty="0">
                          <a:solidFill>
                            <a:schemeClr val="tx1">
                              <a:lumMod val="65000"/>
                              <a:lumOff val="35000"/>
                            </a:schemeClr>
                          </a:solidFill>
                          <a:latin typeface="Crimson Text" panose="02000503000000000000" pitchFamily="2" charset="0"/>
                        </a:rPr>
                        <a:t>Sequential Scan</a:t>
                      </a:r>
                    </a:p>
                  </a:txBody>
                  <a:tcPr marL="0" marR="0" marT="0" marB="0" anchor="ctr"/>
                </a:tc>
                <a:extLst>
                  <a:ext uri="{0D108BD9-81ED-4DB2-BD59-A6C34878D82A}">
                    <a16:rowId xmlns:a16="http://schemas.microsoft.com/office/drawing/2014/main" val="10000"/>
                  </a:ext>
                </a:extLst>
              </a:tr>
              <a:tr h="300016">
                <a:tc>
                  <a:txBody>
                    <a:bodyPr/>
                    <a:lstStyle/>
                    <a:p>
                      <a:pPr algn="r"/>
                      <a:r>
                        <a:rPr lang="en-US" b="1" dirty="0">
                          <a:solidFill>
                            <a:schemeClr val="tx1">
                              <a:lumMod val="65000"/>
                              <a:lumOff val="35000"/>
                            </a:schemeClr>
                          </a:solidFill>
                          <a:latin typeface="Inconsolata" panose="00000509000000000000" pitchFamily="49" charset="0"/>
                          <a:cs typeface="Consolas" pitchFamily="49" charset="0"/>
                        </a:rPr>
                        <a:t>APPEARS</a:t>
                      </a:r>
                      <a:r>
                        <a:rPr lang="en-US" dirty="0">
                          <a:solidFill>
                            <a:schemeClr val="tx1">
                              <a:lumMod val="65000"/>
                              <a:lumOff val="35000"/>
                            </a:schemeClr>
                          </a:solidFill>
                          <a:latin typeface="Inconsolata" panose="00000509000000000000" pitchFamily="49" charset="0"/>
                          <a:cs typeface="Consolas" pitchFamily="49" charset="0"/>
                        </a:rPr>
                        <a:t>:</a:t>
                      </a:r>
                    </a:p>
                  </a:txBody>
                  <a:tcPr marL="0" marR="45720" marT="0" marB="0" anchor="ctr"/>
                </a:tc>
                <a:tc>
                  <a:txBody>
                    <a:bodyPr/>
                    <a:lstStyle/>
                    <a:p>
                      <a:r>
                        <a:rPr lang="en-US" dirty="0">
                          <a:solidFill>
                            <a:schemeClr val="tx1">
                              <a:lumMod val="65000"/>
                              <a:lumOff val="35000"/>
                            </a:schemeClr>
                          </a:solidFill>
                          <a:latin typeface="Crimson Text" panose="02000503000000000000" pitchFamily="2" charset="0"/>
                        </a:rPr>
                        <a:t>Sequential Scan</a:t>
                      </a:r>
                    </a:p>
                  </a:txBody>
                  <a:tcPr marL="0" marR="0" marT="0" marB="0" anchor="ctr"/>
                </a:tc>
                <a:extLst>
                  <a:ext uri="{0D108BD9-81ED-4DB2-BD59-A6C34878D82A}">
                    <a16:rowId xmlns:a16="http://schemas.microsoft.com/office/drawing/2014/main" val="10001"/>
                  </a:ext>
                </a:extLst>
              </a:tr>
              <a:tr h="300016">
                <a:tc>
                  <a:txBody>
                    <a:bodyPr/>
                    <a:lstStyle/>
                    <a:p>
                      <a:pPr algn="r"/>
                      <a:r>
                        <a:rPr lang="en-US" b="1" dirty="0">
                          <a:solidFill>
                            <a:schemeClr val="tx1">
                              <a:lumMod val="65000"/>
                              <a:lumOff val="35000"/>
                            </a:schemeClr>
                          </a:solidFill>
                          <a:latin typeface="Inconsolata" panose="00000509000000000000" pitchFamily="49" charset="0"/>
                          <a:cs typeface="Consolas" pitchFamily="49" charset="0"/>
                        </a:rPr>
                        <a:t>ALBUM</a:t>
                      </a:r>
                      <a:r>
                        <a:rPr lang="en-US" dirty="0">
                          <a:solidFill>
                            <a:schemeClr val="tx1">
                              <a:lumMod val="65000"/>
                              <a:lumOff val="35000"/>
                            </a:schemeClr>
                          </a:solidFill>
                          <a:latin typeface="Inconsolata" panose="00000509000000000000" pitchFamily="49" charset="0"/>
                          <a:cs typeface="Consolas" pitchFamily="49" charset="0"/>
                        </a:rPr>
                        <a:t>:</a:t>
                      </a:r>
                    </a:p>
                  </a:txBody>
                  <a:tcPr marL="0" marR="45720" marT="0" marB="0" anchor="ctr"/>
                </a:tc>
                <a:tc>
                  <a:txBody>
                    <a:bodyPr/>
                    <a:lstStyle/>
                    <a:p>
                      <a:r>
                        <a:rPr lang="en-US" dirty="0">
                          <a:solidFill>
                            <a:schemeClr val="tx1">
                              <a:lumMod val="65000"/>
                              <a:lumOff val="35000"/>
                            </a:schemeClr>
                          </a:solidFill>
                          <a:latin typeface="Crimson Text" panose="02000503000000000000" pitchFamily="2" charset="0"/>
                        </a:rPr>
                        <a:t>Index Look-up on </a:t>
                      </a:r>
                      <a:r>
                        <a:rPr lang="en-US" b="1" dirty="0">
                          <a:solidFill>
                            <a:schemeClr val="tx1">
                              <a:lumMod val="65000"/>
                              <a:lumOff val="35000"/>
                            </a:schemeClr>
                          </a:solidFill>
                          <a:latin typeface="Inconsolata" panose="00000509000000000000" pitchFamily="49" charset="0"/>
                          <a:cs typeface="Consolas" pitchFamily="49" charset="0"/>
                        </a:rPr>
                        <a:t>NAME</a:t>
                      </a:r>
                    </a:p>
                  </a:txBody>
                  <a:tcPr marL="0" marR="0" marT="0" marB="0" anchor="ctr"/>
                </a:tc>
                <a:extLst>
                  <a:ext uri="{0D108BD9-81ED-4DB2-BD59-A6C34878D82A}">
                    <a16:rowId xmlns:a16="http://schemas.microsoft.com/office/drawing/2014/main" val="10002"/>
                  </a:ext>
                </a:extLst>
              </a:tr>
            </a:tbl>
          </a:graphicData>
        </a:graphic>
      </p:graphicFrame>
      <p:sp>
        <p:nvSpPr>
          <p:cNvPr id="53" name="TextBox 52"/>
          <p:cNvSpPr txBox="1"/>
          <p:nvPr/>
        </p:nvSpPr>
        <p:spPr>
          <a:xfrm>
            <a:off x="4618687" y="2458820"/>
            <a:ext cx="3547766" cy="2031325"/>
          </a:xfrm>
          <a:prstGeom prst="rect">
            <a:avLst/>
          </a:prstGeom>
          <a:noFill/>
        </p:spPr>
        <p:txBody>
          <a:bodyPr wrap="none" rtlCol="0">
            <a:spAutoFit/>
          </a:bodyPr>
          <a:lstStyle/>
          <a:p>
            <a:r>
              <a:rPr lang="en-US" dirty="0">
                <a:solidFill>
                  <a:schemeClr val="tx1">
                    <a:lumMod val="65000"/>
                    <a:lumOff val="35000"/>
                  </a:schemeClr>
                </a:solidFill>
                <a:latin typeface="Inconsolata" panose="00000509000000000000" pitchFamily="49" charset="0"/>
                <a:cs typeface="Consolas" pitchFamily="49" charset="0"/>
              </a:rPr>
              <a:t>ARTIST  </a:t>
            </a:r>
            <a:r>
              <a:rPr lang="en-US" b="1" dirty="0">
                <a:solidFill>
                  <a:schemeClr val="tx1">
                    <a:lumMod val="65000"/>
                    <a:lumOff val="35000"/>
                  </a:schemeClr>
                </a:solidFill>
                <a:latin typeface="Inconsolata" panose="00000509000000000000" pitchFamily="49" charset="0"/>
                <a:cs typeface="Consolas" pitchFamily="49" charset="0"/>
              </a:rPr>
              <a:t>⨝</a:t>
            </a:r>
            <a:r>
              <a:rPr lang="en-US" dirty="0">
                <a:solidFill>
                  <a:schemeClr val="tx1">
                    <a:lumMod val="65000"/>
                    <a:lumOff val="35000"/>
                  </a:schemeClr>
                </a:solidFill>
                <a:latin typeface="Inconsolata" panose="00000509000000000000" pitchFamily="49" charset="0"/>
                <a:cs typeface="Consolas" pitchFamily="49" charset="0"/>
              </a:rPr>
              <a:t> APPEARS </a:t>
            </a:r>
            <a:r>
              <a:rPr lang="en-US" b="1" dirty="0">
                <a:solidFill>
                  <a:schemeClr val="tx1">
                    <a:lumMod val="65000"/>
                    <a:lumOff val="35000"/>
                  </a:schemeClr>
                </a:solidFill>
                <a:latin typeface="Inconsolata" panose="00000509000000000000" pitchFamily="49" charset="0"/>
                <a:cs typeface="Consolas" pitchFamily="49" charset="0"/>
              </a:rPr>
              <a:t>⨝</a:t>
            </a:r>
            <a:r>
              <a:rPr lang="en-US" dirty="0">
                <a:solidFill>
                  <a:schemeClr val="tx1">
                    <a:lumMod val="65000"/>
                    <a:lumOff val="35000"/>
                  </a:schemeClr>
                </a:solidFill>
                <a:latin typeface="Inconsolata" panose="00000509000000000000" pitchFamily="49" charset="0"/>
                <a:cs typeface="Consolas" pitchFamily="49" charset="0"/>
              </a:rPr>
              <a:t> ALBUM</a:t>
            </a:r>
          </a:p>
          <a:p>
            <a:r>
              <a:rPr lang="en-US" dirty="0">
                <a:solidFill>
                  <a:schemeClr val="tx1">
                    <a:lumMod val="65000"/>
                    <a:lumOff val="35000"/>
                  </a:schemeClr>
                </a:solidFill>
                <a:latin typeface="Inconsolata" panose="00000509000000000000" pitchFamily="49" charset="0"/>
                <a:cs typeface="Consolas" pitchFamily="49" charset="0"/>
              </a:rPr>
              <a:t>APPEARS </a:t>
            </a:r>
            <a:r>
              <a:rPr lang="en-US" b="1" dirty="0">
                <a:solidFill>
                  <a:schemeClr val="tx1">
                    <a:lumMod val="65000"/>
                    <a:lumOff val="35000"/>
                  </a:schemeClr>
                </a:solidFill>
                <a:latin typeface="Inconsolata" panose="00000509000000000000" pitchFamily="49" charset="0"/>
                <a:cs typeface="Consolas" pitchFamily="49" charset="0"/>
              </a:rPr>
              <a:t>⨝</a:t>
            </a:r>
            <a:r>
              <a:rPr lang="en-US" dirty="0">
                <a:solidFill>
                  <a:schemeClr val="tx1">
                    <a:lumMod val="65000"/>
                    <a:lumOff val="35000"/>
                  </a:schemeClr>
                </a:solidFill>
                <a:latin typeface="Inconsolata" panose="00000509000000000000" pitchFamily="49" charset="0"/>
                <a:cs typeface="Consolas" pitchFamily="49" charset="0"/>
              </a:rPr>
              <a:t> ALBUM   </a:t>
            </a:r>
            <a:r>
              <a:rPr lang="en-US" b="1" dirty="0">
                <a:solidFill>
                  <a:schemeClr val="tx1">
                    <a:lumMod val="65000"/>
                    <a:lumOff val="35000"/>
                  </a:schemeClr>
                </a:solidFill>
                <a:latin typeface="Inconsolata" panose="00000509000000000000" pitchFamily="49" charset="0"/>
                <a:cs typeface="Consolas" pitchFamily="49" charset="0"/>
              </a:rPr>
              <a:t>⨝</a:t>
            </a:r>
            <a:r>
              <a:rPr lang="en-US" dirty="0">
                <a:solidFill>
                  <a:schemeClr val="tx1">
                    <a:lumMod val="65000"/>
                    <a:lumOff val="35000"/>
                  </a:schemeClr>
                </a:solidFill>
                <a:latin typeface="Inconsolata" panose="00000509000000000000" pitchFamily="49" charset="0"/>
                <a:cs typeface="Consolas" pitchFamily="49" charset="0"/>
              </a:rPr>
              <a:t> ARTIST</a:t>
            </a:r>
          </a:p>
          <a:p>
            <a:r>
              <a:rPr lang="en-US" dirty="0">
                <a:solidFill>
                  <a:schemeClr val="tx1">
                    <a:lumMod val="65000"/>
                    <a:lumOff val="35000"/>
                  </a:schemeClr>
                </a:solidFill>
                <a:latin typeface="Inconsolata" panose="00000509000000000000" pitchFamily="49" charset="0"/>
                <a:cs typeface="Consolas" pitchFamily="49" charset="0"/>
              </a:rPr>
              <a:t>ALBUM   </a:t>
            </a:r>
            <a:r>
              <a:rPr lang="en-US" b="1" dirty="0">
                <a:solidFill>
                  <a:schemeClr val="tx1">
                    <a:lumMod val="65000"/>
                    <a:lumOff val="35000"/>
                  </a:schemeClr>
                </a:solidFill>
                <a:latin typeface="Inconsolata" panose="00000509000000000000" pitchFamily="49" charset="0"/>
                <a:cs typeface="Consolas" pitchFamily="49" charset="0"/>
              </a:rPr>
              <a:t>⨝</a:t>
            </a:r>
            <a:r>
              <a:rPr lang="en-US" dirty="0">
                <a:solidFill>
                  <a:schemeClr val="tx1">
                    <a:lumMod val="65000"/>
                    <a:lumOff val="35000"/>
                  </a:schemeClr>
                </a:solidFill>
                <a:latin typeface="Inconsolata" panose="00000509000000000000" pitchFamily="49" charset="0"/>
                <a:cs typeface="Consolas" pitchFamily="49" charset="0"/>
              </a:rPr>
              <a:t> APPEARS </a:t>
            </a:r>
            <a:r>
              <a:rPr lang="en-US" b="1" dirty="0">
                <a:solidFill>
                  <a:schemeClr val="tx1">
                    <a:lumMod val="65000"/>
                    <a:lumOff val="35000"/>
                  </a:schemeClr>
                </a:solidFill>
                <a:latin typeface="Inconsolata" panose="00000509000000000000" pitchFamily="49" charset="0"/>
                <a:cs typeface="Consolas" pitchFamily="49" charset="0"/>
              </a:rPr>
              <a:t>⨝</a:t>
            </a:r>
            <a:r>
              <a:rPr lang="en-US" dirty="0">
                <a:solidFill>
                  <a:schemeClr val="tx1">
                    <a:lumMod val="65000"/>
                    <a:lumOff val="35000"/>
                  </a:schemeClr>
                </a:solidFill>
                <a:latin typeface="Inconsolata" panose="00000509000000000000" pitchFamily="49" charset="0"/>
                <a:cs typeface="Consolas" pitchFamily="49" charset="0"/>
              </a:rPr>
              <a:t> ARTIST</a:t>
            </a:r>
          </a:p>
          <a:p>
            <a:r>
              <a:rPr lang="en-US" dirty="0">
                <a:solidFill>
                  <a:schemeClr val="tx1">
                    <a:lumMod val="65000"/>
                    <a:lumOff val="35000"/>
                  </a:schemeClr>
                </a:solidFill>
                <a:latin typeface="Inconsolata" panose="00000509000000000000" pitchFamily="49" charset="0"/>
                <a:cs typeface="Consolas" pitchFamily="49" charset="0"/>
              </a:rPr>
              <a:t>APPEARS </a:t>
            </a:r>
            <a:r>
              <a:rPr lang="en-US" b="1" dirty="0">
                <a:solidFill>
                  <a:schemeClr val="tx1">
                    <a:lumMod val="65000"/>
                    <a:lumOff val="35000"/>
                  </a:schemeClr>
                </a:solidFill>
                <a:latin typeface="Inconsolata" panose="00000509000000000000" pitchFamily="49" charset="0"/>
                <a:cs typeface="Consolas" pitchFamily="49" charset="0"/>
              </a:rPr>
              <a:t>⨝ </a:t>
            </a:r>
            <a:r>
              <a:rPr lang="en-US" dirty="0">
                <a:solidFill>
                  <a:schemeClr val="tx1">
                    <a:lumMod val="65000"/>
                    <a:lumOff val="35000"/>
                  </a:schemeClr>
                </a:solidFill>
                <a:latin typeface="Inconsolata" panose="00000509000000000000" pitchFamily="49" charset="0"/>
                <a:cs typeface="Consolas" pitchFamily="49" charset="0"/>
              </a:rPr>
              <a:t>ARTIST  </a:t>
            </a:r>
            <a:r>
              <a:rPr lang="en-US" b="1" dirty="0">
                <a:solidFill>
                  <a:schemeClr val="tx1">
                    <a:lumMod val="65000"/>
                    <a:lumOff val="35000"/>
                  </a:schemeClr>
                </a:solidFill>
                <a:latin typeface="Inconsolata" panose="00000509000000000000" pitchFamily="49" charset="0"/>
                <a:cs typeface="Consolas" pitchFamily="49" charset="0"/>
              </a:rPr>
              <a:t>⨝</a:t>
            </a:r>
            <a:r>
              <a:rPr lang="en-US" dirty="0">
                <a:solidFill>
                  <a:schemeClr val="tx1">
                    <a:lumMod val="65000"/>
                    <a:lumOff val="35000"/>
                  </a:schemeClr>
                </a:solidFill>
                <a:latin typeface="Inconsolata" panose="00000509000000000000" pitchFamily="49" charset="0"/>
                <a:cs typeface="Consolas" pitchFamily="49" charset="0"/>
              </a:rPr>
              <a:t> ALBUM</a:t>
            </a:r>
          </a:p>
          <a:p>
            <a:r>
              <a:rPr lang="en-US" dirty="0">
                <a:solidFill>
                  <a:schemeClr val="tx1">
                    <a:lumMod val="65000"/>
                    <a:lumOff val="35000"/>
                  </a:schemeClr>
                </a:solidFill>
                <a:latin typeface="Inconsolata" panose="00000509000000000000" pitchFamily="49" charset="0"/>
                <a:cs typeface="Consolas" pitchFamily="49" charset="0"/>
              </a:rPr>
              <a:t>ARTIST  </a:t>
            </a:r>
            <a:r>
              <a:rPr lang="en-US" b="1" dirty="0">
                <a:solidFill>
                  <a:schemeClr val="tx1">
                    <a:lumMod val="65000"/>
                    <a:lumOff val="35000"/>
                  </a:schemeClr>
                </a:solidFill>
                <a:latin typeface="Inconsolata" panose="00000509000000000000" pitchFamily="49" charset="0"/>
                <a:cs typeface="Consolas" pitchFamily="49" charset="0"/>
              </a:rPr>
              <a:t>×</a:t>
            </a:r>
            <a:r>
              <a:rPr lang="en-US" dirty="0">
                <a:solidFill>
                  <a:schemeClr val="tx1">
                    <a:lumMod val="65000"/>
                    <a:lumOff val="35000"/>
                  </a:schemeClr>
                </a:solidFill>
                <a:latin typeface="Inconsolata" panose="00000509000000000000" pitchFamily="49" charset="0"/>
                <a:cs typeface="Consolas" pitchFamily="49" charset="0"/>
              </a:rPr>
              <a:t>  ALBUM   </a:t>
            </a:r>
            <a:r>
              <a:rPr lang="en-US" b="1" dirty="0">
                <a:solidFill>
                  <a:schemeClr val="tx1">
                    <a:lumMod val="65000"/>
                    <a:lumOff val="35000"/>
                  </a:schemeClr>
                </a:solidFill>
                <a:latin typeface="Inconsolata" panose="00000509000000000000" pitchFamily="49" charset="0"/>
                <a:cs typeface="Consolas" pitchFamily="49" charset="0"/>
              </a:rPr>
              <a:t>⨝</a:t>
            </a:r>
            <a:r>
              <a:rPr lang="en-US" dirty="0">
                <a:solidFill>
                  <a:schemeClr val="tx1">
                    <a:lumMod val="65000"/>
                    <a:lumOff val="35000"/>
                  </a:schemeClr>
                </a:solidFill>
                <a:latin typeface="Inconsolata" panose="00000509000000000000" pitchFamily="49" charset="0"/>
                <a:cs typeface="Consolas" pitchFamily="49" charset="0"/>
              </a:rPr>
              <a:t> APPEARS</a:t>
            </a:r>
          </a:p>
          <a:p>
            <a:r>
              <a:rPr lang="en-US" dirty="0">
                <a:solidFill>
                  <a:schemeClr val="tx1">
                    <a:lumMod val="65000"/>
                    <a:lumOff val="35000"/>
                  </a:schemeClr>
                </a:solidFill>
                <a:latin typeface="Inconsolata" panose="00000509000000000000" pitchFamily="49" charset="0"/>
                <a:cs typeface="Consolas" pitchFamily="49" charset="0"/>
              </a:rPr>
              <a:t>ALBUM   </a:t>
            </a:r>
            <a:r>
              <a:rPr lang="en-US" b="1" dirty="0">
                <a:solidFill>
                  <a:schemeClr val="tx1">
                    <a:lumMod val="65000"/>
                    <a:lumOff val="35000"/>
                  </a:schemeClr>
                </a:solidFill>
                <a:latin typeface="Inconsolata" panose="00000509000000000000" pitchFamily="49" charset="0"/>
                <a:cs typeface="Consolas" pitchFamily="49" charset="0"/>
              </a:rPr>
              <a:t>× </a:t>
            </a:r>
            <a:r>
              <a:rPr lang="en-US" dirty="0">
                <a:solidFill>
                  <a:schemeClr val="tx1">
                    <a:lumMod val="65000"/>
                    <a:lumOff val="35000"/>
                  </a:schemeClr>
                </a:solidFill>
                <a:latin typeface="Inconsolata" panose="00000509000000000000" pitchFamily="49" charset="0"/>
                <a:cs typeface="Consolas" pitchFamily="49" charset="0"/>
              </a:rPr>
              <a:t> ARTIST  </a:t>
            </a:r>
            <a:r>
              <a:rPr lang="en-US" b="1" dirty="0">
                <a:solidFill>
                  <a:schemeClr val="tx1">
                    <a:lumMod val="65000"/>
                    <a:lumOff val="35000"/>
                  </a:schemeClr>
                </a:solidFill>
                <a:latin typeface="Inconsolata" panose="00000509000000000000" pitchFamily="49" charset="0"/>
                <a:cs typeface="Consolas" pitchFamily="49" charset="0"/>
              </a:rPr>
              <a:t>⨝</a:t>
            </a:r>
            <a:r>
              <a:rPr lang="en-US" dirty="0">
                <a:solidFill>
                  <a:schemeClr val="tx1">
                    <a:lumMod val="65000"/>
                    <a:lumOff val="35000"/>
                  </a:schemeClr>
                </a:solidFill>
                <a:latin typeface="Inconsolata" panose="00000509000000000000" pitchFamily="49" charset="0"/>
                <a:cs typeface="Consolas" pitchFamily="49" charset="0"/>
              </a:rPr>
              <a:t> APPEARS</a:t>
            </a:r>
          </a:p>
          <a:p>
            <a:r>
              <a:rPr lang="en-US" dirty="0">
                <a:solidFill>
                  <a:schemeClr val="tx1">
                    <a:lumMod val="65000"/>
                    <a:lumOff val="35000"/>
                  </a:schemeClr>
                </a:solidFill>
                <a:latin typeface="Inconsolata" panose="00000509000000000000" pitchFamily="49" charset="0"/>
                <a:cs typeface="Consolas" pitchFamily="49" charset="0"/>
              </a:rPr>
              <a:t>⋮           ⋮          ⋮</a:t>
            </a:r>
          </a:p>
        </p:txBody>
      </p:sp>
      <p:sp>
        <p:nvSpPr>
          <p:cNvPr id="55" name="Rectangle 54"/>
          <p:cNvSpPr/>
          <p:nvPr/>
        </p:nvSpPr>
        <p:spPr>
          <a:xfrm>
            <a:off x="304799" y="3194745"/>
            <a:ext cx="3962401" cy="615553"/>
          </a:xfrm>
          <a:prstGeom prst="rect">
            <a:avLst/>
          </a:prstGeom>
        </p:spPr>
        <p:txBody>
          <a:bodyPr wrap="square" lIns="0" tIns="0" rIns="0" bIns="0">
            <a:spAutoFit/>
          </a:bodyPr>
          <a:lstStyle/>
          <a:p>
            <a:r>
              <a:rPr lang="en-US" sz="2000" b="1" dirty="0">
                <a:solidFill>
                  <a:schemeClr val="tx1">
                    <a:lumMod val="65000"/>
                    <a:lumOff val="35000"/>
                  </a:schemeClr>
                </a:solidFill>
                <a:latin typeface="Crimson Text" pitchFamily="2" charset="0"/>
              </a:rPr>
              <a:t>Step #2:</a:t>
            </a:r>
            <a:r>
              <a:rPr lang="en-US" sz="2000" dirty="0">
                <a:solidFill>
                  <a:schemeClr val="tx1">
                    <a:lumMod val="65000"/>
                    <a:lumOff val="35000"/>
                  </a:schemeClr>
                </a:solidFill>
                <a:latin typeface="Crimson Text" pitchFamily="2" charset="0"/>
              </a:rPr>
              <a:t> Enumerate all possible join orderings for tables</a:t>
            </a:r>
          </a:p>
        </p:txBody>
      </p:sp>
      <p:sp>
        <p:nvSpPr>
          <p:cNvPr id="4" name="Text Box 4">
            <a:extLst>
              <a:ext uri="{FF2B5EF4-FFF2-40B4-BE49-F238E27FC236}">
                <a16:creationId xmlns:a16="http://schemas.microsoft.com/office/drawing/2014/main" id="{BD3742FC-5354-59FF-7050-35EDD7E16A6F}"/>
              </a:ext>
            </a:extLst>
          </p:cNvPr>
          <p:cNvSpPr txBox="1">
            <a:spLocks noChangeArrowheads="1"/>
          </p:cNvSpPr>
          <p:nvPr/>
        </p:nvSpPr>
        <p:spPr bwMode="auto">
          <a:xfrm>
            <a:off x="441959" y="971550"/>
            <a:ext cx="3291840" cy="1384995"/>
          </a:xfrm>
          <a:prstGeom prst="rect">
            <a:avLst/>
          </a:prstGeom>
          <a:solidFill>
            <a:schemeClr val="bg1">
              <a:lumMod val="85000"/>
            </a:schemeClr>
          </a:solidFill>
          <a:ln w="19050">
            <a:solidFill>
              <a:srgbClr val="646464"/>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nSpc>
                <a:spcPct val="80000"/>
              </a:lnSpc>
              <a:defRPr sz="1600" b="1">
                <a:solidFill>
                  <a:schemeClr val="tx1">
                    <a:lumMod val="75000"/>
                    <a:lumOff val="25000"/>
                  </a:schemeClr>
                </a:solidFill>
                <a:latin typeface="Inconsolata" panose="00000509000000000000" pitchFamily="49" charset="0"/>
                <a:ea typeface="Open Sans Extrabold" pitchFamily="34" charset="0"/>
                <a:cs typeface="Consolas"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00000"/>
              </a:lnSpc>
            </a:pPr>
            <a:r>
              <a:rPr lang="en-US" sz="1400" dirty="0">
                <a:solidFill>
                  <a:schemeClr val="tx1">
                    <a:lumMod val="65000"/>
                    <a:lumOff val="35000"/>
                  </a:schemeClr>
                </a:solidFill>
              </a:rPr>
              <a:t>SELECT</a:t>
            </a:r>
            <a:r>
              <a:rPr lang="en-US" sz="1400" b="0" dirty="0">
                <a:solidFill>
                  <a:schemeClr val="tx1">
                    <a:lumMod val="65000"/>
                    <a:lumOff val="35000"/>
                  </a:schemeClr>
                </a:solidFill>
              </a:rPr>
              <a:t> ARTIST.NAME</a:t>
            </a:r>
          </a:p>
          <a:p>
            <a:pPr>
              <a:lnSpc>
                <a:spcPct val="100000"/>
              </a:lnSpc>
            </a:pPr>
            <a:r>
              <a:rPr lang="en-US" sz="1400" b="0" dirty="0">
                <a:solidFill>
                  <a:schemeClr val="tx1">
                    <a:lumMod val="65000"/>
                    <a:lumOff val="35000"/>
                  </a:schemeClr>
                </a:solidFill>
              </a:rPr>
              <a:t>  </a:t>
            </a:r>
            <a:r>
              <a:rPr lang="en-US" sz="1400" dirty="0">
                <a:solidFill>
                  <a:schemeClr val="tx1">
                    <a:lumMod val="65000"/>
                    <a:lumOff val="35000"/>
                  </a:schemeClr>
                </a:solidFill>
              </a:rPr>
              <a:t>FROM</a:t>
            </a:r>
            <a:r>
              <a:rPr lang="en-US" sz="1400" b="0" dirty="0">
                <a:solidFill>
                  <a:schemeClr val="tx1">
                    <a:lumMod val="65000"/>
                    <a:lumOff val="35000"/>
                  </a:schemeClr>
                </a:solidFill>
              </a:rPr>
              <a:t> ARTIST, APPEARS, ALBUM</a:t>
            </a:r>
          </a:p>
          <a:p>
            <a:pPr>
              <a:lnSpc>
                <a:spcPct val="100000"/>
              </a:lnSpc>
            </a:pPr>
            <a:r>
              <a:rPr lang="en-US" sz="1400" b="0" dirty="0">
                <a:solidFill>
                  <a:schemeClr val="tx1">
                    <a:lumMod val="65000"/>
                    <a:lumOff val="35000"/>
                  </a:schemeClr>
                </a:solidFill>
              </a:rPr>
              <a:t> </a:t>
            </a:r>
            <a:r>
              <a:rPr lang="en-US" sz="1400" dirty="0">
                <a:solidFill>
                  <a:schemeClr val="tx1">
                    <a:lumMod val="65000"/>
                    <a:lumOff val="35000"/>
                  </a:schemeClr>
                </a:solidFill>
              </a:rPr>
              <a:t>WHERE</a:t>
            </a:r>
            <a:r>
              <a:rPr lang="en-US" sz="1400" b="0" dirty="0">
                <a:solidFill>
                  <a:schemeClr val="tx1">
                    <a:lumMod val="65000"/>
                    <a:lumOff val="35000"/>
                  </a:schemeClr>
                </a:solidFill>
              </a:rPr>
              <a:t> ARTIST.ID=APPEARS.ARTIST_ID </a:t>
            </a:r>
          </a:p>
          <a:p>
            <a:pPr>
              <a:lnSpc>
                <a:spcPct val="100000"/>
              </a:lnSpc>
            </a:pPr>
            <a:r>
              <a:rPr lang="en-US" sz="1400" b="0" dirty="0">
                <a:solidFill>
                  <a:schemeClr val="tx1">
                    <a:lumMod val="65000"/>
                    <a:lumOff val="35000"/>
                  </a:schemeClr>
                </a:solidFill>
              </a:rPr>
              <a:t>   </a:t>
            </a:r>
            <a:r>
              <a:rPr lang="en-US" sz="1400" dirty="0">
                <a:solidFill>
                  <a:schemeClr val="tx1">
                    <a:lumMod val="65000"/>
                    <a:lumOff val="35000"/>
                  </a:schemeClr>
                </a:solidFill>
              </a:rPr>
              <a:t>AND</a:t>
            </a:r>
            <a:r>
              <a:rPr lang="en-US" sz="1400" b="0" dirty="0">
                <a:solidFill>
                  <a:schemeClr val="tx1">
                    <a:lumMod val="65000"/>
                    <a:lumOff val="35000"/>
                  </a:schemeClr>
                </a:solidFill>
              </a:rPr>
              <a:t> APPEARS.ALBUM_ID=ALBUM.ID</a:t>
            </a:r>
          </a:p>
          <a:p>
            <a:pPr>
              <a:lnSpc>
                <a:spcPct val="100000"/>
              </a:lnSpc>
            </a:pPr>
            <a:r>
              <a:rPr lang="en-US" sz="1400" b="0" dirty="0">
                <a:solidFill>
                  <a:schemeClr val="tx1">
                    <a:lumMod val="65000"/>
                    <a:lumOff val="35000"/>
                  </a:schemeClr>
                </a:solidFill>
              </a:rPr>
              <a:t>   </a:t>
            </a:r>
            <a:r>
              <a:rPr lang="en-US" sz="1400" dirty="0">
                <a:solidFill>
                  <a:schemeClr val="tx1">
                    <a:lumMod val="65000"/>
                    <a:lumOff val="35000"/>
                  </a:schemeClr>
                </a:solidFill>
              </a:rPr>
              <a:t>AND</a:t>
            </a:r>
            <a:r>
              <a:rPr lang="en-US" sz="1400" b="0" dirty="0">
                <a:solidFill>
                  <a:schemeClr val="tx1">
                    <a:lumMod val="65000"/>
                    <a:lumOff val="35000"/>
                  </a:schemeClr>
                </a:solidFill>
              </a:rPr>
              <a:t> ALBUM.NAME=“Andy's OG Remix”</a:t>
            </a:r>
          </a:p>
          <a:p>
            <a:pPr>
              <a:lnSpc>
                <a:spcPct val="100000"/>
              </a:lnSpc>
            </a:pPr>
            <a:r>
              <a:rPr lang="en-US" sz="1400" b="0" dirty="0">
                <a:solidFill>
                  <a:schemeClr val="tx1">
                    <a:lumMod val="65000"/>
                    <a:lumOff val="35000"/>
                  </a:schemeClr>
                </a:solidFill>
              </a:rPr>
              <a:t> </a:t>
            </a:r>
            <a:r>
              <a:rPr lang="en-US" sz="1400" dirty="0">
                <a:solidFill>
                  <a:schemeClr val="tx1">
                    <a:lumMod val="65000"/>
                    <a:lumOff val="35000"/>
                  </a:schemeClr>
                </a:solidFill>
              </a:rPr>
              <a:t>ORDER</a:t>
            </a:r>
            <a:r>
              <a:rPr lang="en-US" sz="1400" b="0" dirty="0">
                <a:solidFill>
                  <a:schemeClr val="tx1">
                    <a:lumMod val="65000"/>
                    <a:lumOff val="35000"/>
                  </a:schemeClr>
                </a:solidFill>
              </a:rPr>
              <a:t> </a:t>
            </a:r>
            <a:r>
              <a:rPr lang="en-US" sz="1400" dirty="0">
                <a:solidFill>
                  <a:schemeClr val="tx1">
                    <a:lumMod val="65000"/>
                    <a:lumOff val="35000"/>
                  </a:schemeClr>
                </a:solidFill>
              </a:rPr>
              <a:t>BY</a:t>
            </a:r>
            <a:r>
              <a:rPr lang="en-US" sz="1400" b="0" dirty="0">
                <a:solidFill>
                  <a:schemeClr val="tx1">
                    <a:lumMod val="65000"/>
                    <a:lumOff val="35000"/>
                  </a:schemeClr>
                </a:solidFill>
              </a:rPr>
              <a:t> ARTIST.ID</a:t>
            </a:r>
          </a:p>
        </p:txBody>
      </p:sp>
    </p:spTree>
    <p:extLst>
      <p:ext uri="{BB962C8B-B14F-4D97-AF65-F5344CB8AC3E}">
        <p14:creationId xmlns:p14="http://schemas.microsoft.com/office/powerpoint/2010/main" val="367906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250"/>
                                        <p:tgtEl>
                                          <p:spTgt spid="5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25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fade">
                                      <p:cBhvr>
                                        <p:cTn id="17" dur="250"/>
                                        <p:tgtEl>
                                          <p:spTgt spid="5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3"/>
                                        </p:tgtEl>
                                        <p:attrNameLst>
                                          <p:attrName>style.visibility</p:attrName>
                                        </p:attrNameLst>
                                      </p:cBhvr>
                                      <p:to>
                                        <p:strVal val="visible"/>
                                      </p:to>
                                    </p:set>
                                    <p:animEffect transition="in" filter="fade">
                                      <p:cBhvr>
                                        <p:cTn id="22" dur="250"/>
                                        <p:tgtEl>
                                          <p:spTgt spid="5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2"/>
                                        </p:tgtEl>
                                        <p:attrNameLst>
                                          <p:attrName>style.visibility</p:attrName>
                                        </p:attrNameLst>
                                      </p:cBhvr>
                                      <p:to>
                                        <p:strVal val="visible"/>
                                      </p:to>
                                    </p:set>
                                    <p:animEffect transition="in" filter="fade">
                                      <p:cBhvr>
                                        <p:cTn id="27" dur="25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3" grpId="0"/>
      <p:bldP spid="5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R Optimizer</a:t>
            </a:r>
          </a:p>
        </p:txBody>
      </p:sp>
      <p:sp>
        <p:nvSpPr>
          <p:cNvPr id="3" name="Slide Number Placeholder 2"/>
          <p:cNvSpPr>
            <a:spLocks noGrp="1"/>
          </p:cNvSpPr>
          <p:nvPr>
            <p:ph type="sldNum" sz="quarter" idx="4"/>
          </p:nvPr>
        </p:nvSpPr>
        <p:spPr/>
        <p:txBody>
          <a:bodyPr/>
          <a:lstStyle/>
          <a:p>
            <a:fld id="{97DD1AB5-42BA-4E8A-BFEE-435884E16AAB}" type="slidenum">
              <a:rPr lang="en-US" smtClean="0"/>
              <a:pPr/>
              <a:t>25</a:t>
            </a:fld>
            <a:endParaRPr lang="en-US" dirty="0"/>
          </a:p>
        </p:txBody>
      </p:sp>
      <p:cxnSp>
        <p:nvCxnSpPr>
          <p:cNvPr id="120" name="Straight Connector 36">
            <a:extLst>
              <a:ext uri="{FF2B5EF4-FFF2-40B4-BE49-F238E27FC236}">
                <a16:creationId xmlns:a16="http://schemas.microsoft.com/office/drawing/2014/main" id="{D50F69D7-9B99-46F6-B0FE-28F46264A2D0}"/>
              </a:ext>
            </a:extLst>
          </p:cNvPr>
          <p:cNvCxnSpPr>
            <a:cxnSpLocks noChangeShapeType="1"/>
            <a:stCxn id="388" idx="0"/>
            <a:endCxn id="420" idx="2"/>
          </p:cNvCxnSpPr>
          <p:nvPr/>
        </p:nvCxnSpPr>
        <p:spPr bwMode="auto">
          <a:xfrm rot="5400000" flipH="1" flipV="1">
            <a:off x="1827706" y="62001"/>
            <a:ext cx="563334" cy="278403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139" name="Straight Connector 36">
            <a:extLst>
              <a:ext uri="{FF2B5EF4-FFF2-40B4-BE49-F238E27FC236}">
                <a16:creationId xmlns:a16="http://schemas.microsoft.com/office/drawing/2014/main" id="{ED89B7AA-5281-4DEE-87B5-179807E4E1CF}"/>
              </a:ext>
            </a:extLst>
          </p:cNvPr>
          <p:cNvCxnSpPr>
            <a:cxnSpLocks noChangeShapeType="1"/>
            <a:stCxn id="395" idx="0"/>
            <a:endCxn id="417" idx="2"/>
          </p:cNvCxnSpPr>
          <p:nvPr/>
        </p:nvCxnSpPr>
        <p:spPr bwMode="auto">
          <a:xfrm rot="5400000" flipH="1" flipV="1">
            <a:off x="2761694" y="567744"/>
            <a:ext cx="563334" cy="1772544"/>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271" name="Group 270">
            <a:extLst>
              <a:ext uri="{FF2B5EF4-FFF2-40B4-BE49-F238E27FC236}">
                <a16:creationId xmlns:a16="http://schemas.microsoft.com/office/drawing/2014/main" id="{8603B55A-04CA-4D57-A3A8-49597FCD3E01}"/>
              </a:ext>
            </a:extLst>
          </p:cNvPr>
          <p:cNvGrpSpPr/>
          <p:nvPr/>
        </p:nvGrpSpPr>
        <p:grpSpPr>
          <a:xfrm>
            <a:off x="3657600" y="4344551"/>
            <a:ext cx="1828800" cy="276999"/>
            <a:chOff x="6096000" y="2623750"/>
            <a:chExt cx="1828800" cy="276999"/>
          </a:xfrm>
        </p:grpSpPr>
        <p:grpSp>
          <p:nvGrpSpPr>
            <p:cNvPr id="272" name="Group 271">
              <a:extLst>
                <a:ext uri="{FF2B5EF4-FFF2-40B4-BE49-F238E27FC236}">
                  <a16:creationId xmlns:a16="http://schemas.microsoft.com/office/drawing/2014/main" id="{018C938C-EFC1-4051-B7F6-64E77C76BBF2}"/>
                </a:ext>
              </a:extLst>
            </p:cNvPr>
            <p:cNvGrpSpPr/>
            <p:nvPr/>
          </p:nvGrpSpPr>
          <p:grpSpPr>
            <a:xfrm>
              <a:off x="6096000" y="2623750"/>
              <a:ext cx="228600" cy="276999"/>
              <a:chOff x="1600200" y="1323260"/>
              <a:chExt cx="228600" cy="276999"/>
            </a:xfrm>
          </p:grpSpPr>
          <p:sp>
            <p:nvSpPr>
              <p:cNvPr id="278" name="Rectangle 277">
                <a:extLst>
                  <a:ext uri="{FF2B5EF4-FFF2-40B4-BE49-F238E27FC236}">
                    <a16:creationId xmlns:a16="http://schemas.microsoft.com/office/drawing/2014/main" id="{FA648CC0-F99A-4ADC-B854-4211D84BCC3D}"/>
                  </a:ext>
                </a:extLst>
              </p:cNvPr>
              <p:cNvSpPr/>
              <p:nvPr/>
            </p:nvSpPr>
            <p:spPr>
              <a:xfrm>
                <a:off x="1600200" y="15240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279" name="Rectangle 278">
                <a:extLst>
                  <a:ext uri="{FF2B5EF4-FFF2-40B4-BE49-F238E27FC236}">
                    <a16:creationId xmlns:a16="http://schemas.microsoft.com/office/drawing/2014/main" id="{3D225D3B-74AB-452B-AB30-ED61DCB22925}"/>
                  </a:ext>
                </a:extLst>
              </p:cNvPr>
              <p:cNvSpPr/>
              <p:nvPr/>
            </p:nvSpPr>
            <p:spPr>
              <a:xfrm>
                <a:off x="1600200" y="1323260"/>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280" name="Rectangle 279">
                <a:extLst>
                  <a:ext uri="{FF2B5EF4-FFF2-40B4-BE49-F238E27FC236}">
                    <a16:creationId xmlns:a16="http://schemas.microsoft.com/office/drawing/2014/main" id="{546F4EDD-E21F-4F30-A013-6C7B0AC997F9}"/>
                  </a:ext>
                </a:extLst>
              </p:cNvPr>
              <p:cNvSpPr/>
              <p:nvPr/>
            </p:nvSpPr>
            <p:spPr>
              <a:xfrm>
                <a:off x="1600200" y="14236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273" name="Group 272">
              <a:extLst>
                <a:ext uri="{FF2B5EF4-FFF2-40B4-BE49-F238E27FC236}">
                  <a16:creationId xmlns:a16="http://schemas.microsoft.com/office/drawing/2014/main" id="{8FF8EBFE-22D5-4093-898D-B3E8C63408A4}"/>
                </a:ext>
              </a:extLst>
            </p:cNvPr>
            <p:cNvGrpSpPr/>
            <p:nvPr/>
          </p:nvGrpSpPr>
          <p:grpSpPr>
            <a:xfrm>
              <a:off x="7693479" y="2623750"/>
              <a:ext cx="228600" cy="276999"/>
              <a:chOff x="1056455" y="1324266"/>
              <a:chExt cx="228600" cy="276999"/>
            </a:xfrm>
          </p:grpSpPr>
          <p:sp>
            <p:nvSpPr>
              <p:cNvPr id="275" name="Rectangle 274">
                <a:extLst>
                  <a:ext uri="{FF2B5EF4-FFF2-40B4-BE49-F238E27FC236}">
                    <a16:creationId xmlns:a16="http://schemas.microsoft.com/office/drawing/2014/main" id="{98BE4592-2F7F-445E-BCC4-A445FB2E2742}"/>
                  </a:ext>
                </a:extLst>
              </p:cNvPr>
              <p:cNvSpPr/>
              <p:nvPr/>
            </p:nvSpPr>
            <p:spPr>
              <a:xfrm>
                <a:off x="1056455" y="15250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276" name="Rectangle 275">
                <a:extLst>
                  <a:ext uri="{FF2B5EF4-FFF2-40B4-BE49-F238E27FC236}">
                    <a16:creationId xmlns:a16="http://schemas.microsoft.com/office/drawing/2014/main" id="{D6BEE9D1-2A0A-4868-A997-E9F636AAAA84}"/>
                  </a:ext>
                </a:extLst>
              </p:cNvPr>
              <p:cNvSpPr/>
              <p:nvPr/>
            </p:nvSpPr>
            <p:spPr>
              <a:xfrm>
                <a:off x="1056455" y="1324266"/>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277" name="Rectangle 276">
                <a:extLst>
                  <a:ext uri="{FF2B5EF4-FFF2-40B4-BE49-F238E27FC236}">
                    <a16:creationId xmlns:a16="http://schemas.microsoft.com/office/drawing/2014/main" id="{819341CE-85DA-461F-B901-D9F89606A0F2}"/>
                  </a:ext>
                </a:extLst>
              </p:cNvPr>
              <p:cNvSpPr/>
              <p:nvPr/>
            </p:nvSpPr>
            <p:spPr>
              <a:xfrm>
                <a:off x="1056455" y="14246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sp>
          <p:nvSpPr>
            <p:cNvPr id="274" name="Text Box 4">
              <a:extLst>
                <a:ext uri="{FF2B5EF4-FFF2-40B4-BE49-F238E27FC236}">
                  <a16:creationId xmlns:a16="http://schemas.microsoft.com/office/drawing/2014/main" id="{BE3C97ED-F012-4C73-B8A0-4B64D524213D}"/>
                </a:ext>
              </a:extLst>
            </p:cNvPr>
            <p:cNvSpPr txBox="1">
              <a:spLocks noChangeArrowheads="1"/>
            </p:cNvSpPr>
            <p:nvPr/>
          </p:nvSpPr>
          <p:spPr bwMode="auto">
            <a:xfrm>
              <a:off x="6096000" y="2626429"/>
              <a:ext cx="1828800" cy="274320"/>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Inconsolata" panose="00000509000000000000" pitchFamily="49" charset="0"/>
                  <a:cs typeface="Consolas" pitchFamily="49" charset="0"/>
                </a:rPr>
                <a:t>ARTIST ALBUM APPEARS</a:t>
              </a:r>
            </a:p>
          </p:txBody>
        </p:sp>
      </p:grpSp>
      <p:grpSp>
        <p:nvGrpSpPr>
          <p:cNvPr id="151" name="Group 150">
            <a:extLst>
              <a:ext uri="{FF2B5EF4-FFF2-40B4-BE49-F238E27FC236}">
                <a16:creationId xmlns:a16="http://schemas.microsoft.com/office/drawing/2014/main" id="{9149983A-A9D3-4264-A9DE-09F3FA88DCA5}"/>
              </a:ext>
            </a:extLst>
          </p:cNvPr>
          <p:cNvGrpSpPr/>
          <p:nvPr/>
        </p:nvGrpSpPr>
        <p:grpSpPr>
          <a:xfrm>
            <a:off x="1257300" y="2527617"/>
            <a:ext cx="1371600" cy="461665"/>
            <a:chOff x="6096000" y="2531417"/>
            <a:chExt cx="1371600" cy="461665"/>
          </a:xfrm>
        </p:grpSpPr>
        <p:grpSp>
          <p:nvGrpSpPr>
            <p:cNvPr id="152" name="Group 151">
              <a:extLst>
                <a:ext uri="{FF2B5EF4-FFF2-40B4-BE49-F238E27FC236}">
                  <a16:creationId xmlns:a16="http://schemas.microsoft.com/office/drawing/2014/main" id="{7F982FBC-5AA6-45B2-8306-0B234BCCC7F2}"/>
                </a:ext>
              </a:extLst>
            </p:cNvPr>
            <p:cNvGrpSpPr/>
            <p:nvPr/>
          </p:nvGrpSpPr>
          <p:grpSpPr>
            <a:xfrm>
              <a:off x="6096000" y="2531417"/>
              <a:ext cx="228600" cy="461665"/>
              <a:chOff x="1600200" y="1230927"/>
              <a:chExt cx="228600" cy="461665"/>
            </a:xfrm>
          </p:grpSpPr>
          <p:sp>
            <p:nvSpPr>
              <p:cNvPr id="158" name="Rectangle 157">
                <a:extLst>
                  <a:ext uri="{FF2B5EF4-FFF2-40B4-BE49-F238E27FC236}">
                    <a16:creationId xmlns:a16="http://schemas.microsoft.com/office/drawing/2014/main" id="{CE78D47E-1E7A-47B4-9EC3-1262D80F8340}"/>
                  </a:ext>
                </a:extLst>
              </p:cNvPr>
              <p:cNvSpPr/>
              <p:nvPr/>
            </p:nvSpPr>
            <p:spPr>
              <a:xfrm>
                <a:off x="1600200" y="1616392"/>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159" name="Rectangle 158">
                <a:extLst>
                  <a:ext uri="{FF2B5EF4-FFF2-40B4-BE49-F238E27FC236}">
                    <a16:creationId xmlns:a16="http://schemas.microsoft.com/office/drawing/2014/main" id="{A6E14AC1-4139-4E10-BD97-2011834DE85E}"/>
                  </a:ext>
                </a:extLst>
              </p:cNvPr>
              <p:cNvSpPr/>
              <p:nvPr/>
            </p:nvSpPr>
            <p:spPr>
              <a:xfrm>
                <a:off x="1600200" y="1230927"/>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160" name="Rectangle 159">
                <a:extLst>
                  <a:ext uri="{FF2B5EF4-FFF2-40B4-BE49-F238E27FC236}">
                    <a16:creationId xmlns:a16="http://schemas.microsoft.com/office/drawing/2014/main" id="{363B13FE-3307-4E8A-8FA8-5B8B64D73843}"/>
                  </a:ext>
                </a:extLst>
              </p:cNvPr>
              <p:cNvSpPr/>
              <p:nvPr/>
            </p:nvSpPr>
            <p:spPr>
              <a:xfrm>
                <a:off x="1600200" y="14236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153" name="Group 152">
              <a:extLst>
                <a:ext uri="{FF2B5EF4-FFF2-40B4-BE49-F238E27FC236}">
                  <a16:creationId xmlns:a16="http://schemas.microsoft.com/office/drawing/2014/main" id="{8F13E134-04C1-4F3B-A431-35ADF139E491}"/>
                </a:ext>
              </a:extLst>
            </p:cNvPr>
            <p:cNvGrpSpPr/>
            <p:nvPr/>
          </p:nvGrpSpPr>
          <p:grpSpPr>
            <a:xfrm>
              <a:off x="7239000" y="2531417"/>
              <a:ext cx="228600" cy="461665"/>
              <a:chOff x="601976" y="1231933"/>
              <a:chExt cx="228600" cy="461665"/>
            </a:xfrm>
          </p:grpSpPr>
          <p:sp>
            <p:nvSpPr>
              <p:cNvPr id="155" name="Rectangle 154">
                <a:extLst>
                  <a:ext uri="{FF2B5EF4-FFF2-40B4-BE49-F238E27FC236}">
                    <a16:creationId xmlns:a16="http://schemas.microsoft.com/office/drawing/2014/main" id="{32D4ABA8-B3A9-43EE-AF90-3C4849332A1A}"/>
                  </a:ext>
                </a:extLst>
              </p:cNvPr>
              <p:cNvSpPr/>
              <p:nvPr/>
            </p:nvSpPr>
            <p:spPr>
              <a:xfrm>
                <a:off x="601976" y="1617398"/>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156" name="Rectangle 155">
                <a:extLst>
                  <a:ext uri="{FF2B5EF4-FFF2-40B4-BE49-F238E27FC236}">
                    <a16:creationId xmlns:a16="http://schemas.microsoft.com/office/drawing/2014/main" id="{608547F2-9C40-431A-9E46-306016A5FC82}"/>
                  </a:ext>
                </a:extLst>
              </p:cNvPr>
              <p:cNvSpPr/>
              <p:nvPr/>
            </p:nvSpPr>
            <p:spPr>
              <a:xfrm>
                <a:off x="601976" y="1231933"/>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157" name="Rectangle 156">
                <a:extLst>
                  <a:ext uri="{FF2B5EF4-FFF2-40B4-BE49-F238E27FC236}">
                    <a16:creationId xmlns:a16="http://schemas.microsoft.com/office/drawing/2014/main" id="{FFA459C6-3E44-4547-B9E3-8023D41A39F4}"/>
                  </a:ext>
                </a:extLst>
              </p:cNvPr>
              <p:cNvSpPr/>
              <p:nvPr/>
            </p:nvSpPr>
            <p:spPr>
              <a:xfrm>
                <a:off x="601976" y="14246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sp>
          <p:nvSpPr>
            <p:cNvPr id="154" name="Text Box 4">
              <a:extLst>
                <a:ext uri="{FF2B5EF4-FFF2-40B4-BE49-F238E27FC236}">
                  <a16:creationId xmlns:a16="http://schemas.microsoft.com/office/drawing/2014/main" id="{C197490B-E947-44B8-9DCF-66A86EAD8918}"/>
                </a:ext>
              </a:extLst>
            </p:cNvPr>
            <p:cNvSpPr txBox="1">
              <a:spLocks noChangeArrowheads="1"/>
            </p:cNvSpPr>
            <p:nvPr/>
          </p:nvSpPr>
          <p:spPr bwMode="auto">
            <a:xfrm>
              <a:off x="6096000" y="2531417"/>
              <a:ext cx="1371600" cy="461665"/>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Inconsolata" panose="00000509000000000000" pitchFamily="49" charset="0"/>
                  <a:cs typeface="Consolas" pitchFamily="49" charset="0"/>
                </a:rPr>
                <a:t>ARTIST⨝APPEARS</a:t>
              </a:r>
              <a:br>
                <a:rPr lang="en-US" sz="1200" dirty="0">
                  <a:solidFill>
                    <a:schemeClr val="tx1">
                      <a:lumMod val="75000"/>
                      <a:lumOff val="25000"/>
                    </a:schemeClr>
                  </a:solidFill>
                  <a:latin typeface="Inconsolata" panose="00000509000000000000" pitchFamily="49" charset="0"/>
                  <a:cs typeface="Consolas" pitchFamily="49" charset="0"/>
                </a:rPr>
              </a:br>
              <a:r>
                <a:rPr lang="en-US" sz="1200" dirty="0">
                  <a:solidFill>
                    <a:schemeClr val="tx1">
                      <a:lumMod val="75000"/>
                      <a:lumOff val="25000"/>
                    </a:schemeClr>
                  </a:solidFill>
                  <a:latin typeface="Inconsolata" panose="00000509000000000000" pitchFamily="49" charset="0"/>
                  <a:cs typeface="Consolas" pitchFamily="49" charset="0"/>
                </a:rPr>
                <a:t>ALBUM</a:t>
              </a:r>
            </a:p>
          </p:txBody>
        </p:sp>
      </p:grpSp>
      <p:grpSp>
        <p:nvGrpSpPr>
          <p:cNvPr id="314" name="Group 313">
            <a:extLst>
              <a:ext uri="{FF2B5EF4-FFF2-40B4-BE49-F238E27FC236}">
                <a16:creationId xmlns:a16="http://schemas.microsoft.com/office/drawing/2014/main" id="{B2824FB5-C2CC-4411-BFDC-A9526A2FB364}"/>
              </a:ext>
            </a:extLst>
          </p:cNvPr>
          <p:cNvGrpSpPr/>
          <p:nvPr/>
        </p:nvGrpSpPr>
        <p:grpSpPr>
          <a:xfrm>
            <a:off x="3886200" y="2527617"/>
            <a:ext cx="1371600" cy="461665"/>
            <a:chOff x="6096000" y="2531417"/>
            <a:chExt cx="1371600" cy="461665"/>
          </a:xfrm>
        </p:grpSpPr>
        <p:grpSp>
          <p:nvGrpSpPr>
            <p:cNvPr id="315" name="Group 314">
              <a:extLst>
                <a:ext uri="{FF2B5EF4-FFF2-40B4-BE49-F238E27FC236}">
                  <a16:creationId xmlns:a16="http://schemas.microsoft.com/office/drawing/2014/main" id="{D037DCD8-C564-42E7-9F15-E893B3F4E774}"/>
                </a:ext>
              </a:extLst>
            </p:cNvPr>
            <p:cNvGrpSpPr/>
            <p:nvPr/>
          </p:nvGrpSpPr>
          <p:grpSpPr>
            <a:xfrm>
              <a:off x="6096000" y="2531417"/>
              <a:ext cx="228600" cy="461665"/>
              <a:chOff x="1600200" y="1230927"/>
              <a:chExt cx="228600" cy="461665"/>
            </a:xfrm>
          </p:grpSpPr>
          <p:sp>
            <p:nvSpPr>
              <p:cNvPr id="321" name="Rectangle 320">
                <a:extLst>
                  <a:ext uri="{FF2B5EF4-FFF2-40B4-BE49-F238E27FC236}">
                    <a16:creationId xmlns:a16="http://schemas.microsoft.com/office/drawing/2014/main" id="{58E0CD86-B75C-44C3-8B8D-6D859D53F315}"/>
                  </a:ext>
                </a:extLst>
              </p:cNvPr>
              <p:cNvSpPr/>
              <p:nvPr/>
            </p:nvSpPr>
            <p:spPr>
              <a:xfrm>
                <a:off x="1600200" y="1616392"/>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22" name="Rectangle 321">
                <a:extLst>
                  <a:ext uri="{FF2B5EF4-FFF2-40B4-BE49-F238E27FC236}">
                    <a16:creationId xmlns:a16="http://schemas.microsoft.com/office/drawing/2014/main" id="{F24331D1-983F-4075-B4AA-6F65C245FBD3}"/>
                  </a:ext>
                </a:extLst>
              </p:cNvPr>
              <p:cNvSpPr/>
              <p:nvPr/>
            </p:nvSpPr>
            <p:spPr>
              <a:xfrm>
                <a:off x="1600200" y="1230927"/>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23" name="Rectangle 322">
                <a:extLst>
                  <a:ext uri="{FF2B5EF4-FFF2-40B4-BE49-F238E27FC236}">
                    <a16:creationId xmlns:a16="http://schemas.microsoft.com/office/drawing/2014/main" id="{6F152236-9FC9-49A9-AEFC-AF2A2B1E4872}"/>
                  </a:ext>
                </a:extLst>
              </p:cNvPr>
              <p:cNvSpPr/>
              <p:nvPr/>
            </p:nvSpPr>
            <p:spPr>
              <a:xfrm>
                <a:off x="1600200" y="14236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316" name="Group 315">
              <a:extLst>
                <a:ext uri="{FF2B5EF4-FFF2-40B4-BE49-F238E27FC236}">
                  <a16:creationId xmlns:a16="http://schemas.microsoft.com/office/drawing/2014/main" id="{C107094B-FD6A-4C38-887B-F64B68546210}"/>
                </a:ext>
              </a:extLst>
            </p:cNvPr>
            <p:cNvGrpSpPr/>
            <p:nvPr/>
          </p:nvGrpSpPr>
          <p:grpSpPr>
            <a:xfrm>
              <a:off x="7239000" y="2531417"/>
              <a:ext cx="228600" cy="461665"/>
              <a:chOff x="601976" y="1231933"/>
              <a:chExt cx="228600" cy="461665"/>
            </a:xfrm>
          </p:grpSpPr>
          <p:sp>
            <p:nvSpPr>
              <p:cNvPr id="318" name="Rectangle 317">
                <a:extLst>
                  <a:ext uri="{FF2B5EF4-FFF2-40B4-BE49-F238E27FC236}">
                    <a16:creationId xmlns:a16="http://schemas.microsoft.com/office/drawing/2014/main" id="{2C13354A-3A46-4AA3-BE8B-7315FE4F6AF5}"/>
                  </a:ext>
                </a:extLst>
              </p:cNvPr>
              <p:cNvSpPr/>
              <p:nvPr/>
            </p:nvSpPr>
            <p:spPr>
              <a:xfrm>
                <a:off x="601976" y="1617398"/>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19" name="Rectangle 318">
                <a:extLst>
                  <a:ext uri="{FF2B5EF4-FFF2-40B4-BE49-F238E27FC236}">
                    <a16:creationId xmlns:a16="http://schemas.microsoft.com/office/drawing/2014/main" id="{F267259E-F85F-4145-B8F7-C8AF8B531EC3}"/>
                  </a:ext>
                </a:extLst>
              </p:cNvPr>
              <p:cNvSpPr/>
              <p:nvPr/>
            </p:nvSpPr>
            <p:spPr>
              <a:xfrm>
                <a:off x="601976" y="1231933"/>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20" name="Rectangle 319">
                <a:extLst>
                  <a:ext uri="{FF2B5EF4-FFF2-40B4-BE49-F238E27FC236}">
                    <a16:creationId xmlns:a16="http://schemas.microsoft.com/office/drawing/2014/main" id="{40185AAB-001B-4F6A-98BB-BC70103F7993}"/>
                  </a:ext>
                </a:extLst>
              </p:cNvPr>
              <p:cNvSpPr/>
              <p:nvPr/>
            </p:nvSpPr>
            <p:spPr>
              <a:xfrm>
                <a:off x="601976" y="14246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sp>
          <p:nvSpPr>
            <p:cNvPr id="317" name="Text Box 4">
              <a:extLst>
                <a:ext uri="{FF2B5EF4-FFF2-40B4-BE49-F238E27FC236}">
                  <a16:creationId xmlns:a16="http://schemas.microsoft.com/office/drawing/2014/main" id="{E5CE8D13-EE3D-4A99-888F-9C11445E3638}"/>
                </a:ext>
              </a:extLst>
            </p:cNvPr>
            <p:cNvSpPr txBox="1">
              <a:spLocks noChangeArrowheads="1"/>
            </p:cNvSpPr>
            <p:nvPr/>
          </p:nvSpPr>
          <p:spPr bwMode="auto">
            <a:xfrm>
              <a:off x="6096000" y="2531417"/>
              <a:ext cx="1371600" cy="461665"/>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Inconsolata" panose="00000509000000000000" pitchFamily="49" charset="0"/>
                  <a:cs typeface="Consolas" pitchFamily="49" charset="0"/>
                </a:rPr>
                <a:t>ALBUM⨝APPEARS</a:t>
              </a:r>
              <a:br>
                <a:rPr lang="en-US" sz="1200" dirty="0">
                  <a:solidFill>
                    <a:schemeClr val="tx1">
                      <a:lumMod val="75000"/>
                      <a:lumOff val="25000"/>
                    </a:schemeClr>
                  </a:solidFill>
                  <a:latin typeface="Inconsolata" panose="00000509000000000000" pitchFamily="49" charset="0"/>
                  <a:cs typeface="Consolas" pitchFamily="49" charset="0"/>
                </a:rPr>
              </a:br>
              <a:r>
                <a:rPr lang="en-US" sz="1200" dirty="0">
                  <a:solidFill>
                    <a:schemeClr val="tx1">
                      <a:lumMod val="75000"/>
                      <a:lumOff val="25000"/>
                    </a:schemeClr>
                  </a:solidFill>
                  <a:latin typeface="Inconsolata" panose="00000509000000000000" pitchFamily="49" charset="0"/>
                  <a:cs typeface="Consolas" pitchFamily="49" charset="0"/>
                </a:rPr>
                <a:t>ARTIST</a:t>
              </a:r>
            </a:p>
          </p:txBody>
        </p:sp>
      </p:grpSp>
      <p:grpSp>
        <p:nvGrpSpPr>
          <p:cNvPr id="324" name="Group 323">
            <a:extLst>
              <a:ext uri="{FF2B5EF4-FFF2-40B4-BE49-F238E27FC236}">
                <a16:creationId xmlns:a16="http://schemas.microsoft.com/office/drawing/2014/main" id="{E9038D87-AB54-410C-9676-76CC8E7A3A55}"/>
              </a:ext>
            </a:extLst>
          </p:cNvPr>
          <p:cNvGrpSpPr/>
          <p:nvPr/>
        </p:nvGrpSpPr>
        <p:grpSpPr>
          <a:xfrm>
            <a:off x="6515100" y="2527617"/>
            <a:ext cx="1371600" cy="461665"/>
            <a:chOff x="6096000" y="2531417"/>
            <a:chExt cx="1371600" cy="461665"/>
          </a:xfrm>
        </p:grpSpPr>
        <p:grpSp>
          <p:nvGrpSpPr>
            <p:cNvPr id="325" name="Group 324">
              <a:extLst>
                <a:ext uri="{FF2B5EF4-FFF2-40B4-BE49-F238E27FC236}">
                  <a16:creationId xmlns:a16="http://schemas.microsoft.com/office/drawing/2014/main" id="{49378BD1-E418-4048-982D-ADAD335CE78B}"/>
                </a:ext>
              </a:extLst>
            </p:cNvPr>
            <p:cNvGrpSpPr/>
            <p:nvPr/>
          </p:nvGrpSpPr>
          <p:grpSpPr>
            <a:xfrm>
              <a:off x="6096000" y="2531417"/>
              <a:ext cx="228600" cy="461665"/>
              <a:chOff x="1600200" y="1230927"/>
              <a:chExt cx="228600" cy="461665"/>
            </a:xfrm>
          </p:grpSpPr>
          <p:sp>
            <p:nvSpPr>
              <p:cNvPr id="331" name="Rectangle 330">
                <a:extLst>
                  <a:ext uri="{FF2B5EF4-FFF2-40B4-BE49-F238E27FC236}">
                    <a16:creationId xmlns:a16="http://schemas.microsoft.com/office/drawing/2014/main" id="{6913FF9B-7BB5-424E-90ED-0E39E4748AC0}"/>
                  </a:ext>
                </a:extLst>
              </p:cNvPr>
              <p:cNvSpPr/>
              <p:nvPr/>
            </p:nvSpPr>
            <p:spPr>
              <a:xfrm>
                <a:off x="1600200" y="1616392"/>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32" name="Rectangle 331">
                <a:extLst>
                  <a:ext uri="{FF2B5EF4-FFF2-40B4-BE49-F238E27FC236}">
                    <a16:creationId xmlns:a16="http://schemas.microsoft.com/office/drawing/2014/main" id="{7E3E7D59-DD5C-44B2-A7F5-DB85495C29FE}"/>
                  </a:ext>
                </a:extLst>
              </p:cNvPr>
              <p:cNvSpPr/>
              <p:nvPr/>
            </p:nvSpPr>
            <p:spPr>
              <a:xfrm>
                <a:off x="1600200" y="1230927"/>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33" name="Rectangle 332">
                <a:extLst>
                  <a:ext uri="{FF2B5EF4-FFF2-40B4-BE49-F238E27FC236}">
                    <a16:creationId xmlns:a16="http://schemas.microsoft.com/office/drawing/2014/main" id="{36C5378F-2506-4B10-B12F-CD5DC821766B}"/>
                  </a:ext>
                </a:extLst>
              </p:cNvPr>
              <p:cNvSpPr/>
              <p:nvPr/>
            </p:nvSpPr>
            <p:spPr>
              <a:xfrm>
                <a:off x="1600200" y="14236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326" name="Group 325">
              <a:extLst>
                <a:ext uri="{FF2B5EF4-FFF2-40B4-BE49-F238E27FC236}">
                  <a16:creationId xmlns:a16="http://schemas.microsoft.com/office/drawing/2014/main" id="{F51A6140-AB0C-49AF-A96F-7688F185C033}"/>
                </a:ext>
              </a:extLst>
            </p:cNvPr>
            <p:cNvGrpSpPr/>
            <p:nvPr/>
          </p:nvGrpSpPr>
          <p:grpSpPr>
            <a:xfrm>
              <a:off x="7239000" y="2531417"/>
              <a:ext cx="228600" cy="461665"/>
              <a:chOff x="601976" y="1231933"/>
              <a:chExt cx="228600" cy="461665"/>
            </a:xfrm>
          </p:grpSpPr>
          <p:sp>
            <p:nvSpPr>
              <p:cNvPr id="328" name="Rectangle 327">
                <a:extLst>
                  <a:ext uri="{FF2B5EF4-FFF2-40B4-BE49-F238E27FC236}">
                    <a16:creationId xmlns:a16="http://schemas.microsoft.com/office/drawing/2014/main" id="{85F12E3C-08E9-4061-88D9-91A558E2330F}"/>
                  </a:ext>
                </a:extLst>
              </p:cNvPr>
              <p:cNvSpPr/>
              <p:nvPr/>
            </p:nvSpPr>
            <p:spPr>
              <a:xfrm>
                <a:off x="601976" y="1617398"/>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29" name="Rectangle 328">
                <a:extLst>
                  <a:ext uri="{FF2B5EF4-FFF2-40B4-BE49-F238E27FC236}">
                    <a16:creationId xmlns:a16="http://schemas.microsoft.com/office/drawing/2014/main" id="{92D08419-AFB7-464F-8FF8-2D57E53A5BB0}"/>
                  </a:ext>
                </a:extLst>
              </p:cNvPr>
              <p:cNvSpPr/>
              <p:nvPr/>
            </p:nvSpPr>
            <p:spPr>
              <a:xfrm>
                <a:off x="601976" y="1231933"/>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30" name="Rectangle 329">
                <a:extLst>
                  <a:ext uri="{FF2B5EF4-FFF2-40B4-BE49-F238E27FC236}">
                    <a16:creationId xmlns:a16="http://schemas.microsoft.com/office/drawing/2014/main" id="{0208CE23-FAE0-40A3-888F-90C642800BD9}"/>
                  </a:ext>
                </a:extLst>
              </p:cNvPr>
              <p:cNvSpPr/>
              <p:nvPr/>
            </p:nvSpPr>
            <p:spPr>
              <a:xfrm>
                <a:off x="601976" y="14246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sp>
          <p:nvSpPr>
            <p:cNvPr id="327" name="Text Box 4">
              <a:extLst>
                <a:ext uri="{FF2B5EF4-FFF2-40B4-BE49-F238E27FC236}">
                  <a16:creationId xmlns:a16="http://schemas.microsoft.com/office/drawing/2014/main" id="{3A0BFEEA-7331-4113-84B5-E810DB5EB948}"/>
                </a:ext>
              </a:extLst>
            </p:cNvPr>
            <p:cNvSpPr txBox="1">
              <a:spLocks noChangeArrowheads="1"/>
            </p:cNvSpPr>
            <p:nvPr/>
          </p:nvSpPr>
          <p:spPr bwMode="auto">
            <a:xfrm>
              <a:off x="6096000" y="2531417"/>
              <a:ext cx="1371600" cy="461665"/>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Inconsolata" panose="00000509000000000000" pitchFamily="49" charset="0"/>
                  <a:cs typeface="Consolas" pitchFamily="49" charset="0"/>
                </a:rPr>
                <a:t>APPEARS⨝ALBUM</a:t>
              </a:r>
              <a:br>
                <a:rPr lang="en-US" sz="1200" dirty="0">
                  <a:solidFill>
                    <a:schemeClr val="tx1">
                      <a:lumMod val="75000"/>
                      <a:lumOff val="25000"/>
                    </a:schemeClr>
                  </a:solidFill>
                  <a:latin typeface="Inconsolata" panose="00000509000000000000" pitchFamily="49" charset="0"/>
                  <a:cs typeface="Consolas" pitchFamily="49" charset="0"/>
                </a:rPr>
              </a:br>
              <a:r>
                <a:rPr lang="en-US" sz="1200" dirty="0">
                  <a:solidFill>
                    <a:schemeClr val="tx1">
                      <a:lumMod val="75000"/>
                      <a:lumOff val="25000"/>
                    </a:schemeClr>
                  </a:solidFill>
                  <a:latin typeface="Inconsolata" panose="00000509000000000000" pitchFamily="49" charset="0"/>
                  <a:cs typeface="Consolas" pitchFamily="49" charset="0"/>
                </a:rPr>
                <a:t>ARTIST</a:t>
              </a:r>
            </a:p>
          </p:txBody>
        </p:sp>
      </p:grpSp>
      <p:sp>
        <p:nvSpPr>
          <p:cNvPr id="352" name="TextBox 351">
            <a:extLst>
              <a:ext uri="{FF2B5EF4-FFF2-40B4-BE49-F238E27FC236}">
                <a16:creationId xmlns:a16="http://schemas.microsoft.com/office/drawing/2014/main" id="{6379D995-2FE3-4969-8481-692A8F87EED8}"/>
              </a:ext>
            </a:extLst>
          </p:cNvPr>
          <p:cNvSpPr txBox="1"/>
          <p:nvPr/>
        </p:nvSpPr>
        <p:spPr>
          <a:xfrm>
            <a:off x="8171600" y="2621311"/>
            <a:ext cx="435360" cy="274276"/>
          </a:xfrm>
          <a:prstGeom prst="rect">
            <a:avLst/>
          </a:prstGeom>
          <a:noFill/>
        </p:spPr>
        <p:txBody>
          <a:bodyPr wrap="square" lIns="0" tIns="0" rIns="0" bIns="0" rtlCol="0" anchor="ctr" anchorCtr="0">
            <a:noAutofit/>
          </a:bodyPr>
          <a:lstStyle/>
          <a:p>
            <a:pPr algn="ctr"/>
            <a:r>
              <a:rPr lang="en-US" sz="2000" spc="-150" dirty="0">
                <a:solidFill>
                  <a:srgbClr val="44433F"/>
                </a:solidFill>
                <a:latin typeface="+mj-lt"/>
              </a:rPr>
              <a:t>• • •</a:t>
            </a:r>
          </a:p>
        </p:txBody>
      </p:sp>
      <p:grpSp>
        <p:nvGrpSpPr>
          <p:cNvPr id="101" name="Group 100">
            <a:extLst>
              <a:ext uri="{FF2B5EF4-FFF2-40B4-BE49-F238E27FC236}">
                <a16:creationId xmlns:a16="http://schemas.microsoft.com/office/drawing/2014/main" id="{95CD7352-6B85-4B34-80C8-ED1AEC6824E2}"/>
              </a:ext>
            </a:extLst>
          </p:cNvPr>
          <p:cNvGrpSpPr/>
          <p:nvPr/>
        </p:nvGrpSpPr>
        <p:grpSpPr>
          <a:xfrm>
            <a:off x="31558" y="3552616"/>
            <a:ext cx="1280160" cy="228600"/>
            <a:chOff x="4724399" y="2066359"/>
            <a:chExt cx="609600" cy="228600"/>
          </a:xfrm>
        </p:grpSpPr>
        <p:sp>
          <p:nvSpPr>
            <p:cNvPr id="102" name="Rectangle 101">
              <a:extLst>
                <a:ext uri="{FF2B5EF4-FFF2-40B4-BE49-F238E27FC236}">
                  <a16:creationId xmlns:a16="http://schemas.microsoft.com/office/drawing/2014/main" id="{B735AD9C-FC76-42E7-94EE-258463F6FC7E}"/>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103" name="Rectangle 102">
              <a:extLst>
                <a:ext uri="{FF2B5EF4-FFF2-40B4-BE49-F238E27FC236}">
                  <a16:creationId xmlns:a16="http://schemas.microsoft.com/office/drawing/2014/main" id="{E50D24CC-EDCC-4C4D-B62A-9D04B66F8A37}"/>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104" name="Rounded Rectangle 3">
              <a:extLst>
                <a:ext uri="{FF2B5EF4-FFF2-40B4-BE49-F238E27FC236}">
                  <a16:creationId xmlns:a16="http://schemas.microsoft.com/office/drawing/2014/main" id="{C1B0DE29-0D5D-4210-B674-9FD7A11A7FB9}"/>
                </a:ext>
              </a:extLst>
            </p:cNvPr>
            <p:cNvSpPr/>
            <p:nvPr/>
          </p:nvSpPr>
          <p:spPr>
            <a:xfrm>
              <a:off x="4724399" y="2066359"/>
              <a:ext cx="609600"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50" b="1" dirty="0">
                  <a:solidFill>
                    <a:schemeClr val="bg1"/>
                  </a:solidFill>
                  <a:latin typeface="Inconsolata" panose="00000509000000000000" pitchFamily="49" charset="0"/>
                  <a:ea typeface="Open Sans" pitchFamily="34" charset="0"/>
                  <a:cs typeface="Consolas" pitchFamily="49" charset="0"/>
                </a:rPr>
                <a:t>HASH_JOIN(A1,A3)</a:t>
              </a:r>
            </a:p>
          </p:txBody>
        </p:sp>
      </p:grpSp>
      <p:grpSp>
        <p:nvGrpSpPr>
          <p:cNvPr id="309" name="Group 308">
            <a:extLst>
              <a:ext uri="{FF2B5EF4-FFF2-40B4-BE49-F238E27FC236}">
                <a16:creationId xmlns:a16="http://schemas.microsoft.com/office/drawing/2014/main" id="{38EE1F3E-B912-4308-AE75-2640087BAF85}"/>
              </a:ext>
            </a:extLst>
          </p:cNvPr>
          <p:cNvGrpSpPr/>
          <p:nvPr/>
        </p:nvGrpSpPr>
        <p:grpSpPr>
          <a:xfrm>
            <a:off x="1502164" y="3552616"/>
            <a:ext cx="1280160" cy="228600"/>
            <a:chOff x="4724399" y="2066359"/>
            <a:chExt cx="609600" cy="228600"/>
          </a:xfrm>
        </p:grpSpPr>
        <p:sp>
          <p:nvSpPr>
            <p:cNvPr id="310" name="Rectangle 309">
              <a:extLst>
                <a:ext uri="{FF2B5EF4-FFF2-40B4-BE49-F238E27FC236}">
                  <a16:creationId xmlns:a16="http://schemas.microsoft.com/office/drawing/2014/main" id="{FCB25DA9-57F9-436B-9FAF-43F936FAFC33}"/>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11" name="Rectangle 310">
              <a:extLst>
                <a:ext uri="{FF2B5EF4-FFF2-40B4-BE49-F238E27FC236}">
                  <a16:creationId xmlns:a16="http://schemas.microsoft.com/office/drawing/2014/main" id="{C5A2117E-1714-452F-A76E-851297D24A6B}"/>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12" name="Rounded Rectangle 3">
              <a:extLst>
                <a:ext uri="{FF2B5EF4-FFF2-40B4-BE49-F238E27FC236}">
                  <a16:creationId xmlns:a16="http://schemas.microsoft.com/office/drawing/2014/main" id="{EAF46EFF-2E12-4CFD-8141-2DD7E7F48D6F}"/>
                </a:ext>
              </a:extLst>
            </p:cNvPr>
            <p:cNvSpPr/>
            <p:nvPr/>
          </p:nvSpPr>
          <p:spPr>
            <a:xfrm>
              <a:off x="4724399" y="2066359"/>
              <a:ext cx="609600"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50" b="1" dirty="0">
                  <a:solidFill>
                    <a:schemeClr val="bg1"/>
                  </a:solidFill>
                  <a:latin typeface="Inconsolata" panose="00000509000000000000" pitchFamily="49" charset="0"/>
                  <a:ea typeface="Open Sans" pitchFamily="34" charset="0"/>
                  <a:cs typeface="Consolas" pitchFamily="49" charset="0"/>
                </a:rPr>
                <a:t>MERGE_JOIN(A1,A3)</a:t>
              </a:r>
            </a:p>
          </p:txBody>
        </p:sp>
      </p:grpSp>
      <p:grpSp>
        <p:nvGrpSpPr>
          <p:cNvPr id="344" name="Group 343">
            <a:extLst>
              <a:ext uri="{FF2B5EF4-FFF2-40B4-BE49-F238E27FC236}">
                <a16:creationId xmlns:a16="http://schemas.microsoft.com/office/drawing/2014/main" id="{9AA575B2-BFB2-4B28-8A33-1A1D6583AA00}"/>
              </a:ext>
            </a:extLst>
          </p:cNvPr>
          <p:cNvGrpSpPr/>
          <p:nvPr/>
        </p:nvGrpSpPr>
        <p:grpSpPr>
          <a:xfrm>
            <a:off x="2972770" y="3552616"/>
            <a:ext cx="1280160" cy="228600"/>
            <a:chOff x="4724399" y="2066359"/>
            <a:chExt cx="609600" cy="228600"/>
          </a:xfrm>
        </p:grpSpPr>
        <p:sp>
          <p:nvSpPr>
            <p:cNvPr id="345" name="Rectangle 344">
              <a:extLst>
                <a:ext uri="{FF2B5EF4-FFF2-40B4-BE49-F238E27FC236}">
                  <a16:creationId xmlns:a16="http://schemas.microsoft.com/office/drawing/2014/main" id="{A20E74DA-2BC2-4E59-8DA0-CE7842504EDC}"/>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46" name="Rectangle 345">
              <a:extLst>
                <a:ext uri="{FF2B5EF4-FFF2-40B4-BE49-F238E27FC236}">
                  <a16:creationId xmlns:a16="http://schemas.microsoft.com/office/drawing/2014/main" id="{4F988653-31AB-46DB-B570-D8505E9174BA}"/>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47" name="Rounded Rectangle 3">
              <a:extLst>
                <a:ext uri="{FF2B5EF4-FFF2-40B4-BE49-F238E27FC236}">
                  <a16:creationId xmlns:a16="http://schemas.microsoft.com/office/drawing/2014/main" id="{9C2FAB1A-F3DD-495E-A8E3-C838C68B3A43}"/>
                </a:ext>
              </a:extLst>
            </p:cNvPr>
            <p:cNvSpPr/>
            <p:nvPr/>
          </p:nvSpPr>
          <p:spPr>
            <a:xfrm>
              <a:off x="4724399" y="2066359"/>
              <a:ext cx="609600"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50" b="1" dirty="0">
                  <a:solidFill>
                    <a:schemeClr val="bg1"/>
                  </a:solidFill>
                  <a:latin typeface="Inconsolata" panose="00000509000000000000" pitchFamily="49" charset="0"/>
                  <a:ea typeface="Open Sans" pitchFamily="34" charset="0"/>
                  <a:cs typeface="Consolas" pitchFamily="49" charset="0"/>
                </a:rPr>
                <a:t>HASH_JOIN(A2,A3)</a:t>
              </a:r>
            </a:p>
          </p:txBody>
        </p:sp>
      </p:grpSp>
      <p:grpSp>
        <p:nvGrpSpPr>
          <p:cNvPr id="348" name="Group 347">
            <a:extLst>
              <a:ext uri="{FF2B5EF4-FFF2-40B4-BE49-F238E27FC236}">
                <a16:creationId xmlns:a16="http://schemas.microsoft.com/office/drawing/2014/main" id="{643D7C10-404D-4305-B9D4-DFEE46BC1429}"/>
              </a:ext>
            </a:extLst>
          </p:cNvPr>
          <p:cNvGrpSpPr/>
          <p:nvPr/>
        </p:nvGrpSpPr>
        <p:grpSpPr>
          <a:xfrm>
            <a:off x="4443376" y="3552616"/>
            <a:ext cx="1280160" cy="228600"/>
            <a:chOff x="4724399" y="2066359"/>
            <a:chExt cx="609600" cy="228600"/>
          </a:xfrm>
        </p:grpSpPr>
        <p:sp>
          <p:nvSpPr>
            <p:cNvPr id="349" name="Rectangle 348">
              <a:extLst>
                <a:ext uri="{FF2B5EF4-FFF2-40B4-BE49-F238E27FC236}">
                  <a16:creationId xmlns:a16="http://schemas.microsoft.com/office/drawing/2014/main" id="{C5CB74D9-F15F-478C-923D-0A43CFE2200F}"/>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50" name="Rectangle 349">
              <a:extLst>
                <a:ext uri="{FF2B5EF4-FFF2-40B4-BE49-F238E27FC236}">
                  <a16:creationId xmlns:a16="http://schemas.microsoft.com/office/drawing/2014/main" id="{DBA9E738-BC75-4C1F-ABB0-BBBEE149A34C}"/>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51" name="Rounded Rectangle 3">
              <a:extLst>
                <a:ext uri="{FF2B5EF4-FFF2-40B4-BE49-F238E27FC236}">
                  <a16:creationId xmlns:a16="http://schemas.microsoft.com/office/drawing/2014/main" id="{296B4238-2A2A-4A28-8F84-7C4DB3326389}"/>
                </a:ext>
              </a:extLst>
            </p:cNvPr>
            <p:cNvSpPr/>
            <p:nvPr/>
          </p:nvSpPr>
          <p:spPr>
            <a:xfrm>
              <a:off x="4724399" y="2066359"/>
              <a:ext cx="609600"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50" b="1" dirty="0">
                  <a:solidFill>
                    <a:schemeClr val="bg1"/>
                  </a:solidFill>
                  <a:latin typeface="Inconsolata" panose="00000509000000000000" pitchFamily="49" charset="0"/>
                  <a:ea typeface="Open Sans" pitchFamily="34" charset="0"/>
                  <a:cs typeface="Consolas" pitchFamily="49" charset="0"/>
                </a:rPr>
                <a:t>MERGE_JOIN(A2,A3)</a:t>
              </a:r>
            </a:p>
          </p:txBody>
        </p:sp>
      </p:grpSp>
      <p:grpSp>
        <p:nvGrpSpPr>
          <p:cNvPr id="353" name="Group 352">
            <a:extLst>
              <a:ext uri="{FF2B5EF4-FFF2-40B4-BE49-F238E27FC236}">
                <a16:creationId xmlns:a16="http://schemas.microsoft.com/office/drawing/2014/main" id="{DA879B3B-4FCC-4785-B382-DACAB92824A8}"/>
              </a:ext>
            </a:extLst>
          </p:cNvPr>
          <p:cNvGrpSpPr/>
          <p:nvPr/>
        </p:nvGrpSpPr>
        <p:grpSpPr>
          <a:xfrm>
            <a:off x="5913982" y="3552616"/>
            <a:ext cx="1280160" cy="228600"/>
            <a:chOff x="4724399" y="2066359"/>
            <a:chExt cx="609600" cy="228600"/>
          </a:xfrm>
        </p:grpSpPr>
        <p:sp>
          <p:nvSpPr>
            <p:cNvPr id="354" name="Rectangle 353">
              <a:extLst>
                <a:ext uri="{FF2B5EF4-FFF2-40B4-BE49-F238E27FC236}">
                  <a16:creationId xmlns:a16="http://schemas.microsoft.com/office/drawing/2014/main" id="{103ECE96-508A-46B9-BEC3-3D0AC79F75E1}"/>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55" name="Rectangle 354">
              <a:extLst>
                <a:ext uri="{FF2B5EF4-FFF2-40B4-BE49-F238E27FC236}">
                  <a16:creationId xmlns:a16="http://schemas.microsoft.com/office/drawing/2014/main" id="{8C5DFCBE-D4E4-4C0C-A5DB-098089758857}"/>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56" name="Rounded Rectangle 3">
              <a:extLst>
                <a:ext uri="{FF2B5EF4-FFF2-40B4-BE49-F238E27FC236}">
                  <a16:creationId xmlns:a16="http://schemas.microsoft.com/office/drawing/2014/main" id="{8E3D891B-D61C-4F31-95CA-73DC6CD803A6}"/>
                </a:ext>
              </a:extLst>
            </p:cNvPr>
            <p:cNvSpPr/>
            <p:nvPr/>
          </p:nvSpPr>
          <p:spPr>
            <a:xfrm>
              <a:off x="4724399" y="2066359"/>
              <a:ext cx="609600"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50" b="1" dirty="0">
                  <a:solidFill>
                    <a:schemeClr val="bg1"/>
                  </a:solidFill>
                  <a:latin typeface="Inconsolata" panose="00000509000000000000" pitchFamily="49" charset="0"/>
                  <a:ea typeface="Open Sans" pitchFamily="34" charset="0"/>
                  <a:cs typeface="Consolas" pitchFamily="49" charset="0"/>
                </a:rPr>
                <a:t>HASH_JOIN(A3,A2)</a:t>
              </a:r>
            </a:p>
          </p:txBody>
        </p:sp>
      </p:grpSp>
      <p:grpSp>
        <p:nvGrpSpPr>
          <p:cNvPr id="357" name="Group 356">
            <a:extLst>
              <a:ext uri="{FF2B5EF4-FFF2-40B4-BE49-F238E27FC236}">
                <a16:creationId xmlns:a16="http://schemas.microsoft.com/office/drawing/2014/main" id="{6B7653B0-A198-4FAC-914A-3FD32450CC8D}"/>
              </a:ext>
            </a:extLst>
          </p:cNvPr>
          <p:cNvGrpSpPr/>
          <p:nvPr/>
        </p:nvGrpSpPr>
        <p:grpSpPr>
          <a:xfrm>
            <a:off x="7384590" y="3552616"/>
            <a:ext cx="1280160" cy="228600"/>
            <a:chOff x="4724399" y="2066359"/>
            <a:chExt cx="609600" cy="228600"/>
          </a:xfrm>
        </p:grpSpPr>
        <p:sp>
          <p:nvSpPr>
            <p:cNvPr id="358" name="Rectangle 357">
              <a:extLst>
                <a:ext uri="{FF2B5EF4-FFF2-40B4-BE49-F238E27FC236}">
                  <a16:creationId xmlns:a16="http://schemas.microsoft.com/office/drawing/2014/main" id="{F2D30AF5-462B-4E88-A323-171F4FB37298}"/>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59" name="Rectangle 358">
              <a:extLst>
                <a:ext uri="{FF2B5EF4-FFF2-40B4-BE49-F238E27FC236}">
                  <a16:creationId xmlns:a16="http://schemas.microsoft.com/office/drawing/2014/main" id="{890F143B-06C7-4B39-BF46-AF36440BAC80}"/>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60" name="Rounded Rectangle 3">
              <a:extLst>
                <a:ext uri="{FF2B5EF4-FFF2-40B4-BE49-F238E27FC236}">
                  <a16:creationId xmlns:a16="http://schemas.microsoft.com/office/drawing/2014/main" id="{18D9D696-2916-483A-811B-4345948D22DF}"/>
                </a:ext>
              </a:extLst>
            </p:cNvPr>
            <p:cNvSpPr/>
            <p:nvPr/>
          </p:nvSpPr>
          <p:spPr>
            <a:xfrm>
              <a:off x="4724399" y="2066359"/>
              <a:ext cx="609600"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50" b="1" dirty="0">
                  <a:solidFill>
                    <a:schemeClr val="bg1"/>
                  </a:solidFill>
                  <a:latin typeface="Inconsolata" panose="00000509000000000000" pitchFamily="49" charset="0"/>
                  <a:ea typeface="Open Sans" pitchFamily="34" charset="0"/>
                  <a:cs typeface="Consolas" pitchFamily="49" charset="0"/>
                </a:rPr>
                <a:t>MERGE_JOIN(A3,A2)</a:t>
              </a:r>
            </a:p>
          </p:txBody>
        </p:sp>
      </p:grpSp>
      <p:sp>
        <p:nvSpPr>
          <p:cNvPr id="361" name="TextBox 360">
            <a:extLst>
              <a:ext uri="{FF2B5EF4-FFF2-40B4-BE49-F238E27FC236}">
                <a16:creationId xmlns:a16="http://schemas.microsoft.com/office/drawing/2014/main" id="{9484573D-A11F-4329-AA15-BA87F00225FB}"/>
              </a:ext>
            </a:extLst>
          </p:cNvPr>
          <p:cNvSpPr txBox="1"/>
          <p:nvPr/>
        </p:nvSpPr>
        <p:spPr>
          <a:xfrm>
            <a:off x="8677082" y="3552616"/>
            <a:ext cx="435360" cy="274276"/>
          </a:xfrm>
          <a:prstGeom prst="rect">
            <a:avLst/>
          </a:prstGeom>
          <a:noFill/>
        </p:spPr>
        <p:txBody>
          <a:bodyPr wrap="square" lIns="0" tIns="0" rIns="0" bIns="0" rtlCol="0" anchor="ctr" anchorCtr="0">
            <a:noAutofit/>
          </a:bodyPr>
          <a:lstStyle/>
          <a:p>
            <a:pPr algn="ctr"/>
            <a:r>
              <a:rPr lang="en-US" sz="2000" spc="-150" dirty="0">
                <a:solidFill>
                  <a:srgbClr val="44433F"/>
                </a:solidFill>
                <a:latin typeface="+mj-lt"/>
              </a:rPr>
              <a:t>• • •</a:t>
            </a:r>
          </a:p>
        </p:txBody>
      </p:sp>
      <p:cxnSp>
        <p:nvCxnSpPr>
          <p:cNvPr id="147" name="Straight Connector 36">
            <a:extLst>
              <a:ext uri="{FF2B5EF4-FFF2-40B4-BE49-F238E27FC236}">
                <a16:creationId xmlns:a16="http://schemas.microsoft.com/office/drawing/2014/main" id="{D087FFA9-D4ED-4D1A-AA4C-A483AEA1B08D}"/>
              </a:ext>
            </a:extLst>
          </p:cNvPr>
          <p:cNvCxnSpPr>
            <a:cxnSpLocks noChangeShapeType="1"/>
            <a:stCxn id="279" idx="0"/>
            <a:endCxn id="104" idx="2"/>
          </p:cNvCxnSpPr>
          <p:nvPr/>
        </p:nvCxnSpPr>
        <p:spPr bwMode="auto">
          <a:xfrm rot="16200000" flipV="1">
            <a:off x="1940102" y="2512753"/>
            <a:ext cx="563335" cy="3100262"/>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301" name="Straight Connector 36">
            <a:extLst>
              <a:ext uri="{FF2B5EF4-FFF2-40B4-BE49-F238E27FC236}">
                <a16:creationId xmlns:a16="http://schemas.microsoft.com/office/drawing/2014/main" id="{91BA1F59-95EB-46E8-A188-9F4414EE3062}"/>
              </a:ext>
            </a:extLst>
          </p:cNvPr>
          <p:cNvCxnSpPr>
            <a:cxnSpLocks noChangeShapeType="1"/>
            <a:stCxn id="274" idx="0"/>
            <a:endCxn id="347" idx="2"/>
          </p:cNvCxnSpPr>
          <p:nvPr/>
        </p:nvCxnSpPr>
        <p:spPr bwMode="auto">
          <a:xfrm rot="16200000" flipV="1">
            <a:off x="3809418" y="3584648"/>
            <a:ext cx="566014" cy="95915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313" name="Straight Connector 36">
            <a:extLst>
              <a:ext uri="{FF2B5EF4-FFF2-40B4-BE49-F238E27FC236}">
                <a16:creationId xmlns:a16="http://schemas.microsoft.com/office/drawing/2014/main" id="{B469DAD1-43B0-4C2F-8F7F-AEC76E9D21DA}"/>
              </a:ext>
            </a:extLst>
          </p:cNvPr>
          <p:cNvCxnSpPr>
            <a:cxnSpLocks noChangeShapeType="1"/>
            <a:stCxn id="279" idx="0"/>
            <a:endCxn id="312" idx="2"/>
          </p:cNvCxnSpPr>
          <p:nvPr/>
        </p:nvCxnSpPr>
        <p:spPr bwMode="auto">
          <a:xfrm rot="16200000" flipV="1">
            <a:off x="2675405" y="3248056"/>
            <a:ext cx="563335" cy="1629656"/>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369" name="Straight Connector 36">
            <a:extLst>
              <a:ext uri="{FF2B5EF4-FFF2-40B4-BE49-F238E27FC236}">
                <a16:creationId xmlns:a16="http://schemas.microsoft.com/office/drawing/2014/main" id="{E03A8570-56D5-45BB-8BED-F9F07B685BF7}"/>
              </a:ext>
            </a:extLst>
          </p:cNvPr>
          <p:cNvCxnSpPr>
            <a:cxnSpLocks noChangeShapeType="1"/>
            <a:stCxn id="274" idx="0"/>
            <a:endCxn id="351" idx="2"/>
          </p:cNvCxnSpPr>
          <p:nvPr/>
        </p:nvCxnSpPr>
        <p:spPr bwMode="auto">
          <a:xfrm rot="5400000" flipH="1" flipV="1">
            <a:off x="4544721" y="3808495"/>
            <a:ext cx="566014" cy="511456"/>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372" name="Straight Connector 36">
            <a:extLst>
              <a:ext uri="{FF2B5EF4-FFF2-40B4-BE49-F238E27FC236}">
                <a16:creationId xmlns:a16="http://schemas.microsoft.com/office/drawing/2014/main" id="{3C47CCB1-25E0-4383-B1F3-4DE821732BE5}"/>
              </a:ext>
            </a:extLst>
          </p:cNvPr>
          <p:cNvCxnSpPr>
            <a:cxnSpLocks noChangeShapeType="1"/>
            <a:stCxn id="276" idx="0"/>
            <a:endCxn id="356" idx="2"/>
          </p:cNvCxnSpPr>
          <p:nvPr/>
        </p:nvCxnSpPr>
        <p:spPr bwMode="auto">
          <a:xfrm rot="5400000" flipH="1" flipV="1">
            <a:off x="5680053" y="3470543"/>
            <a:ext cx="563335" cy="1184683"/>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375" name="Straight Connector 36">
            <a:extLst>
              <a:ext uri="{FF2B5EF4-FFF2-40B4-BE49-F238E27FC236}">
                <a16:creationId xmlns:a16="http://schemas.microsoft.com/office/drawing/2014/main" id="{6108A5E5-D357-46FF-988E-F3C2DED056A8}"/>
              </a:ext>
            </a:extLst>
          </p:cNvPr>
          <p:cNvCxnSpPr>
            <a:cxnSpLocks noChangeShapeType="1"/>
            <a:stCxn id="276" idx="0"/>
            <a:endCxn id="360" idx="2"/>
          </p:cNvCxnSpPr>
          <p:nvPr/>
        </p:nvCxnSpPr>
        <p:spPr bwMode="auto">
          <a:xfrm rot="5400000" flipH="1" flipV="1">
            <a:off x="6415357" y="2735239"/>
            <a:ext cx="563335" cy="2655291"/>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149" name="Straight Connector 36">
            <a:extLst>
              <a:ext uri="{FF2B5EF4-FFF2-40B4-BE49-F238E27FC236}">
                <a16:creationId xmlns:a16="http://schemas.microsoft.com/office/drawing/2014/main" id="{F76B8D06-67F9-4B31-A248-22F123B68F64}"/>
              </a:ext>
            </a:extLst>
          </p:cNvPr>
          <p:cNvCxnSpPr>
            <a:cxnSpLocks noChangeShapeType="1"/>
            <a:stCxn id="347" idx="0"/>
            <a:endCxn id="321" idx="2"/>
          </p:cNvCxnSpPr>
          <p:nvPr/>
        </p:nvCxnSpPr>
        <p:spPr bwMode="auto">
          <a:xfrm rot="5400000" flipH="1" flipV="1">
            <a:off x="3525008" y="3077124"/>
            <a:ext cx="563334" cy="38765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302" name="Straight Connector 36">
            <a:extLst>
              <a:ext uri="{FF2B5EF4-FFF2-40B4-BE49-F238E27FC236}">
                <a16:creationId xmlns:a16="http://schemas.microsoft.com/office/drawing/2014/main" id="{995A1BC5-5342-4215-8F7F-E04ADC06DC5A}"/>
              </a:ext>
            </a:extLst>
          </p:cNvPr>
          <p:cNvCxnSpPr>
            <a:cxnSpLocks noChangeShapeType="1"/>
            <a:stCxn id="351" idx="0"/>
            <a:endCxn id="318" idx="2"/>
          </p:cNvCxnSpPr>
          <p:nvPr/>
        </p:nvCxnSpPr>
        <p:spPr bwMode="auto">
          <a:xfrm rot="5400000" flipH="1" flipV="1">
            <a:off x="4831811" y="3240927"/>
            <a:ext cx="563334" cy="60044"/>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303" name="Straight Connector 36">
            <a:extLst>
              <a:ext uri="{FF2B5EF4-FFF2-40B4-BE49-F238E27FC236}">
                <a16:creationId xmlns:a16="http://schemas.microsoft.com/office/drawing/2014/main" id="{0C5C66C4-3533-4FBC-BF9A-D4CCE1D20820}"/>
              </a:ext>
            </a:extLst>
          </p:cNvPr>
          <p:cNvCxnSpPr>
            <a:cxnSpLocks noChangeShapeType="1"/>
            <a:stCxn id="104" idx="0"/>
            <a:endCxn id="158" idx="2"/>
          </p:cNvCxnSpPr>
          <p:nvPr/>
        </p:nvCxnSpPr>
        <p:spPr bwMode="auto">
          <a:xfrm rot="5400000" flipH="1" flipV="1">
            <a:off x="739952" y="2920968"/>
            <a:ext cx="563334" cy="699962"/>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308" name="Straight Connector 36">
            <a:extLst>
              <a:ext uri="{FF2B5EF4-FFF2-40B4-BE49-F238E27FC236}">
                <a16:creationId xmlns:a16="http://schemas.microsoft.com/office/drawing/2014/main" id="{3A003500-6FCF-48A1-9741-BEAC27471932}"/>
              </a:ext>
            </a:extLst>
          </p:cNvPr>
          <p:cNvCxnSpPr>
            <a:cxnSpLocks noChangeShapeType="1"/>
            <a:stCxn id="312" idx="0"/>
            <a:endCxn id="155" idx="2"/>
          </p:cNvCxnSpPr>
          <p:nvPr/>
        </p:nvCxnSpPr>
        <p:spPr bwMode="auto">
          <a:xfrm rot="5400000" flipH="1" flipV="1">
            <a:off x="2046755" y="3084771"/>
            <a:ext cx="563334" cy="372356"/>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378" name="Straight Connector 36">
            <a:extLst>
              <a:ext uri="{FF2B5EF4-FFF2-40B4-BE49-F238E27FC236}">
                <a16:creationId xmlns:a16="http://schemas.microsoft.com/office/drawing/2014/main" id="{0D86AFB4-5D39-40B0-A229-358AA7F6552A}"/>
              </a:ext>
            </a:extLst>
          </p:cNvPr>
          <p:cNvCxnSpPr>
            <a:cxnSpLocks noChangeShapeType="1"/>
            <a:stCxn id="356" idx="0"/>
            <a:endCxn id="331" idx="2"/>
          </p:cNvCxnSpPr>
          <p:nvPr/>
        </p:nvCxnSpPr>
        <p:spPr bwMode="auto">
          <a:xfrm rot="5400000" flipH="1" flipV="1">
            <a:off x="6310064" y="3233280"/>
            <a:ext cx="563334" cy="75338"/>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382" name="Straight Connector 36">
            <a:extLst>
              <a:ext uri="{FF2B5EF4-FFF2-40B4-BE49-F238E27FC236}">
                <a16:creationId xmlns:a16="http://schemas.microsoft.com/office/drawing/2014/main" id="{F13BE626-2FBE-4DFB-9410-086D5FF76374}"/>
              </a:ext>
            </a:extLst>
          </p:cNvPr>
          <p:cNvCxnSpPr>
            <a:cxnSpLocks noChangeShapeType="1"/>
            <a:stCxn id="360" idx="0"/>
            <a:endCxn id="328" idx="2"/>
          </p:cNvCxnSpPr>
          <p:nvPr/>
        </p:nvCxnSpPr>
        <p:spPr bwMode="auto">
          <a:xfrm rot="16200000" flipV="1">
            <a:off x="7616868" y="3144814"/>
            <a:ext cx="563334" cy="25227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385" name="Group 384">
            <a:extLst>
              <a:ext uri="{FF2B5EF4-FFF2-40B4-BE49-F238E27FC236}">
                <a16:creationId xmlns:a16="http://schemas.microsoft.com/office/drawing/2014/main" id="{41284A35-6B1A-49A1-BEA7-098D1D44B393}"/>
              </a:ext>
            </a:extLst>
          </p:cNvPr>
          <p:cNvGrpSpPr/>
          <p:nvPr/>
        </p:nvGrpSpPr>
        <p:grpSpPr>
          <a:xfrm>
            <a:off x="31558" y="1735683"/>
            <a:ext cx="1371600" cy="228600"/>
            <a:chOff x="4724399" y="2066359"/>
            <a:chExt cx="653143" cy="228600"/>
          </a:xfrm>
        </p:grpSpPr>
        <p:sp>
          <p:nvSpPr>
            <p:cNvPr id="386" name="Rectangle 385">
              <a:extLst>
                <a:ext uri="{FF2B5EF4-FFF2-40B4-BE49-F238E27FC236}">
                  <a16:creationId xmlns:a16="http://schemas.microsoft.com/office/drawing/2014/main" id="{5D835407-E54C-4F9E-9F6C-A03E31434C16}"/>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Inconsolata" panose="00000509000000000000" pitchFamily="49" charset="0"/>
              </a:endParaRPr>
            </a:p>
          </p:txBody>
        </p:sp>
        <p:sp>
          <p:nvSpPr>
            <p:cNvPr id="387" name="Rectangle 386">
              <a:extLst>
                <a:ext uri="{FF2B5EF4-FFF2-40B4-BE49-F238E27FC236}">
                  <a16:creationId xmlns:a16="http://schemas.microsoft.com/office/drawing/2014/main" id="{50EFE40A-C03D-467C-B9B4-CFBC03F6590E}"/>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Inconsolata" panose="00000509000000000000" pitchFamily="49" charset="0"/>
              </a:endParaRPr>
            </a:p>
          </p:txBody>
        </p:sp>
        <p:sp>
          <p:nvSpPr>
            <p:cNvPr id="388" name="Rounded Rectangle 3">
              <a:extLst>
                <a:ext uri="{FF2B5EF4-FFF2-40B4-BE49-F238E27FC236}">
                  <a16:creationId xmlns:a16="http://schemas.microsoft.com/office/drawing/2014/main" id="{6AC7A07A-9E2B-41EF-9588-63C80714278E}"/>
                </a:ext>
              </a:extLst>
            </p:cNvPr>
            <p:cNvSpPr/>
            <p:nvPr/>
          </p:nvSpPr>
          <p:spPr>
            <a:xfrm>
              <a:off x="4724399" y="2066359"/>
              <a:ext cx="653143"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00" b="1" dirty="0">
                  <a:solidFill>
                    <a:schemeClr val="bg1"/>
                  </a:solidFill>
                  <a:latin typeface="Inconsolata" panose="00000509000000000000" pitchFamily="49" charset="0"/>
                  <a:ea typeface="Open Sans" pitchFamily="34" charset="0"/>
                  <a:cs typeface="Consolas" pitchFamily="49" charset="0"/>
                </a:rPr>
                <a:t>HASH_JOIN(A1⨝A3,A2)</a:t>
              </a:r>
            </a:p>
          </p:txBody>
        </p:sp>
      </p:grpSp>
      <p:cxnSp>
        <p:nvCxnSpPr>
          <p:cNvPr id="389" name="Straight Connector 36">
            <a:extLst>
              <a:ext uri="{FF2B5EF4-FFF2-40B4-BE49-F238E27FC236}">
                <a16:creationId xmlns:a16="http://schemas.microsoft.com/office/drawing/2014/main" id="{3DD60CB6-9589-4EA1-8B4A-6BA73C653631}"/>
              </a:ext>
            </a:extLst>
          </p:cNvPr>
          <p:cNvCxnSpPr>
            <a:cxnSpLocks noChangeShapeType="1"/>
            <a:stCxn id="154" idx="0"/>
            <a:endCxn id="388" idx="2"/>
          </p:cNvCxnSpPr>
          <p:nvPr/>
        </p:nvCxnSpPr>
        <p:spPr bwMode="auto">
          <a:xfrm rot="16200000" flipV="1">
            <a:off x="1048562" y="1633079"/>
            <a:ext cx="563334" cy="1225742"/>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392" name="Group 391">
            <a:extLst>
              <a:ext uri="{FF2B5EF4-FFF2-40B4-BE49-F238E27FC236}">
                <a16:creationId xmlns:a16="http://schemas.microsoft.com/office/drawing/2014/main" id="{50BB6BE5-066C-4A37-B720-3AD8306733A2}"/>
              </a:ext>
            </a:extLst>
          </p:cNvPr>
          <p:cNvGrpSpPr/>
          <p:nvPr/>
        </p:nvGrpSpPr>
        <p:grpSpPr>
          <a:xfrm>
            <a:off x="1434269" y="1735683"/>
            <a:ext cx="1445640" cy="228600"/>
            <a:chOff x="4706770" y="2066359"/>
            <a:chExt cx="688400" cy="228600"/>
          </a:xfrm>
        </p:grpSpPr>
        <p:sp>
          <p:nvSpPr>
            <p:cNvPr id="393" name="Rectangle 392">
              <a:extLst>
                <a:ext uri="{FF2B5EF4-FFF2-40B4-BE49-F238E27FC236}">
                  <a16:creationId xmlns:a16="http://schemas.microsoft.com/office/drawing/2014/main" id="{5FCE12EA-6A97-49ED-9C3E-752133B78EAF}"/>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Inconsolata" panose="00000509000000000000" pitchFamily="49" charset="0"/>
              </a:endParaRPr>
            </a:p>
          </p:txBody>
        </p:sp>
        <p:sp>
          <p:nvSpPr>
            <p:cNvPr id="394" name="Rectangle 393">
              <a:extLst>
                <a:ext uri="{FF2B5EF4-FFF2-40B4-BE49-F238E27FC236}">
                  <a16:creationId xmlns:a16="http://schemas.microsoft.com/office/drawing/2014/main" id="{CA779E17-63E4-49B6-9EB0-13B149294D37}"/>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Inconsolata" panose="00000509000000000000" pitchFamily="49" charset="0"/>
              </a:endParaRPr>
            </a:p>
          </p:txBody>
        </p:sp>
        <p:sp>
          <p:nvSpPr>
            <p:cNvPr id="395" name="Rounded Rectangle 3">
              <a:extLst>
                <a:ext uri="{FF2B5EF4-FFF2-40B4-BE49-F238E27FC236}">
                  <a16:creationId xmlns:a16="http://schemas.microsoft.com/office/drawing/2014/main" id="{71FC519D-A3C6-46B0-93EB-810C23B321EE}"/>
                </a:ext>
              </a:extLst>
            </p:cNvPr>
            <p:cNvSpPr/>
            <p:nvPr/>
          </p:nvSpPr>
          <p:spPr>
            <a:xfrm>
              <a:off x="4706770" y="2066359"/>
              <a:ext cx="688400"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00" b="1" dirty="0">
                  <a:solidFill>
                    <a:schemeClr val="bg1"/>
                  </a:solidFill>
                  <a:latin typeface="Inconsolata" panose="00000509000000000000" pitchFamily="49" charset="0"/>
                  <a:ea typeface="Open Sans" pitchFamily="34" charset="0"/>
                  <a:cs typeface="Consolas" pitchFamily="49" charset="0"/>
                </a:rPr>
                <a:t>MERGE_JOIN(A1⨝A3,A2)</a:t>
              </a:r>
            </a:p>
          </p:txBody>
        </p:sp>
      </p:grpSp>
      <p:cxnSp>
        <p:nvCxnSpPr>
          <p:cNvPr id="396" name="Straight Connector 36">
            <a:extLst>
              <a:ext uri="{FF2B5EF4-FFF2-40B4-BE49-F238E27FC236}">
                <a16:creationId xmlns:a16="http://schemas.microsoft.com/office/drawing/2014/main" id="{CA89CB48-907C-4037-8135-36FE655E27CA}"/>
              </a:ext>
            </a:extLst>
          </p:cNvPr>
          <p:cNvCxnSpPr>
            <a:cxnSpLocks noChangeShapeType="1"/>
            <a:stCxn id="154" idx="0"/>
            <a:endCxn id="395" idx="2"/>
          </p:cNvCxnSpPr>
          <p:nvPr/>
        </p:nvCxnSpPr>
        <p:spPr bwMode="auto">
          <a:xfrm rot="5400000" flipH="1" flipV="1">
            <a:off x="1768427" y="2138956"/>
            <a:ext cx="563334" cy="213989"/>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401" name="Group 400">
            <a:extLst>
              <a:ext uri="{FF2B5EF4-FFF2-40B4-BE49-F238E27FC236}">
                <a16:creationId xmlns:a16="http://schemas.microsoft.com/office/drawing/2014/main" id="{5FC0C458-7FD8-4726-8378-0A200B26F210}"/>
              </a:ext>
            </a:extLst>
          </p:cNvPr>
          <p:cNvGrpSpPr/>
          <p:nvPr/>
        </p:nvGrpSpPr>
        <p:grpSpPr>
          <a:xfrm>
            <a:off x="2911020" y="1735683"/>
            <a:ext cx="1371600" cy="228600"/>
            <a:chOff x="4724399" y="2066359"/>
            <a:chExt cx="653143" cy="228600"/>
          </a:xfrm>
        </p:grpSpPr>
        <p:sp>
          <p:nvSpPr>
            <p:cNvPr id="402" name="Rectangle 401">
              <a:extLst>
                <a:ext uri="{FF2B5EF4-FFF2-40B4-BE49-F238E27FC236}">
                  <a16:creationId xmlns:a16="http://schemas.microsoft.com/office/drawing/2014/main" id="{62636DE1-90E5-4271-8B4B-BC7723BC1EFD}"/>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Inconsolata" panose="00000509000000000000" pitchFamily="49" charset="0"/>
              </a:endParaRPr>
            </a:p>
          </p:txBody>
        </p:sp>
        <p:sp>
          <p:nvSpPr>
            <p:cNvPr id="403" name="Rectangle 402">
              <a:extLst>
                <a:ext uri="{FF2B5EF4-FFF2-40B4-BE49-F238E27FC236}">
                  <a16:creationId xmlns:a16="http://schemas.microsoft.com/office/drawing/2014/main" id="{6986251A-F5A1-4EA4-9961-8A8BEAA02731}"/>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Inconsolata" panose="00000509000000000000" pitchFamily="49" charset="0"/>
              </a:endParaRPr>
            </a:p>
          </p:txBody>
        </p:sp>
        <p:sp>
          <p:nvSpPr>
            <p:cNvPr id="404" name="Rounded Rectangle 3">
              <a:extLst>
                <a:ext uri="{FF2B5EF4-FFF2-40B4-BE49-F238E27FC236}">
                  <a16:creationId xmlns:a16="http://schemas.microsoft.com/office/drawing/2014/main" id="{963D91A5-CB24-4488-9A5C-B511E2FA4D76}"/>
                </a:ext>
              </a:extLst>
            </p:cNvPr>
            <p:cNvSpPr/>
            <p:nvPr/>
          </p:nvSpPr>
          <p:spPr>
            <a:xfrm>
              <a:off x="4724399" y="2066359"/>
              <a:ext cx="653143"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00" b="1" dirty="0">
                  <a:solidFill>
                    <a:schemeClr val="bg1"/>
                  </a:solidFill>
                  <a:latin typeface="Inconsolata" panose="00000509000000000000" pitchFamily="49" charset="0"/>
                  <a:ea typeface="Open Sans" pitchFamily="34" charset="0"/>
                  <a:cs typeface="Consolas" pitchFamily="49" charset="0"/>
                </a:rPr>
                <a:t>HASH_JOIN(A2⨝A3,A1)</a:t>
              </a:r>
            </a:p>
          </p:txBody>
        </p:sp>
      </p:grpSp>
      <p:grpSp>
        <p:nvGrpSpPr>
          <p:cNvPr id="405" name="Group 404">
            <a:extLst>
              <a:ext uri="{FF2B5EF4-FFF2-40B4-BE49-F238E27FC236}">
                <a16:creationId xmlns:a16="http://schemas.microsoft.com/office/drawing/2014/main" id="{EEBE358D-B7CD-4F07-BEE6-C8C2FA30ABFB}"/>
              </a:ext>
            </a:extLst>
          </p:cNvPr>
          <p:cNvGrpSpPr/>
          <p:nvPr/>
        </p:nvGrpSpPr>
        <p:grpSpPr>
          <a:xfrm>
            <a:off x="4313731" y="1735683"/>
            <a:ext cx="1458601" cy="228600"/>
            <a:chOff x="4703685" y="2066359"/>
            <a:chExt cx="694572" cy="228600"/>
          </a:xfrm>
        </p:grpSpPr>
        <p:sp>
          <p:nvSpPr>
            <p:cNvPr id="406" name="Rectangle 405">
              <a:extLst>
                <a:ext uri="{FF2B5EF4-FFF2-40B4-BE49-F238E27FC236}">
                  <a16:creationId xmlns:a16="http://schemas.microsoft.com/office/drawing/2014/main" id="{3E3B6569-1739-4520-9368-66AA8F429D40}"/>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Inconsolata" panose="00000509000000000000" pitchFamily="49" charset="0"/>
              </a:endParaRPr>
            </a:p>
          </p:txBody>
        </p:sp>
        <p:sp>
          <p:nvSpPr>
            <p:cNvPr id="407" name="Rectangle 406">
              <a:extLst>
                <a:ext uri="{FF2B5EF4-FFF2-40B4-BE49-F238E27FC236}">
                  <a16:creationId xmlns:a16="http://schemas.microsoft.com/office/drawing/2014/main" id="{B6F1DBC1-A4B4-4302-BDB5-65374B435872}"/>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Inconsolata" panose="00000509000000000000" pitchFamily="49" charset="0"/>
              </a:endParaRPr>
            </a:p>
          </p:txBody>
        </p:sp>
        <p:sp>
          <p:nvSpPr>
            <p:cNvPr id="408" name="Rounded Rectangle 3">
              <a:extLst>
                <a:ext uri="{FF2B5EF4-FFF2-40B4-BE49-F238E27FC236}">
                  <a16:creationId xmlns:a16="http://schemas.microsoft.com/office/drawing/2014/main" id="{234B58C9-DC3C-43C4-B7B7-B53E4AB94F7E}"/>
                </a:ext>
              </a:extLst>
            </p:cNvPr>
            <p:cNvSpPr/>
            <p:nvPr/>
          </p:nvSpPr>
          <p:spPr>
            <a:xfrm>
              <a:off x="4703685" y="2066359"/>
              <a:ext cx="694572"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00" b="1" dirty="0">
                  <a:solidFill>
                    <a:schemeClr val="bg1"/>
                  </a:solidFill>
                  <a:latin typeface="Inconsolata" panose="00000509000000000000" pitchFamily="49" charset="0"/>
                  <a:ea typeface="Open Sans" pitchFamily="34" charset="0"/>
                  <a:cs typeface="Consolas" pitchFamily="49" charset="0"/>
                </a:rPr>
                <a:t>MERGE_JOIN(A2⨝A3,A1)</a:t>
              </a:r>
            </a:p>
          </p:txBody>
        </p:sp>
      </p:grpSp>
      <p:grpSp>
        <p:nvGrpSpPr>
          <p:cNvPr id="409" name="Group 408">
            <a:extLst>
              <a:ext uri="{FF2B5EF4-FFF2-40B4-BE49-F238E27FC236}">
                <a16:creationId xmlns:a16="http://schemas.microsoft.com/office/drawing/2014/main" id="{4DF1F464-141B-4DA2-B45E-515ED3B8D418}"/>
              </a:ext>
            </a:extLst>
          </p:cNvPr>
          <p:cNvGrpSpPr/>
          <p:nvPr/>
        </p:nvGrpSpPr>
        <p:grpSpPr>
          <a:xfrm>
            <a:off x="5803443" y="1735683"/>
            <a:ext cx="1371600" cy="228600"/>
            <a:chOff x="4724399" y="2066359"/>
            <a:chExt cx="653143" cy="228600"/>
          </a:xfrm>
        </p:grpSpPr>
        <p:sp>
          <p:nvSpPr>
            <p:cNvPr id="410" name="Rectangle 409">
              <a:extLst>
                <a:ext uri="{FF2B5EF4-FFF2-40B4-BE49-F238E27FC236}">
                  <a16:creationId xmlns:a16="http://schemas.microsoft.com/office/drawing/2014/main" id="{2CEF9D32-40D4-445B-B4C3-AE923AC94840}"/>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411" name="Rectangle 410">
              <a:extLst>
                <a:ext uri="{FF2B5EF4-FFF2-40B4-BE49-F238E27FC236}">
                  <a16:creationId xmlns:a16="http://schemas.microsoft.com/office/drawing/2014/main" id="{569312B2-E111-435D-8995-2DB8E24F1FB0}"/>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412" name="Rounded Rectangle 3">
              <a:extLst>
                <a:ext uri="{FF2B5EF4-FFF2-40B4-BE49-F238E27FC236}">
                  <a16:creationId xmlns:a16="http://schemas.microsoft.com/office/drawing/2014/main" id="{7F6269E0-F6DC-46DC-BC3F-2659DA1DB0C8}"/>
                </a:ext>
              </a:extLst>
            </p:cNvPr>
            <p:cNvSpPr/>
            <p:nvPr/>
          </p:nvSpPr>
          <p:spPr>
            <a:xfrm>
              <a:off x="4724399" y="2066359"/>
              <a:ext cx="653143"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00" b="1" dirty="0">
                  <a:solidFill>
                    <a:schemeClr val="bg1"/>
                  </a:solidFill>
                  <a:latin typeface="Inconsolata" panose="00000509000000000000" pitchFamily="49" charset="0"/>
                  <a:ea typeface="Open Sans" pitchFamily="34" charset="0"/>
                  <a:cs typeface="Consolas" pitchFamily="49" charset="0"/>
                </a:rPr>
                <a:t>HASH_JOIN(A3⨝A2,A1)</a:t>
              </a:r>
            </a:p>
          </p:txBody>
        </p:sp>
      </p:grpSp>
      <p:cxnSp>
        <p:nvCxnSpPr>
          <p:cNvPr id="429" name="Straight Connector 36">
            <a:extLst>
              <a:ext uri="{FF2B5EF4-FFF2-40B4-BE49-F238E27FC236}">
                <a16:creationId xmlns:a16="http://schemas.microsoft.com/office/drawing/2014/main" id="{3A7F9350-E31A-4941-B9DD-20A2FC64F436}"/>
              </a:ext>
            </a:extLst>
          </p:cNvPr>
          <p:cNvCxnSpPr>
            <a:cxnSpLocks noChangeShapeType="1"/>
            <a:stCxn id="404" idx="0"/>
            <a:endCxn id="74" idx="2"/>
          </p:cNvCxnSpPr>
          <p:nvPr/>
        </p:nvCxnSpPr>
        <p:spPr bwMode="auto">
          <a:xfrm rot="5400000" flipH="1" flipV="1">
            <a:off x="3695682" y="1073487"/>
            <a:ext cx="563334" cy="761058"/>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432" name="Straight Connector 36">
            <a:extLst>
              <a:ext uri="{FF2B5EF4-FFF2-40B4-BE49-F238E27FC236}">
                <a16:creationId xmlns:a16="http://schemas.microsoft.com/office/drawing/2014/main" id="{E9D23A42-1182-4BC2-8CE0-9092C7C472E9}"/>
              </a:ext>
            </a:extLst>
          </p:cNvPr>
          <p:cNvCxnSpPr>
            <a:cxnSpLocks noChangeShapeType="1"/>
            <a:stCxn id="408" idx="0"/>
            <a:endCxn id="79" idx="2"/>
          </p:cNvCxnSpPr>
          <p:nvPr/>
        </p:nvCxnSpPr>
        <p:spPr bwMode="auto">
          <a:xfrm rot="16200000" flipV="1">
            <a:off x="4632911" y="1325561"/>
            <a:ext cx="563334" cy="256909"/>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435" name="Straight Connector 36">
            <a:extLst>
              <a:ext uri="{FF2B5EF4-FFF2-40B4-BE49-F238E27FC236}">
                <a16:creationId xmlns:a16="http://schemas.microsoft.com/office/drawing/2014/main" id="{8564EE1C-264F-432F-8C01-8E3EC57D461B}"/>
              </a:ext>
            </a:extLst>
          </p:cNvPr>
          <p:cNvCxnSpPr>
            <a:cxnSpLocks noChangeShapeType="1"/>
            <a:stCxn id="412" idx="0"/>
            <a:endCxn id="470" idx="2"/>
          </p:cNvCxnSpPr>
          <p:nvPr/>
        </p:nvCxnSpPr>
        <p:spPr bwMode="auto">
          <a:xfrm rot="16200000" flipV="1">
            <a:off x="5570139" y="816578"/>
            <a:ext cx="563334" cy="1274875"/>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sp>
        <p:nvSpPr>
          <p:cNvPr id="439" name="TextBox 438">
            <a:extLst>
              <a:ext uri="{FF2B5EF4-FFF2-40B4-BE49-F238E27FC236}">
                <a16:creationId xmlns:a16="http://schemas.microsoft.com/office/drawing/2014/main" id="{1547DCD7-AAFF-4A1D-87EC-DC6B7D5FE523}"/>
              </a:ext>
            </a:extLst>
          </p:cNvPr>
          <p:cNvSpPr txBox="1"/>
          <p:nvPr/>
        </p:nvSpPr>
        <p:spPr>
          <a:xfrm>
            <a:off x="8677082" y="1690007"/>
            <a:ext cx="435360" cy="274276"/>
          </a:xfrm>
          <a:prstGeom prst="rect">
            <a:avLst/>
          </a:prstGeom>
          <a:noFill/>
        </p:spPr>
        <p:txBody>
          <a:bodyPr wrap="square" lIns="0" tIns="0" rIns="0" bIns="0" rtlCol="0" anchor="ctr" anchorCtr="0">
            <a:noAutofit/>
          </a:bodyPr>
          <a:lstStyle/>
          <a:p>
            <a:pPr algn="ctr"/>
            <a:r>
              <a:rPr lang="en-US" sz="2000" spc="-150" dirty="0">
                <a:solidFill>
                  <a:srgbClr val="44433F"/>
                </a:solidFill>
                <a:latin typeface="+mj-lt"/>
              </a:rPr>
              <a:t>• • •</a:t>
            </a:r>
          </a:p>
        </p:txBody>
      </p:sp>
      <p:cxnSp>
        <p:nvCxnSpPr>
          <p:cNvPr id="440" name="Straight Connector 36">
            <a:extLst>
              <a:ext uri="{FF2B5EF4-FFF2-40B4-BE49-F238E27FC236}">
                <a16:creationId xmlns:a16="http://schemas.microsoft.com/office/drawing/2014/main" id="{69CD3B12-FB94-4411-A9B3-3BBD64ADC1F2}"/>
              </a:ext>
            </a:extLst>
          </p:cNvPr>
          <p:cNvCxnSpPr>
            <a:cxnSpLocks noChangeShapeType="1"/>
            <a:stCxn id="317" idx="0"/>
            <a:endCxn id="404" idx="2"/>
          </p:cNvCxnSpPr>
          <p:nvPr/>
        </p:nvCxnSpPr>
        <p:spPr bwMode="auto">
          <a:xfrm rot="16200000" flipV="1">
            <a:off x="3802743" y="1758360"/>
            <a:ext cx="563334" cy="97518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443" name="Straight Connector 36">
            <a:extLst>
              <a:ext uri="{FF2B5EF4-FFF2-40B4-BE49-F238E27FC236}">
                <a16:creationId xmlns:a16="http://schemas.microsoft.com/office/drawing/2014/main" id="{8914AB28-B210-4B8F-970E-8ECF2F227270}"/>
              </a:ext>
            </a:extLst>
          </p:cNvPr>
          <p:cNvCxnSpPr>
            <a:cxnSpLocks noChangeShapeType="1"/>
            <a:stCxn id="317" idx="0"/>
            <a:endCxn id="408" idx="2"/>
          </p:cNvCxnSpPr>
          <p:nvPr/>
        </p:nvCxnSpPr>
        <p:spPr bwMode="auto">
          <a:xfrm rot="5400000" flipH="1" flipV="1">
            <a:off x="4525849" y="2010434"/>
            <a:ext cx="563334" cy="471032"/>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446" name="Straight Connector 36">
            <a:extLst>
              <a:ext uri="{FF2B5EF4-FFF2-40B4-BE49-F238E27FC236}">
                <a16:creationId xmlns:a16="http://schemas.microsoft.com/office/drawing/2014/main" id="{E3325D64-5E29-4D36-926F-E358DF099849}"/>
              </a:ext>
            </a:extLst>
          </p:cNvPr>
          <p:cNvCxnSpPr>
            <a:cxnSpLocks noChangeShapeType="1"/>
            <a:stCxn id="327" idx="0"/>
            <a:endCxn id="412" idx="2"/>
          </p:cNvCxnSpPr>
          <p:nvPr/>
        </p:nvCxnSpPr>
        <p:spPr bwMode="auto">
          <a:xfrm rot="16200000" flipV="1">
            <a:off x="6563405" y="1890121"/>
            <a:ext cx="563334" cy="711657"/>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449" name="Group 448">
            <a:extLst>
              <a:ext uri="{FF2B5EF4-FFF2-40B4-BE49-F238E27FC236}">
                <a16:creationId xmlns:a16="http://schemas.microsoft.com/office/drawing/2014/main" id="{5837C1CC-0909-4583-BB03-C201E64DD321}"/>
              </a:ext>
            </a:extLst>
          </p:cNvPr>
          <p:cNvGrpSpPr/>
          <p:nvPr/>
        </p:nvGrpSpPr>
        <p:grpSpPr>
          <a:xfrm>
            <a:off x="7206153" y="1735683"/>
            <a:ext cx="1458597" cy="228600"/>
            <a:chOff x="4703686" y="2066359"/>
            <a:chExt cx="694570" cy="228600"/>
          </a:xfrm>
        </p:grpSpPr>
        <p:sp>
          <p:nvSpPr>
            <p:cNvPr id="450" name="Rectangle 449">
              <a:extLst>
                <a:ext uri="{FF2B5EF4-FFF2-40B4-BE49-F238E27FC236}">
                  <a16:creationId xmlns:a16="http://schemas.microsoft.com/office/drawing/2014/main" id="{A6B3BE4D-F64A-4606-95C9-8F2FE2278A72}"/>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Inconsolata" panose="00000509000000000000" pitchFamily="49" charset="0"/>
              </a:endParaRPr>
            </a:p>
          </p:txBody>
        </p:sp>
        <p:sp>
          <p:nvSpPr>
            <p:cNvPr id="451" name="Rectangle 450">
              <a:extLst>
                <a:ext uri="{FF2B5EF4-FFF2-40B4-BE49-F238E27FC236}">
                  <a16:creationId xmlns:a16="http://schemas.microsoft.com/office/drawing/2014/main" id="{A1DD105B-BBBF-41CB-8802-6029CCA5B979}"/>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Inconsolata" panose="00000509000000000000" pitchFamily="49" charset="0"/>
              </a:endParaRPr>
            </a:p>
          </p:txBody>
        </p:sp>
        <p:sp>
          <p:nvSpPr>
            <p:cNvPr id="452" name="Rounded Rectangle 3">
              <a:extLst>
                <a:ext uri="{FF2B5EF4-FFF2-40B4-BE49-F238E27FC236}">
                  <a16:creationId xmlns:a16="http://schemas.microsoft.com/office/drawing/2014/main" id="{82BA694F-A090-4E3A-8C6A-39D7C6270024}"/>
                </a:ext>
              </a:extLst>
            </p:cNvPr>
            <p:cNvSpPr/>
            <p:nvPr/>
          </p:nvSpPr>
          <p:spPr>
            <a:xfrm>
              <a:off x="4703686" y="2066359"/>
              <a:ext cx="694570"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00" b="1" dirty="0">
                  <a:solidFill>
                    <a:schemeClr val="bg1"/>
                  </a:solidFill>
                  <a:latin typeface="Inconsolata" panose="00000509000000000000" pitchFamily="49" charset="0"/>
                  <a:ea typeface="Open Sans" pitchFamily="34" charset="0"/>
                  <a:cs typeface="Consolas" pitchFamily="49" charset="0"/>
                </a:rPr>
                <a:t>MERGE_JOIN(A3⨝A2,A1)</a:t>
              </a:r>
            </a:p>
          </p:txBody>
        </p:sp>
      </p:grpSp>
      <p:cxnSp>
        <p:nvCxnSpPr>
          <p:cNvPr id="455" name="Straight Connector 36">
            <a:extLst>
              <a:ext uri="{FF2B5EF4-FFF2-40B4-BE49-F238E27FC236}">
                <a16:creationId xmlns:a16="http://schemas.microsoft.com/office/drawing/2014/main" id="{CAD892A4-0F3C-4AE8-89AE-224BC51FE192}"/>
              </a:ext>
            </a:extLst>
          </p:cNvPr>
          <p:cNvCxnSpPr>
            <a:cxnSpLocks noChangeShapeType="1"/>
            <a:stCxn id="327" idx="0"/>
            <a:endCxn id="452" idx="2"/>
          </p:cNvCxnSpPr>
          <p:nvPr/>
        </p:nvCxnSpPr>
        <p:spPr bwMode="auto">
          <a:xfrm rot="5400000" flipH="1" flipV="1">
            <a:off x="7286509" y="1878674"/>
            <a:ext cx="563334" cy="734552"/>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477" name="Group 476">
            <a:extLst>
              <a:ext uri="{FF2B5EF4-FFF2-40B4-BE49-F238E27FC236}">
                <a16:creationId xmlns:a16="http://schemas.microsoft.com/office/drawing/2014/main" id="{7ECD0175-3D31-4950-A6C4-CAD4EB13E92E}"/>
              </a:ext>
            </a:extLst>
          </p:cNvPr>
          <p:cNvGrpSpPr/>
          <p:nvPr/>
        </p:nvGrpSpPr>
        <p:grpSpPr>
          <a:xfrm>
            <a:off x="3387088" y="895350"/>
            <a:ext cx="2369824" cy="276999"/>
            <a:chOff x="3219447" y="1171866"/>
            <a:chExt cx="2369824" cy="276999"/>
          </a:xfrm>
        </p:grpSpPr>
        <p:grpSp>
          <p:nvGrpSpPr>
            <p:cNvPr id="472" name="Group 471">
              <a:extLst>
                <a:ext uri="{FF2B5EF4-FFF2-40B4-BE49-F238E27FC236}">
                  <a16:creationId xmlns:a16="http://schemas.microsoft.com/office/drawing/2014/main" id="{A9F28B93-8CDF-4512-9926-7768CD804D90}"/>
                </a:ext>
              </a:extLst>
            </p:cNvPr>
            <p:cNvGrpSpPr/>
            <p:nvPr/>
          </p:nvGrpSpPr>
          <p:grpSpPr>
            <a:xfrm>
              <a:off x="3219447" y="1171866"/>
              <a:ext cx="2369824" cy="276999"/>
              <a:chOff x="3219447" y="1171866"/>
              <a:chExt cx="2369824" cy="276999"/>
            </a:xfrm>
          </p:grpSpPr>
          <p:grpSp>
            <p:nvGrpSpPr>
              <p:cNvPr id="65" name="Group 64">
                <a:extLst>
                  <a:ext uri="{FF2B5EF4-FFF2-40B4-BE49-F238E27FC236}">
                    <a16:creationId xmlns:a16="http://schemas.microsoft.com/office/drawing/2014/main" id="{4D20EB4A-E9D7-452D-B01A-324ED4B80B5D}"/>
                  </a:ext>
                </a:extLst>
              </p:cNvPr>
              <p:cNvGrpSpPr/>
              <p:nvPr/>
            </p:nvGrpSpPr>
            <p:grpSpPr>
              <a:xfrm>
                <a:off x="4504182" y="1171866"/>
                <a:ext cx="228600" cy="276999"/>
                <a:chOff x="1600200" y="1323260"/>
                <a:chExt cx="228600" cy="276999"/>
              </a:xfrm>
            </p:grpSpPr>
            <p:sp>
              <p:nvSpPr>
                <p:cNvPr id="79" name="Rectangle 78">
                  <a:extLst>
                    <a:ext uri="{FF2B5EF4-FFF2-40B4-BE49-F238E27FC236}">
                      <a16:creationId xmlns:a16="http://schemas.microsoft.com/office/drawing/2014/main" id="{9398DA0F-A435-409A-8B7E-86D1D1D8BC1C}"/>
                    </a:ext>
                  </a:extLst>
                </p:cNvPr>
                <p:cNvSpPr/>
                <p:nvPr/>
              </p:nvSpPr>
              <p:spPr>
                <a:xfrm>
                  <a:off x="1600200" y="15240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82" name="Rectangle 81">
                  <a:extLst>
                    <a:ext uri="{FF2B5EF4-FFF2-40B4-BE49-F238E27FC236}">
                      <a16:creationId xmlns:a16="http://schemas.microsoft.com/office/drawing/2014/main" id="{F4A17383-A224-4DD3-89BF-1E64F3440125}"/>
                    </a:ext>
                  </a:extLst>
                </p:cNvPr>
                <p:cNvSpPr/>
                <p:nvPr/>
              </p:nvSpPr>
              <p:spPr>
                <a:xfrm>
                  <a:off x="1600200" y="1323260"/>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71" name="Group 70">
                <a:extLst>
                  <a:ext uri="{FF2B5EF4-FFF2-40B4-BE49-F238E27FC236}">
                    <a16:creationId xmlns:a16="http://schemas.microsoft.com/office/drawing/2014/main" id="{1F521E41-4D18-4F65-AF39-F9FD6AC89D76}"/>
                  </a:ext>
                </a:extLst>
              </p:cNvPr>
              <p:cNvGrpSpPr/>
              <p:nvPr/>
            </p:nvGrpSpPr>
            <p:grpSpPr>
              <a:xfrm>
                <a:off x="4075937" y="1171866"/>
                <a:ext cx="228600" cy="276999"/>
                <a:chOff x="1600200" y="1324266"/>
                <a:chExt cx="228600" cy="276999"/>
              </a:xfrm>
            </p:grpSpPr>
            <p:sp>
              <p:nvSpPr>
                <p:cNvPr id="74" name="Rectangle 73">
                  <a:extLst>
                    <a:ext uri="{FF2B5EF4-FFF2-40B4-BE49-F238E27FC236}">
                      <a16:creationId xmlns:a16="http://schemas.microsoft.com/office/drawing/2014/main" id="{2A34B81B-6379-4AF5-B293-01A772DD22B2}"/>
                    </a:ext>
                  </a:extLst>
                </p:cNvPr>
                <p:cNvSpPr/>
                <p:nvPr/>
              </p:nvSpPr>
              <p:spPr>
                <a:xfrm>
                  <a:off x="1600200" y="15250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77" name="Rectangle 76">
                  <a:extLst>
                    <a:ext uri="{FF2B5EF4-FFF2-40B4-BE49-F238E27FC236}">
                      <a16:creationId xmlns:a16="http://schemas.microsoft.com/office/drawing/2014/main" id="{F4556E9E-2A93-4106-A700-E167511E4FD2}"/>
                    </a:ext>
                  </a:extLst>
                </p:cNvPr>
                <p:cNvSpPr/>
                <p:nvPr/>
              </p:nvSpPr>
              <p:spPr>
                <a:xfrm>
                  <a:off x="1600200" y="1324266"/>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416" name="Group 415">
                <a:extLst>
                  <a:ext uri="{FF2B5EF4-FFF2-40B4-BE49-F238E27FC236}">
                    <a16:creationId xmlns:a16="http://schemas.microsoft.com/office/drawing/2014/main" id="{A181DAF6-F155-4BCE-8281-1BD0DC4D7BCE}"/>
                  </a:ext>
                </a:extLst>
              </p:cNvPr>
              <p:cNvGrpSpPr/>
              <p:nvPr/>
            </p:nvGrpSpPr>
            <p:grpSpPr>
              <a:xfrm>
                <a:off x="3647692" y="1171866"/>
                <a:ext cx="228600" cy="276999"/>
                <a:chOff x="1600200" y="1324266"/>
                <a:chExt cx="228600" cy="276999"/>
              </a:xfrm>
            </p:grpSpPr>
            <p:sp>
              <p:nvSpPr>
                <p:cNvPr id="417" name="Rectangle 416">
                  <a:extLst>
                    <a:ext uri="{FF2B5EF4-FFF2-40B4-BE49-F238E27FC236}">
                      <a16:creationId xmlns:a16="http://schemas.microsoft.com/office/drawing/2014/main" id="{4003AE5D-6672-460A-BFD0-BA4620017BCC}"/>
                    </a:ext>
                  </a:extLst>
                </p:cNvPr>
                <p:cNvSpPr/>
                <p:nvPr/>
              </p:nvSpPr>
              <p:spPr>
                <a:xfrm>
                  <a:off x="1600200" y="15250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418" name="Rectangle 417">
                  <a:extLst>
                    <a:ext uri="{FF2B5EF4-FFF2-40B4-BE49-F238E27FC236}">
                      <a16:creationId xmlns:a16="http://schemas.microsoft.com/office/drawing/2014/main" id="{4FEA7620-E875-4C5D-9F1B-CAD5047191CC}"/>
                    </a:ext>
                  </a:extLst>
                </p:cNvPr>
                <p:cNvSpPr/>
                <p:nvPr/>
              </p:nvSpPr>
              <p:spPr>
                <a:xfrm>
                  <a:off x="1600200" y="1324266"/>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419" name="Group 418">
                <a:extLst>
                  <a:ext uri="{FF2B5EF4-FFF2-40B4-BE49-F238E27FC236}">
                    <a16:creationId xmlns:a16="http://schemas.microsoft.com/office/drawing/2014/main" id="{C5428B75-58FF-4A75-855F-D1037300D52B}"/>
                  </a:ext>
                </a:extLst>
              </p:cNvPr>
              <p:cNvGrpSpPr/>
              <p:nvPr/>
            </p:nvGrpSpPr>
            <p:grpSpPr>
              <a:xfrm>
                <a:off x="3219447" y="1171866"/>
                <a:ext cx="228600" cy="276999"/>
                <a:chOff x="1600200" y="1324266"/>
                <a:chExt cx="228600" cy="276999"/>
              </a:xfrm>
            </p:grpSpPr>
            <p:sp>
              <p:nvSpPr>
                <p:cNvPr id="420" name="Rectangle 419">
                  <a:extLst>
                    <a:ext uri="{FF2B5EF4-FFF2-40B4-BE49-F238E27FC236}">
                      <a16:creationId xmlns:a16="http://schemas.microsoft.com/office/drawing/2014/main" id="{826473E6-843F-4812-A9ED-6C84DB57EB66}"/>
                    </a:ext>
                  </a:extLst>
                </p:cNvPr>
                <p:cNvSpPr/>
                <p:nvPr/>
              </p:nvSpPr>
              <p:spPr>
                <a:xfrm>
                  <a:off x="1600200" y="15250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421" name="Rectangle 420">
                  <a:extLst>
                    <a:ext uri="{FF2B5EF4-FFF2-40B4-BE49-F238E27FC236}">
                      <a16:creationId xmlns:a16="http://schemas.microsoft.com/office/drawing/2014/main" id="{23FD849D-3FD4-4B28-BA8B-B906DC80A2E5}"/>
                    </a:ext>
                  </a:extLst>
                </p:cNvPr>
                <p:cNvSpPr/>
                <p:nvPr/>
              </p:nvSpPr>
              <p:spPr>
                <a:xfrm>
                  <a:off x="1600200" y="1324266"/>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422" name="Group 421">
                <a:extLst>
                  <a:ext uri="{FF2B5EF4-FFF2-40B4-BE49-F238E27FC236}">
                    <a16:creationId xmlns:a16="http://schemas.microsoft.com/office/drawing/2014/main" id="{002C3609-AFFE-40B0-8E4C-53F3BFFDC6CC}"/>
                  </a:ext>
                </a:extLst>
              </p:cNvPr>
              <p:cNvGrpSpPr/>
              <p:nvPr/>
            </p:nvGrpSpPr>
            <p:grpSpPr>
              <a:xfrm>
                <a:off x="5360671" y="1171866"/>
                <a:ext cx="228600" cy="276999"/>
                <a:chOff x="1600200" y="1324266"/>
                <a:chExt cx="228600" cy="276999"/>
              </a:xfrm>
            </p:grpSpPr>
            <p:sp>
              <p:nvSpPr>
                <p:cNvPr id="423" name="Rectangle 422">
                  <a:extLst>
                    <a:ext uri="{FF2B5EF4-FFF2-40B4-BE49-F238E27FC236}">
                      <a16:creationId xmlns:a16="http://schemas.microsoft.com/office/drawing/2014/main" id="{20EE36D3-491A-43D2-8696-9AAEFC024EE8}"/>
                    </a:ext>
                  </a:extLst>
                </p:cNvPr>
                <p:cNvSpPr/>
                <p:nvPr/>
              </p:nvSpPr>
              <p:spPr>
                <a:xfrm>
                  <a:off x="1600200" y="15250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424" name="Rectangle 423">
                  <a:extLst>
                    <a:ext uri="{FF2B5EF4-FFF2-40B4-BE49-F238E27FC236}">
                      <a16:creationId xmlns:a16="http://schemas.microsoft.com/office/drawing/2014/main" id="{A43157E6-589F-4939-92F3-A80DFFF70342}"/>
                    </a:ext>
                  </a:extLst>
                </p:cNvPr>
                <p:cNvSpPr/>
                <p:nvPr/>
              </p:nvSpPr>
              <p:spPr>
                <a:xfrm>
                  <a:off x="1600200" y="1324266"/>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Inconsolata" panose="00000509000000000000" pitchFamily="49" charset="0"/>
                  </a:endParaRPr>
                </a:p>
              </p:txBody>
            </p:sp>
          </p:grpSp>
          <p:grpSp>
            <p:nvGrpSpPr>
              <p:cNvPr id="469" name="Group 468">
                <a:extLst>
                  <a:ext uri="{FF2B5EF4-FFF2-40B4-BE49-F238E27FC236}">
                    <a16:creationId xmlns:a16="http://schemas.microsoft.com/office/drawing/2014/main" id="{1F2E4322-CBAD-493D-B384-9EA252CB081C}"/>
                  </a:ext>
                </a:extLst>
              </p:cNvPr>
              <p:cNvGrpSpPr/>
              <p:nvPr/>
            </p:nvGrpSpPr>
            <p:grpSpPr>
              <a:xfrm>
                <a:off x="4932427" y="1171866"/>
                <a:ext cx="228600" cy="276999"/>
                <a:chOff x="1600200" y="1323260"/>
                <a:chExt cx="228600" cy="276999"/>
              </a:xfrm>
            </p:grpSpPr>
            <p:sp>
              <p:nvSpPr>
                <p:cNvPr id="470" name="Rectangle 469">
                  <a:extLst>
                    <a:ext uri="{FF2B5EF4-FFF2-40B4-BE49-F238E27FC236}">
                      <a16:creationId xmlns:a16="http://schemas.microsoft.com/office/drawing/2014/main" id="{46A72B98-84FB-4558-BD58-964F3BA6766F}"/>
                    </a:ext>
                  </a:extLst>
                </p:cNvPr>
                <p:cNvSpPr/>
                <p:nvPr/>
              </p:nvSpPr>
              <p:spPr>
                <a:xfrm>
                  <a:off x="1600200" y="15240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471" name="Rectangle 470">
                  <a:extLst>
                    <a:ext uri="{FF2B5EF4-FFF2-40B4-BE49-F238E27FC236}">
                      <a16:creationId xmlns:a16="http://schemas.microsoft.com/office/drawing/2014/main" id="{35F27193-E23A-4CF1-B29D-CDB6D5486130}"/>
                    </a:ext>
                  </a:extLst>
                </p:cNvPr>
                <p:cNvSpPr/>
                <p:nvPr/>
              </p:nvSpPr>
              <p:spPr>
                <a:xfrm>
                  <a:off x="1600200" y="1323260"/>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sp>
          <p:nvSpPr>
            <p:cNvPr id="73" name="Text Box 4">
              <a:extLst>
                <a:ext uri="{FF2B5EF4-FFF2-40B4-BE49-F238E27FC236}">
                  <a16:creationId xmlns:a16="http://schemas.microsoft.com/office/drawing/2014/main" id="{9807C221-52C3-47A7-AD34-340832DD3392}"/>
                </a:ext>
              </a:extLst>
            </p:cNvPr>
            <p:cNvSpPr txBox="1">
              <a:spLocks noChangeArrowheads="1"/>
            </p:cNvSpPr>
            <p:nvPr/>
          </p:nvSpPr>
          <p:spPr bwMode="auto">
            <a:xfrm>
              <a:off x="3219447" y="1171866"/>
              <a:ext cx="2369824" cy="276999"/>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Inconsolata" panose="00000509000000000000" pitchFamily="49" charset="0"/>
                  <a:cs typeface="Consolas" pitchFamily="49" charset="0"/>
                </a:rPr>
                <a:t>ARTIST ⨝ APPEARS ⨝ ALBUM</a:t>
              </a:r>
            </a:p>
          </p:txBody>
        </p:sp>
      </p:grpSp>
      <p:cxnSp>
        <p:nvCxnSpPr>
          <p:cNvPr id="474" name="Straight Connector 36">
            <a:extLst>
              <a:ext uri="{FF2B5EF4-FFF2-40B4-BE49-F238E27FC236}">
                <a16:creationId xmlns:a16="http://schemas.microsoft.com/office/drawing/2014/main" id="{A164ED5D-353F-4F95-86E7-0691C3138AF5}"/>
              </a:ext>
            </a:extLst>
          </p:cNvPr>
          <p:cNvCxnSpPr>
            <a:cxnSpLocks noChangeShapeType="1"/>
            <a:stCxn id="452" idx="0"/>
            <a:endCxn id="423" idx="2"/>
          </p:cNvCxnSpPr>
          <p:nvPr/>
        </p:nvCxnSpPr>
        <p:spPr bwMode="auto">
          <a:xfrm rot="16200000" flipV="1">
            <a:off x="6507365" y="307596"/>
            <a:ext cx="563334" cy="229284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sp>
        <p:nvSpPr>
          <p:cNvPr id="482" name="TextBox 70">
            <a:extLst>
              <a:ext uri="{FF2B5EF4-FFF2-40B4-BE49-F238E27FC236}">
                <a16:creationId xmlns:a16="http://schemas.microsoft.com/office/drawing/2014/main" id="{90AF6464-52B2-4CEB-9B01-8DF5FDC4620F}"/>
              </a:ext>
            </a:extLst>
          </p:cNvPr>
          <p:cNvSpPr txBox="1">
            <a:spLocks noChangeArrowheads="1"/>
          </p:cNvSpPr>
          <p:nvPr/>
        </p:nvSpPr>
        <p:spPr bwMode="auto">
          <a:xfrm>
            <a:off x="745680" y="4095750"/>
            <a:ext cx="1038746" cy="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600" b="1" u="none" dirty="0">
                <a:solidFill>
                  <a:schemeClr val="accent1"/>
                </a:solidFill>
                <a:latin typeface="Inconsolata" panose="00000509000000000000" pitchFamily="49" charset="0"/>
                <a:cs typeface="Consolas" pitchFamily="49" charset="0"/>
              </a:rPr>
              <a:t>ARTIST.ID=APPEARS.ARTIST_ID</a:t>
            </a:r>
          </a:p>
        </p:txBody>
      </p:sp>
      <p:sp>
        <p:nvSpPr>
          <p:cNvPr id="483" name="TextBox 70">
            <a:extLst>
              <a:ext uri="{FF2B5EF4-FFF2-40B4-BE49-F238E27FC236}">
                <a16:creationId xmlns:a16="http://schemas.microsoft.com/office/drawing/2014/main" id="{E5986C36-18A4-4C06-A02B-8962EDD39210}"/>
              </a:ext>
            </a:extLst>
          </p:cNvPr>
          <p:cNvSpPr txBox="1">
            <a:spLocks noChangeArrowheads="1"/>
          </p:cNvSpPr>
          <p:nvPr/>
        </p:nvSpPr>
        <p:spPr bwMode="auto">
          <a:xfrm>
            <a:off x="2591430" y="3822619"/>
            <a:ext cx="1000274" cy="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600" b="1" u="none" dirty="0">
                <a:solidFill>
                  <a:schemeClr val="accent1"/>
                </a:solidFill>
                <a:latin typeface="Inconsolata" panose="00000509000000000000" pitchFamily="49" charset="0"/>
                <a:cs typeface="Consolas" pitchFamily="49" charset="0"/>
              </a:rPr>
              <a:t>ALBUM.ID=APPEARS.ALBUM_ID </a:t>
            </a:r>
          </a:p>
        </p:txBody>
      </p:sp>
      <p:sp>
        <p:nvSpPr>
          <p:cNvPr id="484" name="TextBox 70">
            <a:extLst>
              <a:ext uri="{FF2B5EF4-FFF2-40B4-BE49-F238E27FC236}">
                <a16:creationId xmlns:a16="http://schemas.microsoft.com/office/drawing/2014/main" id="{A6B25CF0-A517-4EB3-9148-FB594C1FE254}"/>
              </a:ext>
            </a:extLst>
          </p:cNvPr>
          <p:cNvSpPr txBox="1">
            <a:spLocks noChangeArrowheads="1"/>
          </p:cNvSpPr>
          <p:nvPr/>
        </p:nvSpPr>
        <p:spPr bwMode="auto">
          <a:xfrm>
            <a:off x="6886798" y="4095750"/>
            <a:ext cx="961802" cy="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600" b="1" u="none" dirty="0">
                <a:solidFill>
                  <a:schemeClr val="accent1"/>
                </a:solidFill>
                <a:latin typeface="Inconsolata" panose="00000509000000000000" pitchFamily="49" charset="0"/>
                <a:cs typeface="Consolas" pitchFamily="49" charset="0"/>
              </a:rPr>
              <a:t>APPEARS.ALBUM_ID=ALBUM.ID</a:t>
            </a:r>
          </a:p>
        </p:txBody>
      </p:sp>
      <p:sp>
        <p:nvSpPr>
          <p:cNvPr id="486" name="TextBox 70">
            <a:extLst>
              <a:ext uri="{FF2B5EF4-FFF2-40B4-BE49-F238E27FC236}">
                <a16:creationId xmlns:a16="http://schemas.microsoft.com/office/drawing/2014/main" id="{F3F9310A-A987-4DEA-86A3-69C4DEF197A3}"/>
              </a:ext>
            </a:extLst>
          </p:cNvPr>
          <p:cNvSpPr txBox="1">
            <a:spLocks noChangeArrowheads="1"/>
          </p:cNvSpPr>
          <p:nvPr/>
        </p:nvSpPr>
        <p:spPr bwMode="auto">
          <a:xfrm>
            <a:off x="714598" y="2365497"/>
            <a:ext cx="961802" cy="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600" b="1" u="none" dirty="0">
                <a:solidFill>
                  <a:schemeClr val="accent1"/>
                </a:solidFill>
                <a:latin typeface="Inconsolata" panose="00000509000000000000" pitchFamily="49" charset="0"/>
                <a:cs typeface="Consolas" pitchFamily="49" charset="0"/>
              </a:rPr>
              <a:t>APPEARS.ALBUM_ID=ALBUM.ID</a:t>
            </a:r>
          </a:p>
        </p:txBody>
      </p:sp>
      <p:sp>
        <p:nvSpPr>
          <p:cNvPr id="487" name="TextBox 70">
            <a:extLst>
              <a:ext uri="{FF2B5EF4-FFF2-40B4-BE49-F238E27FC236}">
                <a16:creationId xmlns:a16="http://schemas.microsoft.com/office/drawing/2014/main" id="{654634DB-F43A-4677-9611-79514EAECF3C}"/>
              </a:ext>
            </a:extLst>
          </p:cNvPr>
          <p:cNvSpPr txBox="1">
            <a:spLocks noChangeArrowheads="1"/>
          </p:cNvSpPr>
          <p:nvPr/>
        </p:nvSpPr>
        <p:spPr bwMode="auto">
          <a:xfrm>
            <a:off x="5907214" y="2365497"/>
            <a:ext cx="1038746" cy="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600" b="1" u="none" dirty="0">
                <a:solidFill>
                  <a:schemeClr val="accent1"/>
                </a:solidFill>
                <a:latin typeface="Inconsolata" panose="00000509000000000000" pitchFamily="49" charset="0"/>
                <a:cs typeface="Consolas" pitchFamily="49" charset="0"/>
              </a:rPr>
              <a:t>APPEARS.ARTIST_ID=ARTIST.ID</a:t>
            </a:r>
          </a:p>
        </p:txBody>
      </p:sp>
      <p:sp>
        <p:nvSpPr>
          <p:cNvPr id="488" name="TextBox 70">
            <a:extLst>
              <a:ext uri="{FF2B5EF4-FFF2-40B4-BE49-F238E27FC236}">
                <a16:creationId xmlns:a16="http://schemas.microsoft.com/office/drawing/2014/main" id="{BC19EEF8-6B84-42CE-AB1C-07F9429DC68C}"/>
              </a:ext>
            </a:extLst>
          </p:cNvPr>
          <p:cNvSpPr txBox="1">
            <a:spLocks noChangeArrowheads="1"/>
          </p:cNvSpPr>
          <p:nvPr/>
        </p:nvSpPr>
        <p:spPr bwMode="auto">
          <a:xfrm>
            <a:off x="3270333" y="2365497"/>
            <a:ext cx="1038746" cy="92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600" b="1" u="none" dirty="0">
                <a:solidFill>
                  <a:schemeClr val="accent1"/>
                </a:solidFill>
                <a:latin typeface="Inconsolata" panose="00000509000000000000" pitchFamily="49" charset="0"/>
                <a:cs typeface="Consolas" pitchFamily="49" charset="0"/>
              </a:rPr>
              <a:t>APPEARS.ARTIST_ID=ARTIST.ID</a:t>
            </a:r>
          </a:p>
        </p:txBody>
      </p:sp>
      <p:grpSp>
        <p:nvGrpSpPr>
          <p:cNvPr id="17" name="Group 16">
            <a:extLst>
              <a:ext uri="{FF2B5EF4-FFF2-40B4-BE49-F238E27FC236}">
                <a16:creationId xmlns:a16="http://schemas.microsoft.com/office/drawing/2014/main" id="{F5D07C3E-D4D7-8C80-AEE8-E12501D4BCEF}"/>
              </a:ext>
            </a:extLst>
          </p:cNvPr>
          <p:cNvGrpSpPr/>
          <p:nvPr/>
        </p:nvGrpSpPr>
        <p:grpSpPr>
          <a:xfrm>
            <a:off x="103415" y="57150"/>
            <a:ext cx="1535227" cy="564370"/>
            <a:chOff x="103415" y="383722"/>
            <a:chExt cx="1535227" cy="564370"/>
          </a:xfrm>
        </p:grpSpPr>
        <p:grpSp>
          <p:nvGrpSpPr>
            <p:cNvPr id="4" name="Group 3">
              <a:extLst>
                <a:ext uri="{FF2B5EF4-FFF2-40B4-BE49-F238E27FC236}">
                  <a16:creationId xmlns:a16="http://schemas.microsoft.com/office/drawing/2014/main" id="{BE8950BA-284B-1B72-57C3-4C665A3FB3BB}"/>
                </a:ext>
              </a:extLst>
            </p:cNvPr>
            <p:cNvGrpSpPr/>
            <p:nvPr/>
          </p:nvGrpSpPr>
          <p:grpSpPr>
            <a:xfrm>
              <a:off x="103415" y="383722"/>
              <a:ext cx="1535227" cy="246221"/>
              <a:chOff x="233526" y="4264669"/>
              <a:chExt cx="1535227" cy="246221"/>
            </a:xfrm>
          </p:grpSpPr>
          <p:sp>
            <p:nvSpPr>
              <p:cNvPr id="5" name="Rounded Rectangle 27">
                <a:extLst>
                  <a:ext uri="{FF2B5EF4-FFF2-40B4-BE49-F238E27FC236}">
                    <a16:creationId xmlns:a16="http://schemas.microsoft.com/office/drawing/2014/main" id="{6A0876A9-E8E3-9E20-4F35-79985D67C7D5}"/>
                  </a:ext>
                </a:extLst>
              </p:cNvPr>
              <p:cNvSpPr/>
              <p:nvPr/>
            </p:nvSpPr>
            <p:spPr>
              <a:xfrm>
                <a:off x="233526" y="4296339"/>
                <a:ext cx="182880" cy="182880"/>
              </a:xfrm>
              <a:prstGeom prst="roundRect">
                <a:avLst>
                  <a:gd name="adj" fmla="val 10417"/>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p>
                <a:pPr algn="ctr"/>
                <a:endParaRPr lang="en-US" sz="1200" b="1" dirty="0">
                  <a:solidFill>
                    <a:schemeClr val="tx1">
                      <a:lumMod val="65000"/>
                      <a:lumOff val="35000"/>
                    </a:schemeClr>
                  </a:solidFill>
                  <a:latin typeface="Consolas" pitchFamily="49" charset="0"/>
                  <a:ea typeface="Open Sans" pitchFamily="34" charset="0"/>
                </a:endParaRPr>
              </a:p>
            </p:txBody>
          </p:sp>
          <p:sp>
            <p:nvSpPr>
              <p:cNvPr id="6" name="TextBox 15">
                <a:extLst>
                  <a:ext uri="{FF2B5EF4-FFF2-40B4-BE49-F238E27FC236}">
                    <a16:creationId xmlns:a16="http://schemas.microsoft.com/office/drawing/2014/main" id="{47C6C97C-E2F5-E05D-DA19-706AAB16713A}"/>
                  </a:ext>
                </a:extLst>
              </p:cNvPr>
              <p:cNvSpPr txBox="1">
                <a:spLocks noChangeArrowheads="1"/>
              </p:cNvSpPr>
              <p:nvPr/>
            </p:nvSpPr>
            <p:spPr bwMode="auto">
              <a:xfrm>
                <a:off x="507452" y="4264669"/>
                <a:ext cx="126130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eaLnBrk="0" hangingPunct="0">
                  <a:defRPr sz="2400" b="1" i="1">
                    <a:solidFill>
                      <a:schemeClr val="tx1">
                        <a:lumMod val="50000"/>
                        <a:lumOff val="50000"/>
                      </a:schemeClr>
                    </a:solidFill>
                    <a:ea typeface="ＭＳ Ｐゴシック" charset="-128"/>
                  </a:defRPr>
                </a:lvl1pPr>
              </a:lstStyle>
              <a:p>
                <a:r>
                  <a:rPr lang="en-US" sz="1600" dirty="0">
                    <a:solidFill>
                      <a:schemeClr val="tx1">
                        <a:lumMod val="65000"/>
                        <a:lumOff val="35000"/>
                      </a:schemeClr>
                    </a:solidFill>
                    <a:latin typeface="Crimson Text" pitchFamily="2" charset="0"/>
                    <a:ea typeface="Crimson Text" pitchFamily="2" charset="0"/>
                  </a:rPr>
                  <a:t>Logical Op</a:t>
                </a:r>
              </a:p>
            </p:txBody>
          </p:sp>
        </p:grpSp>
        <p:grpSp>
          <p:nvGrpSpPr>
            <p:cNvPr id="7" name="Group 6">
              <a:extLst>
                <a:ext uri="{FF2B5EF4-FFF2-40B4-BE49-F238E27FC236}">
                  <a16:creationId xmlns:a16="http://schemas.microsoft.com/office/drawing/2014/main" id="{3EEF71E5-A159-64F9-F0A4-6C666413A6B2}"/>
                </a:ext>
              </a:extLst>
            </p:cNvPr>
            <p:cNvGrpSpPr/>
            <p:nvPr/>
          </p:nvGrpSpPr>
          <p:grpSpPr>
            <a:xfrm>
              <a:off x="103415" y="701871"/>
              <a:ext cx="1535227" cy="246221"/>
              <a:chOff x="233526" y="4595037"/>
              <a:chExt cx="1535227" cy="246221"/>
            </a:xfrm>
          </p:grpSpPr>
          <p:sp>
            <p:nvSpPr>
              <p:cNvPr id="8" name="Rounded Rectangle 27">
                <a:extLst>
                  <a:ext uri="{FF2B5EF4-FFF2-40B4-BE49-F238E27FC236}">
                    <a16:creationId xmlns:a16="http://schemas.microsoft.com/office/drawing/2014/main" id="{754F6BFB-31BD-F4C8-C8C8-3A2F303192E3}"/>
                  </a:ext>
                </a:extLst>
              </p:cNvPr>
              <p:cNvSpPr/>
              <p:nvPr/>
            </p:nvSpPr>
            <p:spPr>
              <a:xfrm>
                <a:off x="233526" y="4626707"/>
                <a:ext cx="182880" cy="18288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p>
                <a:pPr algn="ctr"/>
                <a:endParaRPr lang="en-US" sz="1200" b="1" dirty="0">
                  <a:solidFill>
                    <a:schemeClr val="bg1"/>
                  </a:solidFill>
                  <a:latin typeface="Consolas" pitchFamily="49" charset="0"/>
                  <a:ea typeface="Open Sans" pitchFamily="34" charset="0"/>
                </a:endParaRPr>
              </a:p>
            </p:txBody>
          </p:sp>
          <p:sp>
            <p:nvSpPr>
              <p:cNvPr id="9" name="TextBox 15">
                <a:extLst>
                  <a:ext uri="{FF2B5EF4-FFF2-40B4-BE49-F238E27FC236}">
                    <a16:creationId xmlns:a16="http://schemas.microsoft.com/office/drawing/2014/main" id="{32F858B8-DCC7-4549-6CE4-F584C06C1D91}"/>
                  </a:ext>
                </a:extLst>
              </p:cNvPr>
              <p:cNvSpPr txBox="1">
                <a:spLocks noChangeArrowheads="1"/>
              </p:cNvSpPr>
              <p:nvPr/>
            </p:nvSpPr>
            <p:spPr bwMode="auto">
              <a:xfrm>
                <a:off x="507452" y="4595037"/>
                <a:ext cx="126130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eaLnBrk="0" hangingPunct="0">
                  <a:defRPr sz="2400" b="1" i="1">
                    <a:solidFill>
                      <a:schemeClr val="tx1">
                        <a:lumMod val="50000"/>
                        <a:lumOff val="50000"/>
                      </a:schemeClr>
                    </a:solidFill>
                    <a:ea typeface="ＭＳ Ｐゴシック" charset="-128"/>
                  </a:defRPr>
                </a:lvl1pPr>
              </a:lstStyle>
              <a:p>
                <a:r>
                  <a:rPr lang="en-US" sz="1600" dirty="0">
                    <a:solidFill>
                      <a:schemeClr val="tx1">
                        <a:lumMod val="65000"/>
                        <a:lumOff val="35000"/>
                      </a:schemeClr>
                    </a:solidFill>
                    <a:latin typeface="Crimson Text" pitchFamily="2" charset="0"/>
                    <a:ea typeface="Crimson Text" pitchFamily="2" charset="0"/>
                  </a:rPr>
                  <a:t>Physical Op</a:t>
                </a:r>
              </a:p>
            </p:txBody>
          </p:sp>
        </p:grpSp>
      </p:grpSp>
      <p:sp>
        <p:nvSpPr>
          <p:cNvPr id="481" name="Last Comment 1">
            <a:extLst>
              <a:ext uri="{FF2B5EF4-FFF2-40B4-BE49-F238E27FC236}">
                <a16:creationId xmlns:a16="http://schemas.microsoft.com/office/drawing/2014/main" id="{36C324B2-0D34-4FA7-A366-C69E90FC2B8D}"/>
              </a:ext>
            </a:extLst>
          </p:cNvPr>
          <p:cNvSpPr/>
          <p:nvPr/>
        </p:nvSpPr>
        <p:spPr>
          <a:xfrm>
            <a:off x="4955268" y="1276350"/>
            <a:ext cx="3807732" cy="1258486"/>
          </a:xfrm>
          <a:prstGeom prst="rect">
            <a:avLst/>
          </a:prstGeom>
        </p:spPr>
        <p:txBody>
          <a:bodyPr wrap="square" lIns="0" tIns="0" rIns="0" bIns="0">
            <a:spAutoFit/>
          </a:bodyPr>
          <a:lstStyle/>
          <a:p>
            <a:pPr>
              <a:lnSpc>
                <a:spcPct val="85000"/>
              </a:lnSpc>
            </a:pPr>
            <a:r>
              <a:rPr lang="en-US" sz="2400" b="1" i="1" dirty="0">
                <a:solidFill>
                  <a:schemeClr val="tx1">
                    <a:lumMod val="65000"/>
                    <a:lumOff val="35000"/>
                  </a:schemeClr>
                </a:solidFill>
                <a:latin typeface="Crimson Text" pitchFamily="2" charset="0"/>
              </a:rPr>
              <a:t>The query has </a:t>
            </a:r>
            <a:r>
              <a:rPr lang="en-US" sz="2400" b="1" dirty="0">
                <a:solidFill>
                  <a:schemeClr val="accent1"/>
                </a:solidFill>
                <a:latin typeface="Inconsolata" panose="00000509000000000000" pitchFamily="49" charset="0"/>
                <a:cs typeface="Consolas" pitchFamily="49" charset="0"/>
              </a:rPr>
              <a:t>ORDER</a:t>
            </a:r>
            <a:r>
              <a:rPr lang="en-US" sz="2400" b="1" dirty="0">
                <a:solidFill>
                  <a:schemeClr val="accent1"/>
                </a:solidFill>
                <a:latin typeface="Crimson Text" panose="02000503000000000000" pitchFamily="2" charset="0"/>
                <a:cs typeface="Consolas" pitchFamily="49" charset="0"/>
              </a:rPr>
              <a:t> </a:t>
            </a:r>
            <a:r>
              <a:rPr lang="en-US" sz="2400" b="1" dirty="0">
                <a:solidFill>
                  <a:schemeClr val="accent1"/>
                </a:solidFill>
                <a:latin typeface="Inconsolata" panose="00000509000000000000" pitchFamily="49" charset="0"/>
                <a:cs typeface="Consolas" pitchFamily="49" charset="0"/>
              </a:rPr>
              <a:t>BY</a:t>
            </a:r>
            <a:r>
              <a:rPr lang="en-US" sz="2400" b="1" i="1" dirty="0">
                <a:solidFill>
                  <a:schemeClr val="tx1">
                    <a:lumMod val="65000"/>
                    <a:lumOff val="35000"/>
                  </a:schemeClr>
                </a:solidFill>
                <a:latin typeface="Crimson Text" pitchFamily="2" charset="0"/>
              </a:rPr>
              <a:t> on </a:t>
            </a:r>
            <a:r>
              <a:rPr lang="en-US" sz="2400" b="1" dirty="0">
                <a:solidFill>
                  <a:schemeClr val="accent1"/>
                </a:solidFill>
                <a:latin typeface="Inconsolata" panose="00000509000000000000" pitchFamily="49" charset="0"/>
                <a:cs typeface="Consolas" pitchFamily="49" charset="0"/>
              </a:rPr>
              <a:t>ARTIST.ID</a:t>
            </a:r>
            <a:r>
              <a:rPr lang="en-US" sz="2400" b="1" i="1" dirty="0">
                <a:solidFill>
                  <a:schemeClr val="tx1">
                    <a:lumMod val="65000"/>
                    <a:lumOff val="35000"/>
                  </a:schemeClr>
                </a:solidFill>
                <a:latin typeface="Crimson Text" pitchFamily="2" charset="0"/>
              </a:rPr>
              <a:t> but the logical plans do </a:t>
            </a:r>
            <a:r>
              <a:rPr lang="en-US" sz="2400" b="1" i="1" u="sng" dirty="0">
                <a:solidFill>
                  <a:schemeClr val="tx1">
                    <a:lumMod val="65000"/>
                    <a:lumOff val="35000"/>
                  </a:schemeClr>
                </a:solidFill>
                <a:latin typeface="Crimson Text" pitchFamily="2" charset="0"/>
              </a:rPr>
              <a:t>not</a:t>
            </a:r>
            <a:r>
              <a:rPr lang="en-US" sz="2400" b="1" i="1" dirty="0">
                <a:solidFill>
                  <a:schemeClr val="tx1">
                    <a:lumMod val="65000"/>
                    <a:lumOff val="35000"/>
                  </a:schemeClr>
                </a:solidFill>
                <a:latin typeface="Crimson Text" pitchFamily="2" charset="0"/>
              </a:rPr>
              <a:t> contain sorting properties.</a:t>
            </a:r>
          </a:p>
        </p:txBody>
      </p:sp>
      <p:sp>
        <p:nvSpPr>
          <p:cNvPr id="16" name="Last Comment 2">
            <a:extLst>
              <a:ext uri="{FF2B5EF4-FFF2-40B4-BE49-F238E27FC236}">
                <a16:creationId xmlns:a16="http://schemas.microsoft.com/office/drawing/2014/main" id="{05DCBB0F-842C-C545-F529-775444345DE2}"/>
              </a:ext>
            </a:extLst>
          </p:cNvPr>
          <p:cNvSpPr/>
          <p:nvPr/>
        </p:nvSpPr>
        <p:spPr>
          <a:xfrm>
            <a:off x="4955268" y="3028950"/>
            <a:ext cx="3960132" cy="1310359"/>
          </a:xfrm>
          <a:prstGeom prst="rect">
            <a:avLst/>
          </a:prstGeom>
        </p:spPr>
        <p:txBody>
          <a:bodyPr wrap="square" lIns="0" tIns="0" rIns="0" bIns="0">
            <a:spAutoFit/>
          </a:bodyPr>
          <a:lstStyle/>
          <a:p>
            <a:pPr>
              <a:lnSpc>
                <a:spcPct val="85000"/>
              </a:lnSpc>
            </a:pPr>
            <a:r>
              <a:rPr lang="en-US" sz="2000" b="1" i="1" dirty="0">
                <a:solidFill>
                  <a:schemeClr val="tx1">
                    <a:lumMod val="65000"/>
                    <a:lumOff val="35000"/>
                  </a:schemeClr>
                </a:solidFill>
                <a:latin typeface="Crimson Text" pitchFamily="2" charset="0"/>
              </a:rPr>
              <a:t>Hack: Keep track of best plans with and without data in proper physical form, and then check whether tacking on a sort operator at the end is better.</a:t>
            </a:r>
          </a:p>
        </p:txBody>
      </p:sp>
    </p:spTree>
    <p:extLst>
      <p:ext uri="{BB962C8B-B14F-4D97-AF65-F5344CB8AC3E}">
        <p14:creationId xmlns:p14="http://schemas.microsoft.com/office/powerpoint/2010/main" val="546947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47"/>
                                        </p:tgtEl>
                                        <p:attrNameLst>
                                          <p:attrName>style.visibility</p:attrName>
                                        </p:attrNameLst>
                                      </p:cBhvr>
                                      <p:to>
                                        <p:strVal val="visible"/>
                                      </p:to>
                                    </p:set>
                                    <p:animEffect transition="in" filter="wipe(down)">
                                      <p:cBhvr>
                                        <p:cTn id="7" dur="250"/>
                                        <p:tgtEl>
                                          <p:spTgt spid="147"/>
                                        </p:tgtEl>
                                      </p:cBhvr>
                                    </p:animEffect>
                                  </p:childTnLst>
                                </p:cTn>
                              </p:par>
                              <p:par>
                                <p:cTn id="8" presetID="22" presetClass="entr" presetSubtype="4" fill="hold" nodeType="withEffect">
                                  <p:stCondLst>
                                    <p:cond delay="0"/>
                                  </p:stCondLst>
                                  <p:childTnLst>
                                    <p:set>
                                      <p:cBhvr>
                                        <p:cTn id="9" dur="1" fill="hold">
                                          <p:stCondLst>
                                            <p:cond delay="0"/>
                                          </p:stCondLst>
                                        </p:cTn>
                                        <p:tgtEl>
                                          <p:spTgt spid="301"/>
                                        </p:tgtEl>
                                        <p:attrNameLst>
                                          <p:attrName>style.visibility</p:attrName>
                                        </p:attrNameLst>
                                      </p:cBhvr>
                                      <p:to>
                                        <p:strVal val="visible"/>
                                      </p:to>
                                    </p:set>
                                    <p:animEffect transition="in" filter="wipe(down)">
                                      <p:cBhvr>
                                        <p:cTn id="10" dur="250"/>
                                        <p:tgtEl>
                                          <p:spTgt spid="301"/>
                                        </p:tgtEl>
                                      </p:cBhvr>
                                    </p:animEffect>
                                  </p:childTnLst>
                                </p:cTn>
                              </p:par>
                              <p:par>
                                <p:cTn id="11" presetID="22" presetClass="entr" presetSubtype="4" fill="hold" nodeType="withEffect">
                                  <p:stCondLst>
                                    <p:cond delay="0"/>
                                  </p:stCondLst>
                                  <p:childTnLst>
                                    <p:set>
                                      <p:cBhvr>
                                        <p:cTn id="12" dur="1" fill="hold">
                                          <p:stCondLst>
                                            <p:cond delay="0"/>
                                          </p:stCondLst>
                                        </p:cTn>
                                        <p:tgtEl>
                                          <p:spTgt spid="313"/>
                                        </p:tgtEl>
                                        <p:attrNameLst>
                                          <p:attrName>style.visibility</p:attrName>
                                        </p:attrNameLst>
                                      </p:cBhvr>
                                      <p:to>
                                        <p:strVal val="visible"/>
                                      </p:to>
                                    </p:set>
                                    <p:animEffect transition="in" filter="wipe(down)">
                                      <p:cBhvr>
                                        <p:cTn id="13" dur="250"/>
                                        <p:tgtEl>
                                          <p:spTgt spid="313"/>
                                        </p:tgtEl>
                                      </p:cBhvr>
                                    </p:animEffect>
                                  </p:childTnLst>
                                </p:cTn>
                              </p:par>
                              <p:par>
                                <p:cTn id="14" presetID="22" presetClass="entr" presetSubtype="4" fill="hold" nodeType="withEffect">
                                  <p:stCondLst>
                                    <p:cond delay="0"/>
                                  </p:stCondLst>
                                  <p:childTnLst>
                                    <p:set>
                                      <p:cBhvr>
                                        <p:cTn id="15" dur="1" fill="hold">
                                          <p:stCondLst>
                                            <p:cond delay="0"/>
                                          </p:stCondLst>
                                        </p:cTn>
                                        <p:tgtEl>
                                          <p:spTgt spid="369"/>
                                        </p:tgtEl>
                                        <p:attrNameLst>
                                          <p:attrName>style.visibility</p:attrName>
                                        </p:attrNameLst>
                                      </p:cBhvr>
                                      <p:to>
                                        <p:strVal val="visible"/>
                                      </p:to>
                                    </p:set>
                                    <p:animEffect transition="in" filter="wipe(down)">
                                      <p:cBhvr>
                                        <p:cTn id="16" dur="250"/>
                                        <p:tgtEl>
                                          <p:spTgt spid="369"/>
                                        </p:tgtEl>
                                      </p:cBhvr>
                                    </p:animEffect>
                                  </p:childTnLst>
                                </p:cTn>
                              </p:par>
                              <p:par>
                                <p:cTn id="17" presetID="22" presetClass="entr" presetSubtype="4" fill="hold" nodeType="withEffect">
                                  <p:stCondLst>
                                    <p:cond delay="0"/>
                                  </p:stCondLst>
                                  <p:childTnLst>
                                    <p:set>
                                      <p:cBhvr>
                                        <p:cTn id="18" dur="1" fill="hold">
                                          <p:stCondLst>
                                            <p:cond delay="0"/>
                                          </p:stCondLst>
                                        </p:cTn>
                                        <p:tgtEl>
                                          <p:spTgt spid="372"/>
                                        </p:tgtEl>
                                        <p:attrNameLst>
                                          <p:attrName>style.visibility</p:attrName>
                                        </p:attrNameLst>
                                      </p:cBhvr>
                                      <p:to>
                                        <p:strVal val="visible"/>
                                      </p:to>
                                    </p:set>
                                    <p:animEffect transition="in" filter="wipe(down)">
                                      <p:cBhvr>
                                        <p:cTn id="19" dur="250"/>
                                        <p:tgtEl>
                                          <p:spTgt spid="372"/>
                                        </p:tgtEl>
                                      </p:cBhvr>
                                    </p:animEffect>
                                  </p:childTnLst>
                                </p:cTn>
                              </p:par>
                              <p:par>
                                <p:cTn id="20" presetID="22" presetClass="entr" presetSubtype="4" fill="hold" nodeType="withEffect">
                                  <p:stCondLst>
                                    <p:cond delay="0"/>
                                  </p:stCondLst>
                                  <p:childTnLst>
                                    <p:set>
                                      <p:cBhvr>
                                        <p:cTn id="21" dur="1" fill="hold">
                                          <p:stCondLst>
                                            <p:cond delay="0"/>
                                          </p:stCondLst>
                                        </p:cTn>
                                        <p:tgtEl>
                                          <p:spTgt spid="375"/>
                                        </p:tgtEl>
                                        <p:attrNameLst>
                                          <p:attrName>style.visibility</p:attrName>
                                        </p:attrNameLst>
                                      </p:cBhvr>
                                      <p:to>
                                        <p:strVal val="visible"/>
                                      </p:to>
                                    </p:set>
                                    <p:animEffect transition="in" filter="wipe(down)">
                                      <p:cBhvr>
                                        <p:cTn id="22" dur="250"/>
                                        <p:tgtEl>
                                          <p:spTgt spid="375"/>
                                        </p:tgtEl>
                                      </p:cBhvr>
                                    </p:animEffect>
                                  </p:childTnLst>
                                </p:cTn>
                              </p:par>
                            </p:childTnLst>
                          </p:cTn>
                        </p:par>
                        <p:par>
                          <p:cTn id="23" fill="hold">
                            <p:stCondLst>
                              <p:cond delay="250"/>
                            </p:stCondLst>
                            <p:childTnLst>
                              <p:par>
                                <p:cTn id="24" presetID="10" presetClass="entr" presetSubtype="0" fill="hold" nodeType="afterEffect">
                                  <p:stCondLst>
                                    <p:cond delay="0"/>
                                  </p:stCondLst>
                                  <p:childTnLst>
                                    <p:set>
                                      <p:cBhvr>
                                        <p:cTn id="25" dur="1" fill="hold">
                                          <p:stCondLst>
                                            <p:cond delay="0"/>
                                          </p:stCondLst>
                                        </p:cTn>
                                        <p:tgtEl>
                                          <p:spTgt spid="101"/>
                                        </p:tgtEl>
                                        <p:attrNameLst>
                                          <p:attrName>style.visibility</p:attrName>
                                        </p:attrNameLst>
                                      </p:cBhvr>
                                      <p:to>
                                        <p:strVal val="visible"/>
                                      </p:to>
                                    </p:set>
                                    <p:animEffect transition="in" filter="fade">
                                      <p:cBhvr>
                                        <p:cTn id="26" dur="250"/>
                                        <p:tgtEl>
                                          <p:spTgt spid="101"/>
                                        </p:tgtEl>
                                      </p:cBhvr>
                                    </p:animEffect>
                                  </p:childTnLst>
                                </p:cTn>
                              </p:par>
                              <p:par>
                                <p:cTn id="27" presetID="10" presetClass="entr" presetSubtype="0" fill="hold" nodeType="withEffect">
                                  <p:stCondLst>
                                    <p:cond delay="0"/>
                                  </p:stCondLst>
                                  <p:childTnLst>
                                    <p:set>
                                      <p:cBhvr>
                                        <p:cTn id="28" dur="1" fill="hold">
                                          <p:stCondLst>
                                            <p:cond delay="0"/>
                                          </p:stCondLst>
                                        </p:cTn>
                                        <p:tgtEl>
                                          <p:spTgt spid="309"/>
                                        </p:tgtEl>
                                        <p:attrNameLst>
                                          <p:attrName>style.visibility</p:attrName>
                                        </p:attrNameLst>
                                      </p:cBhvr>
                                      <p:to>
                                        <p:strVal val="visible"/>
                                      </p:to>
                                    </p:set>
                                    <p:animEffect transition="in" filter="fade">
                                      <p:cBhvr>
                                        <p:cTn id="29" dur="250"/>
                                        <p:tgtEl>
                                          <p:spTgt spid="309"/>
                                        </p:tgtEl>
                                      </p:cBhvr>
                                    </p:animEffect>
                                  </p:childTnLst>
                                </p:cTn>
                              </p:par>
                              <p:par>
                                <p:cTn id="30" presetID="10" presetClass="entr" presetSubtype="0" fill="hold" nodeType="withEffect">
                                  <p:stCondLst>
                                    <p:cond delay="0"/>
                                  </p:stCondLst>
                                  <p:childTnLst>
                                    <p:set>
                                      <p:cBhvr>
                                        <p:cTn id="31" dur="1" fill="hold">
                                          <p:stCondLst>
                                            <p:cond delay="0"/>
                                          </p:stCondLst>
                                        </p:cTn>
                                        <p:tgtEl>
                                          <p:spTgt spid="344"/>
                                        </p:tgtEl>
                                        <p:attrNameLst>
                                          <p:attrName>style.visibility</p:attrName>
                                        </p:attrNameLst>
                                      </p:cBhvr>
                                      <p:to>
                                        <p:strVal val="visible"/>
                                      </p:to>
                                    </p:set>
                                    <p:animEffect transition="in" filter="fade">
                                      <p:cBhvr>
                                        <p:cTn id="32" dur="250"/>
                                        <p:tgtEl>
                                          <p:spTgt spid="344"/>
                                        </p:tgtEl>
                                      </p:cBhvr>
                                    </p:animEffect>
                                  </p:childTnLst>
                                </p:cTn>
                              </p:par>
                              <p:par>
                                <p:cTn id="33" presetID="10" presetClass="entr" presetSubtype="0" fill="hold" nodeType="withEffect">
                                  <p:stCondLst>
                                    <p:cond delay="0"/>
                                  </p:stCondLst>
                                  <p:childTnLst>
                                    <p:set>
                                      <p:cBhvr>
                                        <p:cTn id="34" dur="1" fill="hold">
                                          <p:stCondLst>
                                            <p:cond delay="0"/>
                                          </p:stCondLst>
                                        </p:cTn>
                                        <p:tgtEl>
                                          <p:spTgt spid="348"/>
                                        </p:tgtEl>
                                        <p:attrNameLst>
                                          <p:attrName>style.visibility</p:attrName>
                                        </p:attrNameLst>
                                      </p:cBhvr>
                                      <p:to>
                                        <p:strVal val="visible"/>
                                      </p:to>
                                    </p:set>
                                    <p:animEffect transition="in" filter="fade">
                                      <p:cBhvr>
                                        <p:cTn id="35" dur="250"/>
                                        <p:tgtEl>
                                          <p:spTgt spid="348"/>
                                        </p:tgtEl>
                                      </p:cBhvr>
                                    </p:animEffect>
                                  </p:childTnLst>
                                </p:cTn>
                              </p:par>
                              <p:par>
                                <p:cTn id="36" presetID="10" presetClass="entr" presetSubtype="0" fill="hold" nodeType="withEffect">
                                  <p:stCondLst>
                                    <p:cond delay="0"/>
                                  </p:stCondLst>
                                  <p:childTnLst>
                                    <p:set>
                                      <p:cBhvr>
                                        <p:cTn id="37" dur="1" fill="hold">
                                          <p:stCondLst>
                                            <p:cond delay="0"/>
                                          </p:stCondLst>
                                        </p:cTn>
                                        <p:tgtEl>
                                          <p:spTgt spid="353"/>
                                        </p:tgtEl>
                                        <p:attrNameLst>
                                          <p:attrName>style.visibility</p:attrName>
                                        </p:attrNameLst>
                                      </p:cBhvr>
                                      <p:to>
                                        <p:strVal val="visible"/>
                                      </p:to>
                                    </p:set>
                                    <p:animEffect transition="in" filter="fade">
                                      <p:cBhvr>
                                        <p:cTn id="38" dur="250"/>
                                        <p:tgtEl>
                                          <p:spTgt spid="353"/>
                                        </p:tgtEl>
                                      </p:cBhvr>
                                    </p:animEffect>
                                  </p:childTnLst>
                                </p:cTn>
                              </p:par>
                              <p:par>
                                <p:cTn id="39" presetID="10" presetClass="entr" presetSubtype="0" fill="hold" nodeType="withEffect">
                                  <p:stCondLst>
                                    <p:cond delay="0"/>
                                  </p:stCondLst>
                                  <p:childTnLst>
                                    <p:set>
                                      <p:cBhvr>
                                        <p:cTn id="40" dur="1" fill="hold">
                                          <p:stCondLst>
                                            <p:cond delay="0"/>
                                          </p:stCondLst>
                                        </p:cTn>
                                        <p:tgtEl>
                                          <p:spTgt spid="357"/>
                                        </p:tgtEl>
                                        <p:attrNameLst>
                                          <p:attrName>style.visibility</p:attrName>
                                        </p:attrNameLst>
                                      </p:cBhvr>
                                      <p:to>
                                        <p:strVal val="visible"/>
                                      </p:to>
                                    </p:set>
                                    <p:animEffect transition="in" filter="fade">
                                      <p:cBhvr>
                                        <p:cTn id="41" dur="250"/>
                                        <p:tgtEl>
                                          <p:spTgt spid="35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61"/>
                                        </p:tgtEl>
                                        <p:attrNameLst>
                                          <p:attrName>style.visibility</p:attrName>
                                        </p:attrNameLst>
                                      </p:cBhvr>
                                      <p:to>
                                        <p:strVal val="visible"/>
                                      </p:to>
                                    </p:set>
                                    <p:animEffect transition="in" filter="fade">
                                      <p:cBhvr>
                                        <p:cTn id="44" dur="250"/>
                                        <p:tgtEl>
                                          <p:spTgt spid="361"/>
                                        </p:tgtEl>
                                      </p:cBhvr>
                                    </p:animEffect>
                                  </p:childTnLst>
                                </p:cTn>
                              </p:par>
                            </p:childTnLst>
                          </p:cTn>
                        </p:par>
                        <p:par>
                          <p:cTn id="45" fill="hold">
                            <p:stCondLst>
                              <p:cond delay="500"/>
                            </p:stCondLst>
                            <p:childTnLst>
                              <p:par>
                                <p:cTn id="46" presetID="10" presetClass="entr" presetSubtype="0" fill="hold" grpId="0" nodeType="afterEffect">
                                  <p:stCondLst>
                                    <p:cond delay="0"/>
                                  </p:stCondLst>
                                  <p:childTnLst>
                                    <p:set>
                                      <p:cBhvr>
                                        <p:cTn id="47" dur="1" fill="hold">
                                          <p:stCondLst>
                                            <p:cond delay="0"/>
                                          </p:stCondLst>
                                        </p:cTn>
                                        <p:tgtEl>
                                          <p:spTgt spid="482"/>
                                        </p:tgtEl>
                                        <p:attrNameLst>
                                          <p:attrName>style.visibility</p:attrName>
                                        </p:attrNameLst>
                                      </p:cBhvr>
                                      <p:to>
                                        <p:strVal val="visible"/>
                                      </p:to>
                                    </p:set>
                                    <p:animEffect transition="in" filter="fade">
                                      <p:cBhvr>
                                        <p:cTn id="48" dur="250"/>
                                        <p:tgtEl>
                                          <p:spTgt spid="482"/>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83"/>
                                        </p:tgtEl>
                                        <p:attrNameLst>
                                          <p:attrName>style.visibility</p:attrName>
                                        </p:attrNameLst>
                                      </p:cBhvr>
                                      <p:to>
                                        <p:strVal val="visible"/>
                                      </p:to>
                                    </p:set>
                                    <p:animEffect transition="in" filter="fade">
                                      <p:cBhvr>
                                        <p:cTn id="51" dur="250"/>
                                        <p:tgtEl>
                                          <p:spTgt spid="483"/>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84"/>
                                        </p:tgtEl>
                                        <p:attrNameLst>
                                          <p:attrName>style.visibility</p:attrName>
                                        </p:attrNameLst>
                                      </p:cBhvr>
                                      <p:to>
                                        <p:strVal val="visible"/>
                                      </p:to>
                                    </p:set>
                                    <p:animEffect transition="in" filter="fade">
                                      <p:cBhvr>
                                        <p:cTn id="54" dur="250"/>
                                        <p:tgtEl>
                                          <p:spTgt spid="484"/>
                                        </p:tgtEl>
                                      </p:cBhvr>
                                    </p:animEffect>
                                  </p:childTnLst>
                                </p:cTn>
                              </p:par>
                            </p:childTnLst>
                          </p:cTn>
                        </p:par>
                        <p:par>
                          <p:cTn id="55" fill="hold">
                            <p:stCondLst>
                              <p:cond delay="750"/>
                            </p:stCondLst>
                            <p:childTnLst>
                              <p:par>
                                <p:cTn id="56" presetID="22" presetClass="entr" presetSubtype="4" fill="hold" nodeType="afterEffect">
                                  <p:stCondLst>
                                    <p:cond delay="0"/>
                                  </p:stCondLst>
                                  <p:childTnLst>
                                    <p:set>
                                      <p:cBhvr>
                                        <p:cTn id="57" dur="1" fill="hold">
                                          <p:stCondLst>
                                            <p:cond delay="0"/>
                                          </p:stCondLst>
                                        </p:cTn>
                                        <p:tgtEl>
                                          <p:spTgt spid="308"/>
                                        </p:tgtEl>
                                        <p:attrNameLst>
                                          <p:attrName>style.visibility</p:attrName>
                                        </p:attrNameLst>
                                      </p:cBhvr>
                                      <p:to>
                                        <p:strVal val="visible"/>
                                      </p:to>
                                    </p:set>
                                    <p:animEffect transition="in" filter="wipe(down)">
                                      <p:cBhvr>
                                        <p:cTn id="58" dur="250"/>
                                        <p:tgtEl>
                                          <p:spTgt spid="308"/>
                                        </p:tgtEl>
                                      </p:cBhvr>
                                    </p:animEffect>
                                  </p:childTnLst>
                                </p:cTn>
                              </p:par>
                              <p:par>
                                <p:cTn id="59" presetID="22" presetClass="entr" presetSubtype="4" fill="hold" nodeType="withEffect">
                                  <p:stCondLst>
                                    <p:cond delay="0"/>
                                  </p:stCondLst>
                                  <p:childTnLst>
                                    <p:set>
                                      <p:cBhvr>
                                        <p:cTn id="60" dur="1" fill="hold">
                                          <p:stCondLst>
                                            <p:cond delay="0"/>
                                          </p:stCondLst>
                                        </p:cTn>
                                        <p:tgtEl>
                                          <p:spTgt spid="303"/>
                                        </p:tgtEl>
                                        <p:attrNameLst>
                                          <p:attrName>style.visibility</p:attrName>
                                        </p:attrNameLst>
                                      </p:cBhvr>
                                      <p:to>
                                        <p:strVal val="visible"/>
                                      </p:to>
                                    </p:set>
                                    <p:animEffect transition="in" filter="wipe(down)">
                                      <p:cBhvr>
                                        <p:cTn id="61" dur="250"/>
                                        <p:tgtEl>
                                          <p:spTgt spid="303"/>
                                        </p:tgtEl>
                                      </p:cBhvr>
                                    </p:animEffect>
                                  </p:childTnLst>
                                </p:cTn>
                              </p:par>
                              <p:par>
                                <p:cTn id="62" presetID="22" presetClass="entr" presetSubtype="4" fill="hold" nodeType="withEffect">
                                  <p:stCondLst>
                                    <p:cond delay="0"/>
                                  </p:stCondLst>
                                  <p:childTnLst>
                                    <p:set>
                                      <p:cBhvr>
                                        <p:cTn id="63" dur="1" fill="hold">
                                          <p:stCondLst>
                                            <p:cond delay="0"/>
                                          </p:stCondLst>
                                        </p:cTn>
                                        <p:tgtEl>
                                          <p:spTgt spid="149"/>
                                        </p:tgtEl>
                                        <p:attrNameLst>
                                          <p:attrName>style.visibility</p:attrName>
                                        </p:attrNameLst>
                                      </p:cBhvr>
                                      <p:to>
                                        <p:strVal val="visible"/>
                                      </p:to>
                                    </p:set>
                                    <p:animEffect transition="in" filter="wipe(down)">
                                      <p:cBhvr>
                                        <p:cTn id="64" dur="250"/>
                                        <p:tgtEl>
                                          <p:spTgt spid="149"/>
                                        </p:tgtEl>
                                      </p:cBhvr>
                                    </p:animEffect>
                                  </p:childTnLst>
                                </p:cTn>
                              </p:par>
                              <p:par>
                                <p:cTn id="65" presetID="22" presetClass="entr" presetSubtype="4" fill="hold" nodeType="withEffect">
                                  <p:stCondLst>
                                    <p:cond delay="0"/>
                                  </p:stCondLst>
                                  <p:childTnLst>
                                    <p:set>
                                      <p:cBhvr>
                                        <p:cTn id="66" dur="1" fill="hold">
                                          <p:stCondLst>
                                            <p:cond delay="0"/>
                                          </p:stCondLst>
                                        </p:cTn>
                                        <p:tgtEl>
                                          <p:spTgt spid="302"/>
                                        </p:tgtEl>
                                        <p:attrNameLst>
                                          <p:attrName>style.visibility</p:attrName>
                                        </p:attrNameLst>
                                      </p:cBhvr>
                                      <p:to>
                                        <p:strVal val="visible"/>
                                      </p:to>
                                    </p:set>
                                    <p:animEffect transition="in" filter="wipe(down)">
                                      <p:cBhvr>
                                        <p:cTn id="67" dur="250"/>
                                        <p:tgtEl>
                                          <p:spTgt spid="302"/>
                                        </p:tgtEl>
                                      </p:cBhvr>
                                    </p:animEffect>
                                  </p:childTnLst>
                                </p:cTn>
                              </p:par>
                              <p:par>
                                <p:cTn id="68" presetID="22" presetClass="entr" presetSubtype="4" fill="hold" nodeType="withEffect">
                                  <p:stCondLst>
                                    <p:cond delay="0"/>
                                  </p:stCondLst>
                                  <p:childTnLst>
                                    <p:set>
                                      <p:cBhvr>
                                        <p:cTn id="69" dur="1" fill="hold">
                                          <p:stCondLst>
                                            <p:cond delay="0"/>
                                          </p:stCondLst>
                                        </p:cTn>
                                        <p:tgtEl>
                                          <p:spTgt spid="378"/>
                                        </p:tgtEl>
                                        <p:attrNameLst>
                                          <p:attrName>style.visibility</p:attrName>
                                        </p:attrNameLst>
                                      </p:cBhvr>
                                      <p:to>
                                        <p:strVal val="visible"/>
                                      </p:to>
                                    </p:set>
                                    <p:animEffect transition="in" filter="wipe(down)">
                                      <p:cBhvr>
                                        <p:cTn id="70" dur="250"/>
                                        <p:tgtEl>
                                          <p:spTgt spid="378"/>
                                        </p:tgtEl>
                                      </p:cBhvr>
                                    </p:animEffect>
                                  </p:childTnLst>
                                </p:cTn>
                              </p:par>
                              <p:par>
                                <p:cTn id="71" presetID="22" presetClass="entr" presetSubtype="4" fill="hold" nodeType="withEffect">
                                  <p:stCondLst>
                                    <p:cond delay="0"/>
                                  </p:stCondLst>
                                  <p:childTnLst>
                                    <p:set>
                                      <p:cBhvr>
                                        <p:cTn id="72" dur="1" fill="hold">
                                          <p:stCondLst>
                                            <p:cond delay="0"/>
                                          </p:stCondLst>
                                        </p:cTn>
                                        <p:tgtEl>
                                          <p:spTgt spid="382"/>
                                        </p:tgtEl>
                                        <p:attrNameLst>
                                          <p:attrName>style.visibility</p:attrName>
                                        </p:attrNameLst>
                                      </p:cBhvr>
                                      <p:to>
                                        <p:strVal val="visible"/>
                                      </p:to>
                                    </p:set>
                                    <p:animEffect transition="in" filter="wipe(down)">
                                      <p:cBhvr>
                                        <p:cTn id="73" dur="250"/>
                                        <p:tgtEl>
                                          <p:spTgt spid="382"/>
                                        </p:tgtEl>
                                      </p:cBhvr>
                                    </p:animEffect>
                                  </p:childTnLst>
                                </p:cTn>
                              </p:par>
                            </p:childTnLst>
                          </p:cTn>
                        </p:par>
                        <p:par>
                          <p:cTn id="74" fill="hold">
                            <p:stCondLst>
                              <p:cond delay="1000"/>
                            </p:stCondLst>
                            <p:childTnLst>
                              <p:par>
                                <p:cTn id="75" presetID="10" presetClass="entr" presetSubtype="0" fill="hold" nodeType="afterEffect">
                                  <p:stCondLst>
                                    <p:cond delay="0"/>
                                  </p:stCondLst>
                                  <p:childTnLst>
                                    <p:set>
                                      <p:cBhvr>
                                        <p:cTn id="76" dur="1" fill="hold">
                                          <p:stCondLst>
                                            <p:cond delay="0"/>
                                          </p:stCondLst>
                                        </p:cTn>
                                        <p:tgtEl>
                                          <p:spTgt spid="151"/>
                                        </p:tgtEl>
                                        <p:attrNameLst>
                                          <p:attrName>style.visibility</p:attrName>
                                        </p:attrNameLst>
                                      </p:cBhvr>
                                      <p:to>
                                        <p:strVal val="visible"/>
                                      </p:to>
                                    </p:set>
                                    <p:animEffect transition="in" filter="fade">
                                      <p:cBhvr>
                                        <p:cTn id="77" dur="250"/>
                                        <p:tgtEl>
                                          <p:spTgt spid="151"/>
                                        </p:tgtEl>
                                      </p:cBhvr>
                                    </p:animEffect>
                                  </p:childTnLst>
                                </p:cTn>
                              </p:par>
                              <p:par>
                                <p:cTn id="78" presetID="10" presetClass="entr" presetSubtype="0" fill="hold" nodeType="withEffect">
                                  <p:stCondLst>
                                    <p:cond delay="0"/>
                                  </p:stCondLst>
                                  <p:childTnLst>
                                    <p:set>
                                      <p:cBhvr>
                                        <p:cTn id="79" dur="1" fill="hold">
                                          <p:stCondLst>
                                            <p:cond delay="0"/>
                                          </p:stCondLst>
                                        </p:cTn>
                                        <p:tgtEl>
                                          <p:spTgt spid="314"/>
                                        </p:tgtEl>
                                        <p:attrNameLst>
                                          <p:attrName>style.visibility</p:attrName>
                                        </p:attrNameLst>
                                      </p:cBhvr>
                                      <p:to>
                                        <p:strVal val="visible"/>
                                      </p:to>
                                    </p:set>
                                    <p:animEffect transition="in" filter="fade">
                                      <p:cBhvr>
                                        <p:cTn id="80" dur="250"/>
                                        <p:tgtEl>
                                          <p:spTgt spid="314"/>
                                        </p:tgtEl>
                                      </p:cBhvr>
                                    </p:animEffect>
                                  </p:childTnLst>
                                </p:cTn>
                              </p:par>
                              <p:par>
                                <p:cTn id="81" presetID="10" presetClass="entr" presetSubtype="0" fill="hold" nodeType="withEffect">
                                  <p:stCondLst>
                                    <p:cond delay="0"/>
                                  </p:stCondLst>
                                  <p:childTnLst>
                                    <p:set>
                                      <p:cBhvr>
                                        <p:cTn id="82" dur="1" fill="hold">
                                          <p:stCondLst>
                                            <p:cond delay="0"/>
                                          </p:stCondLst>
                                        </p:cTn>
                                        <p:tgtEl>
                                          <p:spTgt spid="324"/>
                                        </p:tgtEl>
                                        <p:attrNameLst>
                                          <p:attrName>style.visibility</p:attrName>
                                        </p:attrNameLst>
                                      </p:cBhvr>
                                      <p:to>
                                        <p:strVal val="visible"/>
                                      </p:to>
                                    </p:set>
                                    <p:animEffect transition="in" filter="fade">
                                      <p:cBhvr>
                                        <p:cTn id="83" dur="250"/>
                                        <p:tgtEl>
                                          <p:spTgt spid="324"/>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52"/>
                                        </p:tgtEl>
                                        <p:attrNameLst>
                                          <p:attrName>style.visibility</p:attrName>
                                        </p:attrNameLst>
                                      </p:cBhvr>
                                      <p:to>
                                        <p:strVal val="visible"/>
                                      </p:to>
                                    </p:set>
                                    <p:animEffect transition="in" filter="fade">
                                      <p:cBhvr>
                                        <p:cTn id="86" dur="250"/>
                                        <p:tgtEl>
                                          <p:spTgt spid="352"/>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xit" presetSubtype="0" fill="hold" nodeType="clickEffect">
                                  <p:stCondLst>
                                    <p:cond delay="0"/>
                                  </p:stCondLst>
                                  <p:childTnLst>
                                    <p:animEffect transition="out" filter="fade">
                                      <p:cBhvr>
                                        <p:cTn id="90" dur="250"/>
                                        <p:tgtEl>
                                          <p:spTgt spid="313"/>
                                        </p:tgtEl>
                                      </p:cBhvr>
                                    </p:animEffect>
                                    <p:set>
                                      <p:cBhvr>
                                        <p:cTn id="91" dur="1" fill="hold">
                                          <p:stCondLst>
                                            <p:cond delay="249"/>
                                          </p:stCondLst>
                                        </p:cTn>
                                        <p:tgtEl>
                                          <p:spTgt spid="313"/>
                                        </p:tgtEl>
                                        <p:attrNameLst>
                                          <p:attrName>style.visibility</p:attrName>
                                        </p:attrNameLst>
                                      </p:cBhvr>
                                      <p:to>
                                        <p:strVal val="hidden"/>
                                      </p:to>
                                    </p:set>
                                  </p:childTnLst>
                                </p:cTn>
                              </p:par>
                              <p:par>
                                <p:cTn id="92" presetID="10" presetClass="exit" presetSubtype="0" fill="hold" nodeType="withEffect">
                                  <p:stCondLst>
                                    <p:cond delay="0"/>
                                  </p:stCondLst>
                                  <p:childTnLst>
                                    <p:animEffect transition="out" filter="fade">
                                      <p:cBhvr>
                                        <p:cTn id="93" dur="250"/>
                                        <p:tgtEl>
                                          <p:spTgt spid="369"/>
                                        </p:tgtEl>
                                      </p:cBhvr>
                                    </p:animEffect>
                                    <p:set>
                                      <p:cBhvr>
                                        <p:cTn id="94" dur="1" fill="hold">
                                          <p:stCondLst>
                                            <p:cond delay="249"/>
                                          </p:stCondLst>
                                        </p:cTn>
                                        <p:tgtEl>
                                          <p:spTgt spid="369"/>
                                        </p:tgtEl>
                                        <p:attrNameLst>
                                          <p:attrName>style.visibility</p:attrName>
                                        </p:attrNameLst>
                                      </p:cBhvr>
                                      <p:to>
                                        <p:strVal val="hidden"/>
                                      </p:to>
                                    </p:set>
                                  </p:childTnLst>
                                </p:cTn>
                              </p:par>
                              <p:par>
                                <p:cTn id="95" presetID="10" presetClass="exit" presetSubtype="0" fill="hold" nodeType="withEffect">
                                  <p:stCondLst>
                                    <p:cond delay="0"/>
                                  </p:stCondLst>
                                  <p:childTnLst>
                                    <p:animEffect transition="out" filter="fade">
                                      <p:cBhvr>
                                        <p:cTn id="96" dur="250"/>
                                        <p:tgtEl>
                                          <p:spTgt spid="372"/>
                                        </p:tgtEl>
                                      </p:cBhvr>
                                    </p:animEffect>
                                    <p:set>
                                      <p:cBhvr>
                                        <p:cTn id="97" dur="1" fill="hold">
                                          <p:stCondLst>
                                            <p:cond delay="249"/>
                                          </p:stCondLst>
                                        </p:cTn>
                                        <p:tgtEl>
                                          <p:spTgt spid="372"/>
                                        </p:tgtEl>
                                        <p:attrNameLst>
                                          <p:attrName>style.visibility</p:attrName>
                                        </p:attrNameLst>
                                      </p:cBhvr>
                                      <p:to>
                                        <p:strVal val="hidden"/>
                                      </p:to>
                                    </p:set>
                                  </p:childTnLst>
                                </p:cTn>
                              </p:par>
                              <p:par>
                                <p:cTn id="98" presetID="10" presetClass="exit" presetSubtype="0" fill="hold" nodeType="withEffect">
                                  <p:stCondLst>
                                    <p:cond delay="0"/>
                                  </p:stCondLst>
                                  <p:childTnLst>
                                    <p:animEffect transition="out" filter="fade">
                                      <p:cBhvr>
                                        <p:cTn id="99" dur="250"/>
                                        <p:tgtEl>
                                          <p:spTgt spid="309"/>
                                        </p:tgtEl>
                                      </p:cBhvr>
                                    </p:animEffect>
                                    <p:set>
                                      <p:cBhvr>
                                        <p:cTn id="100" dur="1" fill="hold">
                                          <p:stCondLst>
                                            <p:cond delay="249"/>
                                          </p:stCondLst>
                                        </p:cTn>
                                        <p:tgtEl>
                                          <p:spTgt spid="309"/>
                                        </p:tgtEl>
                                        <p:attrNameLst>
                                          <p:attrName>style.visibility</p:attrName>
                                        </p:attrNameLst>
                                      </p:cBhvr>
                                      <p:to>
                                        <p:strVal val="hidden"/>
                                      </p:to>
                                    </p:set>
                                  </p:childTnLst>
                                </p:cTn>
                              </p:par>
                              <p:par>
                                <p:cTn id="101" presetID="10" presetClass="exit" presetSubtype="0" fill="hold" nodeType="withEffect">
                                  <p:stCondLst>
                                    <p:cond delay="0"/>
                                  </p:stCondLst>
                                  <p:childTnLst>
                                    <p:animEffect transition="out" filter="fade">
                                      <p:cBhvr>
                                        <p:cTn id="102" dur="250"/>
                                        <p:tgtEl>
                                          <p:spTgt spid="348"/>
                                        </p:tgtEl>
                                      </p:cBhvr>
                                    </p:animEffect>
                                    <p:set>
                                      <p:cBhvr>
                                        <p:cTn id="103" dur="1" fill="hold">
                                          <p:stCondLst>
                                            <p:cond delay="249"/>
                                          </p:stCondLst>
                                        </p:cTn>
                                        <p:tgtEl>
                                          <p:spTgt spid="348"/>
                                        </p:tgtEl>
                                        <p:attrNameLst>
                                          <p:attrName>style.visibility</p:attrName>
                                        </p:attrNameLst>
                                      </p:cBhvr>
                                      <p:to>
                                        <p:strVal val="hidden"/>
                                      </p:to>
                                    </p:set>
                                  </p:childTnLst>
                                </p:cTn>
                              </p:par>
                              <p:par>
                                <p:cTn id="104" presetID="10" presetClass="exit" presetSubtype="0" fill="hold" nodeType="withEffect">
                                  <p:stCondLst>
                                    <p:cond delay="0"/>
                                  </p:stCondLst>
                                  <p:childTnLst>
                                    <p:animEffect transition="out" filter="fade">
                                      <p:cBhvr>
                                        <p:cTn id="105" dur="250"/>
                                        <p:tgtEl>
                                          <p:spTgt spid="353"/>
                                        </p:tgtEl>
                                      </p:cBhvr>
                                    </p:animEffect>
                                    <p:set>
                                      <p:cBhvr>
                                        <p:cTn id="106" dur="1" fill="hold">
                                          <p:stCondLst>
                                            <p:cond delay="249"/>
                                          </p:stCondLst>
                                        </p:cTn>
                                        <p:tgtEl>
                                          <p:spTgt spid="353"/>
                                        </p:tgtEl>
                                        <p:attrNameLst>
                                          <p:attrName>style.visibility</p:attrName>
                                        </p:attrNameLst>
                                      </p:cBhvr>
                                      <p:to>
                                        <p:strVal val="hidden"/>
                                      </p:to>
                                    </p:set>
                                  </p:childTnLst>
                                </p:cTn>
                              </p:par>
                              <p:par>
                                <p:cTn id="107" presetID="10" presetClass="exit" presetSubtype="0" fill="hold" nodeType="withEffect">
                                  <p:stCondLst>
                                    <p:cond delay="0"/>
                                  </p:stCondLst>
                                  <p:childTnLst>
                                    <p:animEffect transition="out" filter="fade">
                                      <p:cBhvr>
                                        <p:cTn id="108" dur="250"/>
                                        <p:tgtEl>
                                          <p:spTgt spid="308"/>
                                        </p:tgtEl>
                                      </p:cBhvr>
                                    </p:animEffect>
                                    <p:set>
                                      <p:cBhvr>
                                        <p:cTn id="109" dur="1" fill="hold">
                                          <p:stCondLst>
                                            <p:cond delay="249"/>
                                          </p:stCondLst>
                                        </p:cTn>
                                        <p:tgtEl>
                                          <p:spTgt spid="308"/>
                                        </p:tgtEl>
                                        <p:attrNameLst>
                                          <p:attrName>style.visibility</p:attrName>
                                        </p:attrNameLst>
                                      </p:cBhvr>
                                      <p:to>
                                        <p:strVal val="hidden"/>
                                      </p:to>
                                    </p:set>
                                  </p:childTnLst>
                                </p:cTn>
                              </p:par>
                              <p:par>
                                <p:cTn id="110" presetID="10" presetClass="exit" presetSubtype="0" fill="hold" nodeType="withEffect">
                                  <p:stCondLst>
                                    <p:cond delay="0"/>
                                  </p:stCondLst>
                                  <p:childTnLst>
                                    <p:animEffect transition="out" filter="fade">
                                      <p:cBhvr>
                                        <p:cTn id="111" dur="250"/>
                                        <p:tgtEl>
                                          <p:spTgt spid="302"/>
                                        </p:tgtEl>
                                      </p:cBhvr>
                                    </p:animEffect>
                                    <p:set>
                                      <p:cBhvr>
                                        <p:cTn id="112" dur="1" fill="hold">
                                          <p:stCondLst>
                                            <p:cond delay="249"/>
                                          </p:stCondLst>
                                        </p:cTn>
                                        <p:tgtEl>
                                          <p:spTgt spid="302"/>
                                        </p:tgtEl>
                                        <p:attrNameLst>
                                          <p:attrName>style.visibility</p:attrName>
                                        </p:attrNameLst>
                                      </p:cBhvr>
                                      <p:to>
                                        <p:strVal val="hidden"/>
                                      </p:to>
                                    </p:set>
                                  </p:childTnLst>
                                </p:cTn>
                              </p:par>
                              <p:par>
                                <p:cTn id="113" presetID="10" presetClass="exit" presetSubtype="0" fill="hold" nodeType="withEffect">
                                  <p:stCondLst>
                                    <p:cond delay="0"/>
                                  </p:stCondLst>
                                  <p:childTnLst>
                                    <p:animEffect transition="out" filter="fade">
                                      <p:cBhvr>
                                        <p:cTn id="114" dur="250"/>
                                        <p:tgtEl>
                                          <p:spTgt spid="378"/>
                                        </p:tgtEl>
                                      </p:cBhvr>
                                    </p:animEffect>
                                    <p:set>
                                      <p:cBhvr>
                                        <p:cTn id="115" dur="1" fill="hold">
                                          <p:stCondLst>
                                            <p:cond delay="249"/>
                                          </p:stCondLst>
                                        </p:cTn>
                                        <p:tgtEl>
                                          <p:spTgt spid="378"/>
                                        </p:tgtEl>
                                        <p:attrNameLst>
                                          <p:attrName>style.visibility</p:attrName>
                                        </p:attrNameLst>
                                      </p:cBhvr>
                                      <p:to>
                                        <p:strVal val="hidden"/>
                                      </p:to>
                                    </p:set>
                                  </p:childTnLst>
                                </p:cTn>
                              </p:par>
                            </p:childTnLst>
                          </p:cTn>
                        </p:par>
                      </p:childTnLst>
                    </p:cTn>
                  </p:par>
                  <p:par>
                    <p:cTn id="116" fill="hold">
                      <p:stCondLst>
                        <p:cond delay="indefinite"/>
                      </p:stCondLst>
                      <p:childTnLst>
                        <p:par>
                          <p:cTn id="117" fill="hold">
                            <p:stCondLst>
                              <p:cond delay="0"/>
                            </p:stCondLst>
                            <p:childTnLst>
                              <p:par>
                                <p:cTn id="118" presetID="22" presetClass="entr" presetSubtype="4" fill="hold" nodeType="clickEffect">
                                  <p:stCondLst>
                                    <p:cond delay="0"/>
                                  </p:stCondLst>
                                  <p:childTnLst>
                                    <p:set>
                                      <p:cBhvr>
                                        <p:cTn id="119" dur="1" fill="hold">
                                          <p:stCondLst>
                                            <p:cond delay="0"/>
                                          </p:stCondLst>
                                        </p:cTn>
                                        <p:tgtEl>
                                          <p:spTgt spid="389"/>
                                        </p:tgtEl>
                                        <p:attrNameLst>
                                          <p:attrName>style.visibility</p:attrName>
                                        </p:attrNameLst>
                                      </p:cBhvr>
                                      <p:to>
                                        <p:strVal val="visible"/>
                                      </p:to>
                                    </p:set>
                                    <p:animEffect transition="in" filter="wipe(down)">
                                      <p:cBhvr>
                                        <p:cTn id="120" dur="250"/>
                                        <p:tgtEl>
                                          <p:spTgt spid="389"/>
                                        </p:tgtEl>
                                      </p:cBhvr>
                                    </p:animEffect>
                                  </p:childTnLst>
                                </p:cTn>
                              </p:par>
                              <p:par>
                                <p:cTn id="121" presetID="22" presetClass="entr" presetSubtype="4" fill="hold" nodeType="withEffect">
                                  <p:stCondLst>
                                    <p:cond delay="0"/>
                                  </p:stCondLst>
                                  <p:childTnLst>
                                    <p:set>
                                      <p:cBhvr>
                                        <p:cTn id="122" dur="1" fill="hold">
                                          <p:stCondLst>
                                            <p:cond delay="0"/>
                                          </p:stCondLst>
                                        </p:cTn>
                                        <p:tgtEl>
                                          <p:spTgt spid="396"/>
                                        </p:tgtEl>
                                        <p:attrNameLst>
                                          <p:attrName>style.visibility</p:attrName>
                                        </p:attrNameLst>
                                      </p:cBhvr>
                                      <p:to>
                                        <p:strVal val="visible"/>
                                      </p:to>
                                    </p:set>
                                    <p:animEffect transition="in" filter="wipe(down)">
                                      <p:cBhvr>
                                        <p:cTn id="123" dur="250"/>
                                        <p:tgtEl>
                                          <p:spTgt spid="396"/>
                                        </p:tgtEl>
                                      </p:cBhvr>
                                    </p:animEffect>
                                  </p:childTnLst>
                                </p:cTn>
                              </p:par>
                              <p:par>
                                <p:cTn id="124" presetID="22" presetClass="entr" presetSubtype="4" fill="hold" nodeType="withEffect">
                                  <p:stCondLst>
                                    <p:cond delay="0"/>
                                  </p:stCondLst>
                                  <p:childTnLst>
                                    <p:set>
                                      <p:cBhvr>
                                        <p:cTn id="125" dur="1" fill="hold">
                                          <p:stCondLst>
                                            <p:cond delay="0"/>
                                          </p:stCondLst>
                                        </p:cTn>
                                        <p:tgtEl>
                                          <p:spTgt spid="440"/>
                                        </p:tgtEl>
                                        <p:attrNameLst>
                                          <p:attrName>style.visibility</p:attrName>
                                        </p:attrNameLst>
                                      </p:cBhvr>
                                      <p:to>
                                        <p:strVal val="visible"/>
                                      </p:to>
                                    </p:set>
                                    <p:animEffect transition="in" filter="wipe(down)">
                                      <p:cBhvr>
                                        <p:cTn id="126" dur="250"/>
                                        <p:tgtEl>
                                          <p:spTgt spid="440"/>
                                        </p:tgtEl>
                                      </p:cBhvr>
                                    </p:animEffect>
                                  </p:childTnLst>
                                </p:cTn>
                              </p:par>
                              <p:par>
                                <p:cTn id="127" presetID="22" presetClass="entr" presetSubtype="4" fill="hold" nodeType="withEffect">
                                  <p:stCondLst>
                                    <p:cond delay="0"/>
                                  </p:stCondLst>
                                  <p:childTnLst>
                                    <p:set>
                                      <p:cBhvr>
                                        <p:cTn id="128" dur="1" fill="hold">
                                          <p:stCondLst>
                                            <p:cond delay="0"/>
                                          </p:stCondLst>
                                        </p:cTn>
                                        <p:tgtEl>
                                          <p:spTgt spid="443"/>
                                        </p:tgtEl>
                                        <p:attrNameLst>
                                          <p:attrName>style.visibility</p:attrName>
                                        </p:attrNameLst>
                                      </p:cBhvr>
                                      <p:to>
                                        <p:strVal val="visible"/>
                                      </p:to>
                                    </p:set>
                                    <p:animEffect transition="in" filter="wipe(down)">
                                      <p:cBhvr>
                                        <p:cTn id="129" dur="250"/>
                                        <p:tgtEl>
                                          <p:spTgt spid="443"/>
                                        </p:tgtEl>
                                      </p:cBhvr>
                                    </p:animEffect>
                                  </p:childTnLst>
                                </p:cTn>
                              </p:par>
                              <p:par>
                                <p:cTn id="130" presetID="22" presetClass="entr" presetSubtype="4" fill="hold" nodeType="withEffect">
                                  <p:stCondLst>
                                    <p:cond delay="0"/>
                                  </p:stCondLst>
                                  <p:childTnLst>
                                    <p:set>
                                      <p:cBhvr>
                                        <p:cTn id="131" dur="1" fill="hold">
                                          <p:stCondLst>
                                            <p:cond delay="0"/>
                                          </p:stCondLst>
                                        </p:cTn>
                                        <p:tgtEl>
                                          <p:spTgt spid="446"/>
                                        </p:tgtEl>
                                        <p:attrNameLst>
                                          <p:attrName>style.visibility</p:attrName>
                                        </p:attrNameLst>
                                      </p:cBhvr>
                                      <p:to>
                                        <p:strVal val="visible"/>
                                      </p:to>
                                    </p:set>
                                    <p:animEffect transition="in" filter="wipe(down)">
                                      <p:cBhvr>
                                        <p:cTn id="132" dur="250"/>
                                        <p:tgtEl>
                                          <p:spTgt spid="446"/>
                                        </p:tgtEl>
                                      </p:cBhvr>
                                    </p:animEffect>
                                  </p:childTnLst>
                                </p:cTn>
                              </p:par>
                              <p:par>
                                <p:cTn id="133" presetID="22" presetClass="entr" presetSubtype="4" fill="hold" nodeType="withEffect">
                                  <p:stCondLst>
                                    <p:cond delay="0"/>
                                  </p:stCondLst>
                                  <p:childTnLst>
                                    <p:set>
                                      <p:cBhvr>
                                        <p:cTn id="134" dur="1" fill="hold">
                                          <p:stCondLst>
                                            <p:cond delay="0"/>
                                          </p:stCondLst>
                                        </p:cTn>
                                        <p:tgtEl>
                                          <p:spTgt spid="455"/>
                                        </p:tgtEl>
                                        <p:attrNameLst>
                                          <p:attrName>style.visibility</p:attrName>
                                        </p:attrNameLst>
                                      </p:cBhvr>
                                      <p:to>
                                        <p:strVal val="visible"/>
                                      </p:to>
                                    </p:set>
                                    <p:animEffect transition="in" filter="wipe(down)">
                                      <p:cBhvr>
                                        <p:cTn id="135" dur="250"/>
                                        <p:tgtEl>
                                          <p:spTgt spid="455"/>
                                        </p:tgtEl>
                                      </p:cBhvr>
                                    </p:animEffect>
                                  </p:childTnLst>
                                </p:cTn>
                              </p:par>
                            </p:childTnLst>
                          </p:cTn>
                        </p:par>
                        <p:par>
                          <p:cTn id="136" fill="hold">
                            <p:stCondLst>
                              <p:cond delay="250"/>
                            </p:stCondLst>
                            <p:childTnLst>
                              <p:par>
                                <p:cTn id="137" presetID="10" presetClass="entr" presetSubtype="0" fill="hold" nodeType="afterEffect">
                                  <p:stCondLst>
                                    <p:cond delay="0"/>
                                  </p:stCondLst>
                                  <p:childTnLst>
                                    <p:set>
                                      <p:cBhvr>
                                        <p:cTn id="138" dur="1" fill="hold">
                                          <p:stCondLst>
                                            <p:cond delay="0"/>
                                          </p:stCondLst>
                                        </p:cTn>
                                        <p:tgtEl>
                                          <p:spTgt spid="385"/>
                                        </p:tgtEl>
                                        <p:attrNameLst>
                                          <p:attrName>style.visibility</p:attrName>
                                        </p:attrNameLst>
                                      </p:cBhvr>
                                      <p:to>
                                        <p:strVal val="visible"/>
                                      </p:to>
                                    </p:set>
                                    <p:animEffect transition="in" filter="fade">
                                      <p:cBhvr>
                                        <p:cTn id="139" dur="250"/>
                                        <p:tgtEl>
                                          <p:spTgt spid="385"/>
                                        </p:tgtEl>
                                      </p:cBhvr>
                                    </p:animEffect>
                                  </p:childTnLst>
                                </p:cTn>
                              </p:par>
                              <p:par>
                                <p:cTn id="140" presetID="10" presetClass="entr" presetSubtype="0" fill="hold" nodeType="withEffect">
                                  <p:stCondLst>
                                    <p:cond delay="0"/>
                                  </p:stCondLst>
                                  <p:childTnLst>
                                    <p:set>
                                      <p:cBhvr>
                                        <p:cTn id="141" dur="1" fill="hold">
                                          <p:stCondLst>
                                            <p:cond delay="0"/>
                                          </p:stCondLst>
                                        </p:cTn>
                                        <p:tgtEl>
                                          <p:spTgt spid="392"/>
                                        </p:tgtEl>
                                        <p:attrNameLst>
                                          <p:attrName>style.visibility</p:attrName>
                                        </p:attrNameLst>
                                      </p:cBhvr>
                                      <p:to>
                                        <p:strVal val="visible"/>
                                      </p:to>
                                    </p:set>
                                    <p:animEffect transition="in" filter="fade">
                                      <p:cBhvr>
                                        <p:cTn id="142" dur="250"/>
                                        <p:tgtEl>
                                          <p:spTgt spid="392"/>
                                        </p:tgtEl>
                                      </p:cBhvr>
                                    </p:animEffect>
                                  </p:childTnLst>
                                </p:cTn>
                              </p:par>
                              <p:par>
                                <p:cTn id="143" presetID="10" presetClass="entr" presetSubtype="0" fill="hold" nodeType="withEffect">
                                  <p:stCondLst>
                                    <p:cond delay="0"/>
                                  </p:stCondLst>
                                  <p:childTnLst>
                                    <p:set>
                                      <p:cBhvr>
                                        <p:cTn id="144" dur="1" fill="hold">
                                          <p:stCondLst>
                                            <p:cond delay="0"/>
                                          </p:stCondLst>
                                        </p:cTn>
                                        <p:tgtEl>
                                          <p:spTgt spid="401"/>
                                        </p:tgtEl>
                                        <p:attrNameLst>
                                          <p:attrName>style.visibility</p:attrName>
                                        </p:attrNameLst>
                                      </p:cBhvr>
                                      <p:to>
                                        <p:strVal val="visible"/>
                                      </p:to>
                                    </p:set>
                                    <p:animEffect transition="in" filter="fade">
                                      <p:cBhvr>
                                        <p:cTn id="145" dur="250"/>
                                        <p:tgtEl>
                                          <p:spTgt spid="401"/>
                                        </p:tgtEl>
                                      </p:cBhvr>
                                    </p:animEffect>
                                  </p:childTnLst>
                                </p:cTn>
                              </p:par>
                              <p:par>
                                <p:cTn id="146" presetID="10" presetClass="entr" presetSubtype="0" fill="hold" nodeType="withEffect">
                                  <p:stCondLst>
                                    <p:cond delay="0"/>
                                  </p:stCondLst>
                                  <p:childTnLst>
                                    <p:set>
                                      <p:cBhvr>
                                        <p:cTn id="147" dur="1" fill="hold">
                                          <p:stCondLst>
                                            <p:cond delay="0"/>
                                          </p:stCondLst>
                                        </p:cTn>
                                        <p:tgtEl>
                                          <p:spTgt spid="405"/>
                                        </p:tgtEl>
                                        <p:attrNameLst>
                                          <p:attrName>style.visibility</p:attrName>
                                        </p:attrNameLst>
                                      </p:cBhvr>
                                      <p:to>
                                        <p:strVal val="visible"/>
                                      </p:to>
                                    </p:set>
                                    <p:animEffect transition="in" filter="fade">
                                      <p:cBhvr>
                                        <p:cTn id="148" dur="250"/>
                                        <p:tgtEl>
                                          <p:spTgt spid="405"/>
                                        </p:tgtEl>
                                      </p:cBhvr>
                                    </p:animEffect>
                                  </p:childTnLst>
                                </p:cTn>
                              </p:par>
                              <p:par>
                                <p:cTn id="149" presetID="10" presetClass="entr" presetSubtype="0" fill="hold" nodeType="withEffect">
                                  <p:stCondLst>
                                    <p:cond delay="0"/>
                                  </p:stCondLst>
                                  <p:childTnLst>
                                    <p:set>
                                      <p:cBhvr>
                                        <p:cTn id="150" dur="1" fill="hold">
                                          <p:stCondLst>
                                            <p:cond delay="0"/>
                                          </p:stCondLst>
                                        </p:cTn>
                                        <p:tgtEl>
                                          <p:spTgt spid="409"/>
                                        </p:tgtEl>
                                        <p:attrNameLst>
                                          <p:attrName>style.visibility</p:attrName>
                                        </p:attrNameLst>
                                      </p:cBhvr>
                                      <p:to>
                                        <p:strVal val="visible"/>
                                      </p:to>
                                    </p:set>
                                    <p:animEffect transition="in" filter="fade">
                                      <p:cBhvr>
                                        <p:cTn id="151" dur="250"/>
                                        <p:tgtEl>
                                          <p:spTgt spid="409"/>
                                        </p:tgtEl>
                                      </p:cBhvr>
                                    </p:animEffect>
                                  </p:childTnLst>
                                </p:cTn>
                              </p:par>
                              <p:par>
                                <p:cTn id="152" presetID="10" presetClass="entr" presetSubtype="0" fill="hold" nodeType="withEffect">
                                  <p:stCondLst>
                                    <p:cond delay="0"/>
                                  </p:stCondLst>
                                  <p:childTnLst>
                                    <p:set>
                                      <p:cBhvr>
                                        <p:cTn id="153" dur="1" fill="hold">
                                          <p:stCondLst>
                                            <p:cond delay="0"/>
                                          </p:stCondLst>
                                        </p:cTn>
                                        <p:tgtEl>
                                          <p:spTgt spid="449"/>
                                        </p:tgtEl>
                                        <p:attrNameLst>
                                          <p:attrName>style.visibility</p:attrName>
                                        </p:attrNameLst>
                                      </p:cBhvr>
                                      <p:to>
                                        <p:strVal val="visible"/>
                                      </p:to>
                                    </p:set>
                                    <p:animEffect transition="in" filter="fade">
                                      <p:cBhvr>
                                        <p:cTn id="154" dur="250"/>
                                        <p:tgtEl>
                                          <p:spTgt spid="449"/>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439"/>
                                        </p:tgtEl>
                                        <p:attrNameLst>
                                          <p:attrName>style.visibility</p:attrName>
                                        </p:attrNameLst>
                                      </p:cBhvr>
                                      <p:to>
                                        <p:strVal val="visible"/>
                                      </p:to>
                                    </p:set>
                                    <p:animEffect transition="in" filter="fade">
                                      <p:cBhvr>
                                        <p:cTn id="157" dur="250"/>
                                        <p:tgtEl>
                                          <p:spTgt spid="439"/>
                                        </p:tgtEl>
                                      </p:cBhvr>
                                    </p:animEffect>
                                  </p:childTnLst>
                                </p:cTn>
                              </p:par>
                            </p:childTnLst>
                          </p:cTn>
                        </p:par>
                        <p:par>
                          <p:cTn id="158" fill="hold">
                            <p:stCondLst>
                              <p:cond delay="500"/>
                            </p:stCondLst>
                            <p:childTnLst>
                              <p:par>
                                <p:cTn id="159" presetID="10" presetClass="entr" presetSubtype="0" fill="hold" grpId="0" nodeType="afterEffect">
                                  <p:stCondLst>
                                    <p:cond delay="0"/>
                                  </p:stCondLst>
                                  <p:childTnLst>
                                    <p:set>
                                      <p:cBhvr>
                                        <p:cTn id="160" dur="1" fill="hold">
                                          <p:stCondLst>
                                            <p:cond delay="0"/>
                                          </p:stCondLst>
                                        </p:cTn>
                                        <p:tgtEl>
                                          <p:spTgt spid="486"/>
                                        </p:tgtEl>
                                        <p:attrNameLst>
                                          <p:attrName>style.visibility</p:attrName>
                                        </p:attrNameLst>
                                      </p:cBhvr>
                                      <p:to>
                                        <p:strVal val="visible"/>
                                      </p:to>
                                    </p:set>
                                    <p:animEffect transition="in" filter="fade">
                                      <p:cBhvr>
                                        <p:cTn id="161" dur="250"/>
                                        <p:tgtEl>
                                          <p:spTgt spid="486"/>
                                        </p:tgtEl>
                                      </p:cBhvr>
                                    </p:animEffect>
                                  </p:childTnLst>
                                </p:cTn>
                              </p:par>
                              <p:par>
                                <p:cTn id="162" presetID="10" presetClass="entr" presetSubtype="0" fill="hold" grpId="0" nodeType="withEffect">
                                  <p:stCondLst>
                                    <p:cond delay="0"/>
                                  </p:stCondLst>
                                  <p:childTnLst>
                                    <p:set>
                                      <p:cBhvr>
                                        <p:cTn id="163" dur="1" fill="hold">
                                          <p:stCondLst>
                                            <p:cond delay="0"/>
                                          </p:stCondLst>
                                        </p:cTn>
                                        <p:tgtEl>
                                          <p:spTgt spid="487"/>
                                        </p:tgtEl>
                                        <p:attrNameLst>
                                          <p:attrName>style.visibility</p:attrName>
                                        </p:attrNameLst>
                                      </p:cBhvr>
                                      <p:to>
                                        <p:strVal val="visible"/>
                                      </p:to>
                                    </p:set>
                                    <p:animEffect transition="in" filter="fade">
                                      <p:cBhvr>
                                        <p:cTn id="164" dur="250"/>
                                        <p:tgtEl>
                                          <p:spTgt spid="487"/>
                                        </p:tgtEl>
                                      </p:cBhvr>
                                    </p:animEffect>
                                  </p:childTnLst>
                                </p:cTn>
                              </p:par>
                              <p:par>
                                <p:cTn id="165" presetID="10" presetClass="entr" presetSubtype="0" fill="hold" grpId="0" nodeType="withEffect">
                                  <p:stCondLst>
                                    <p:cond delay="0"/>
                                  </p:stCondLst>
                                  <p:childTnLst>
                                    <p:set>
                                      <p:cBhvr>
                                        <p:cTn id="166" dur="1" fill="hold">
                                          <p:stCondLst>
                                            <p:cond delay="0"/>
                                          </p:stCondLst>
                                        </p:cTn>
                                        <p:tgtEl>
                                          <p:spTgt spid="488"/>
                                        </p:tgtEl>
                                        <p:attrNameLst>
                                          <p:attrName>style.visibility</p:attrName>
                                        </p:attrNameLst>
                                      </p:cBhvr>
                                      <p:to>
                                        <p:strVal val="visible"/>
                                      </p:to>
                                    </p:set>
                                    <p:animEffect transition="in" filter="fade">
                                      <p:cBhvr>
                                        <p:cTn id="167" dur="250"/>
                                        <p:tgtEl>
                                          <p:spTgt spid="488"/>
                                        </p:tgtEl>
                                      </p:cBhvr>
                                    </p:animEffect>
                                  </p:childTnLst>
                                </p:cTn>
                              </p:par>
                            </p:childTnLst>
                          </p:cTn>
                        </p:par>
                        <p:par>
                          <p:cTn id="168" fill="hold">
                            <p:stCondLst>
                              <p:cond delay="750"/>
                            </p:stCondLst>
                            <p:childTnLst>
                              <p:par>
                                <p:cTn id="169" presetID="22" presetClass="entr" presetSubtype="4" fill="hold" nodeType="afterEffect">
                                  <p:stCondLst>
                                    <p:cond delay="0"/>
                                  </p:stCondLst>
                                  <p:childTnLst>
                                    <p:set>
                                      <p:cBhvr>
                                        <p:cTn id="170" dur="1" fill="hold">
                                          <p:stCondLst>
                                            <p:cond delay="0"/>
                                          </p:stCondLst>
                                        </p:cTn>
                                        <p:tgtEl>
                                          <p:spTgt spid="120"/>
                                        </p:tgtEl>
                                        <p:attrNameLst>
                                          <p:attrName>style.visibility</p:attrName>
                                        </p:attrNameLst>
                                      </p:cBhvr>
                                      <p:to>
                                        <p:strVal val="visible"/>
                                      </p:to>
                                    </p:set>
                                    <p:animEffect transition="in" filter="wipe(down)">
                                      <p:cBhvr>
                                        <p:cTn id="171" dur="250"/>
                                        <p:tgtEl>
                                          <p:spTgt spid="120"/>
                                        </p:tgtEl>
                                      </p:cBhvr>
                                    </p:animEffect>
                                  </p:childTnLst>
                                </p:cTn>
                              </p:par>
                              <p:par>
                                <p:cTn id="172" presetID="22" presetClass="entr" presetSubtype="4" fill="hold" nodeType="withEffect">
                                  <p:stCondLst>
                                    <p:cond delay="0"/>
                                  </p:stCondLst>
                                  <p:childTnLst>
                                    <p:set>
                                      <p:cBhvr>
                                        <p:cTn id="173" dur="1" fill="hold">
                                          <p:stCondLst>
                                            <p:cond delay="0"/>
                                          </p:stCondLst>
                                        </p:cTn>
                                        <p:tgtEl>
                                          <p:spTgt spid="139"/>
                                        </p:tgtEl>
                                        <p:attrNameLst>
                                          <p:attrName>style.visibility</p:attrName>
                                        </p:attrNameLst>
                                      </p:cBhvr>
                                      <p:to>
                                        <p:strVal val="visible"/>
                                      </p:to>
                                    </p:set>
                                    <p:animEffect transition="in" filter="wipe(down)">
                                      <p:cBhvr>
                                        <p:cTn id="174" dur="250"/>
                                        <p:tgtEl>
                                          <p:spTgt spid="139"/>
                                        </p:tgtEl>
                                      </p:cBhvr>
                                    </p:animEffect>
                                  </p:childTnLst>
                                </p:cTn>
                              </p:par>
                              <p:par>
                                <p:cTn id="175" presetID="22" presetClass="entr" presetSubtype="4" fill="hold" nodeType="withEffect">
                                  <p:stCondLst>
                                    <p:cond delay="0"/>
                                  </p:stCondLst>
                                  <p:childTnLst>
                                    <p:set>
                                      <p:cBhvr>
                                        <p:cTn id="176" dur="1" fill="hold">
                                          <p:stCondLst>
                                            <p:cond delay="0"/>
                                          </p:stCondLst>
                                        </p:cTn>
                                        <p:tgtEl>
                                          <p:spTgt spid="429"/>
                                        </p:tgtEl>
                                        <p:attrNameLst>
                                          <p:attrName>style.visibility</p:attrName>
                                        </p:attrNameLst>
                                      </p:cBhvr>
                                      <p:to>
                                        <p:strVal val="visible"/>
                                      </p:to>
                                    </p:set>
                                    <p:animEffect transition="in" filter="wipe(down)">
                                      <p:cBhvr>
                                        <p:cTn id="177" dur="250"/>
                                        <p:tgtEl>
                                          <p:spTgt spid="429"/>
                                        </p:tgtEl>
                                      </p:cBhvr>
                                    </p:animEffect>
                                  </p:childTnLst>
                                </p:cTn>
                              </p:par>
                              <p:par>
                                <p:cTn id="178" presetID="22" presetClass="entr" presetSubtype="4" fill="hold" nodeType="withEffect">
                                  <p:stCondLst>
                                    <p:cond delay="0"/>
                                  </p:stCondLst>
                                  <p:childTnLst>
                                    <p:set>
                                      <p:cBhvr>
                                        <p:cTn id="179" dur="1" fill="hold">
                                          <p:stCondLst>
                                            <p:cond delay="0"/>
                                          </p:stCondLst>
                                        </p:cTn>
                                        <p:tgtEl>
                                          <p:spTgt spid="432"/>
                                        </p:tgtEl>
                                        <p:attrNameLst>
                                          <p:attrName>style.visibility</p:attrName>
                                        </p:attrNameLst>
                                      </p:cBhvr>
                                      <p:to>
                                        <p:strVal val="visible"/>
                                      </p:to>
                                    </p:set>
                                    <p:animEffect transition="in" filter="wipe(down)">
                                      <p:cBhvr>
                                        <p:cTn id="180" dur="250"/>
                                        <p:tgtEl>
                                          <p:spTgt spid="432"/>
                                        </p:tgtEl>
                                      </p:cBhvr>
                                    </p:animEffect>
                                  </p:childTnLst>
                                </p:cTn>
                              </p:par>
                              <p:par>
                                <p:cTn id="181" presetID="22" presetClass="entr" presetSubtype="4" fill="hold" nodeType="withEffect">
                                  <p:stCondLst>
                                    <p:cond delay="0"/>
                                  </p:stCondLst>
                                  <p:childTnLst>
                                    <p:set>
                                      <p:cBhvr>
                                        <p:cTn id="182" dur="1" fill="hold">
                                          <p:stCondLst>
                                            <p:cond delay="0"/>
                                          </p:stCondLst>
                                        </p:cTn>
                                        <p:tgtEl>
                                          <p:spTgt spid="435"/>
                                        </p:tgtEl>
                                        <p:attrNameLst>
                                          <p:attrName>style.visibility</p:attrName>
                                        </p:attrNameLst>
                                      </p:cBhvr>
                                      <p:to>
                                        <p:strVal val="visible"/>
                                      </p:to>
                                    </p:set>
                                    <p:animEffect transition="in" filter="wipe(down)">
                                      <p:cBhvr>
                                        <p:cTn id="183" dur="250"/>
                                        <p:tgtEl>
                                          <p:spTgt spid="435"/>
                                        </p:tgtEl>
                                      </p:cBhvr>
                                    </p:animEffect>
                                  </p:childTnLst>
                                </p:cTn>
                              </p:par>
                              <p:par>
                                <p:cTn id="184" presetID="22" presetClass="entr" presetSubtype="4" fill="hold" nodeType="withEffect">
                                  <p:stCondLst>
                                    <p:cond delay="0"/>
                                  </p:stCondLst>
                                  <p:childTnLst>
                                    <p:set>
                                      <p:cBhvr>
                                        <p:cTn id="185" dur="1" fill="hold">
                                          <p:stCondLst>
                                            <p:cond delay="0"/>
                                          </p:stCondLst>
                                        </p:cTn>
                                        <p:tgtEl>
                                          <p:spTgt spid="474"/>
                                        </p:tgtEl>
                                        <p:attrNameLst>
                                          <p:attrName>style.visibility</p:attrName>
                                        </p:attrNameLst>
                                      </p:cBhvr>
                                      <p:to>
                                        <p:strVal val="visible"/>
                                      </p:to>
                                    </p:set>
                                    <p:animEffect transition="in" filter="wipe(down)">
                                      <p:cBhvr>
                                        <p:cTn id="186" dur="250"/>
                                        <p:tgtEl>
                                          <p:spTgt spid="474"/>
                                        </p:tgtEl>
                                      </p:cBhvr>
                                    </p:animEffect>
                                  </p:childTnLst>
                                </p:cTn>
                              </p:par>
                            </p:childTnLst>
                          </p:cTn>
                        </p:par>
                      </p:childTnLst>
                    </p:cTn>
                  </p:par>
                  <p:par>
                    <p:cTn id="187" fill="hold">
                      <p:stCondLst>
                        <p:cond delay="indefinite"/>
                      </p:stCondLst>
                      <p:childTnLst>
                        <p:par>
                          <p:cTn id="188" fill="hold">
                            <p:stCondLst>
                              <p:cond delay="0"/>
                            </p:stCondLst>
                            <p:childTnLst>
                              <p:par>
                                <p:cTn id="189" presetID="10" presetClass="exit" presetSubtype="0" fill="hold" nodeType="clickEffect">
                                  <p:stCondLst>
                                    <p:cond delay="0"/>
                                  </p:stCondLst>
                                  <p:childTnLst>
                                    <p:animEffect transition="out" filter="fade">
                                      <p:cBhvr>
                                        <p:cTn id="190" dur="250"/>
                                        <p:tgtEl>
                                          <p:spTgt spid="396"/>
                                        </p:tgtEl>
                                      </p:cBhvr>
                                    </p:animEffect>
                                    <p:set>
                                      <p:cBhvr>
                                        <p:cTn id="191" dur="1" fill="hold">
                                          <p:stCondLst>
                                            <p:cond delay="249"/>
                                          </p:stCondLst>
                                        </p:cTn>
                                        <p:tgtEl>
                                          <p:spTgt spid="396"/>
                                        </p:tgtEl>
                                        <p:attrNameLst>
                                          <p:attrName>style.visibility</p:attrName>
                                        </p:attrNameLst>
                                      </p:cBhvr>
                                      <p:to>
                                        <p:strVal val="hidden"/>
                                      </p:to>
                                    </p:set>
                                  </p:childTnLst>
                                </p:cTn>
                              </p:par>
                              <p:par>
                                <p:cTn id="192" presetID="10" presetClass="exit" presetSubtype="0" fill="hold" nodeType="withEffect">
                                  <p:stCondLst>
                                    <p:cond delay="0"/>
                                  </p:stCondLst>
                                  <p:childTnLst>
                                    <p:animEffect transition="out" filter="fade">
                                      <p:cBhvr>
                                        <p:cTn id="193" dur="250"/>
                                        <p:tgtEl>
                                          <p:spTgt spid="443"/>
                                        </p:tgtEl>
                                      </p:cBhvr>
                                    </p:animEffect>
                                    <p:set>
                                      <p:cBhvr>
                                        <p:cTn id="194" dur="1" fill="hold">
                                          <p:stCondLst>
                                            <p:cond delay="249"/>
                                          </p:stCondLst>
                                        </p:cTn>
                                        <p:tgtEl>
                                          <p:spTgt spid="443"/>
                                        </p:tgtEl>
                                        <p:attrNameLst>
                                          <p:attrName>style.visibility</p:attrName>
                                        </p:attrNameLst>
                                      </p:cBhvr>
                                      <p:to>
                                        <p:strVal val="hidden"/>
                                      </p:to>
                                    </p:set>
                                  </p:childTnLst>
                                </p:cTn>
                              </p:par>
                              <p:par>
                                <p:cTn id="195" presetID="10" presetClass="exit" presetSubtype="0" fill="hold" nodeType="withEffect">
                                  <p:stCondLst>
                                    <p:cond delay="0"/>
                                  </p:stCondLst>
                                  <p:childTnLst>
                                    <p:animEffect transition="out" filter="fade">
                                      <p:cBhvr>
                                        <p:cTn id="196" dur="250"/>
                                        <p:tgtEl>
                                          <p:spTgt spid="455"/>
                                        </p:tgtEl>
                                      </p:cBhvr>
                                    </p:animEffect>
                                    <p:set>
                                      <p:cBhvr>
                                        <p:cTn id="197" dur="1" fill="hold">
                                          <p:stCondLst>
                                            <p:cond delay="249"/>
                                          </p:stCondLst>
                                        </p:cTn>
                                        <p:tgtEl>
                                          <p:spTgt spid="455"/>
                                        </p:tgtEl>
                                        <p:attrNameLst>
                                          <p:attrName>style.visibility</p:attrName>
                                        </p:attrNameLst>
                                      </p:cBhvr>
                                      <p:to>
                                        <p:strVal val="hidden"/>
                                      </p:to>
                                    </p:set>
                                  </p:childTnLst>
                                </p:cTn>
                              </p:par>
                              <p:par>
                                <p:cTn id="198" presetID="10" presetClass="exit" presetSubtype="0" fill="hold" nodeType="withEffect">
                                  <p:stCondLst>
                                    <p:cond delay="0"/>
                                  </p:stCondLst>
                                  <p:childTnLst>
                                    <p:animEffect transition="out" filter="fade">
                                      <p:cBhvr>
                                        <p:cTn id="199" dur="250"/>
                                        <p:tgtEl>
                                          <p:spTgt spid="392"/>
                                        </p:tgtEl>
                                      </p:cBhvr>
                                    </p:animEffect>
                                    <p:set>
                                      <p:cBhvr>
                                        <p:cTn id="200" dur="1" fill="hold">
                                          <p:stCondLst>
                                            <p:cond delay="249"/>
                                          </p:stCondLst>
                                        </p:cTn>
                                        <p:tgtEl>
                                          <p:spTgt spid="392"/>
                                        </p:tgtEl>
                                        <p:attrNameLst>
                                          <p:attrName>style.visibility</p:attrName>
                                        </p:attrNameLst>
                                      </p:cBhvr>
                                      <p:to>
                                        <p:strVal val="hidden"/>
                                      </p:to>
                                    </p:set>
                                  </p:childTnLst>
                                </p:cTn>
                              </p:par>
                              <p:par>
                                <p:cTn id="201" presetID="10" presetClass="exit" presetSubtype="0" fill="hold" nodeType="withEffect">
                                  <p:stCondLst>
                                    <p:cond delay="0"/>
                                  </p:stCondLst>
                                  <p:childTnLst>
                                    <p:animEffect transition="out" filter="fade">
                                      <p:cBhvr>
                                        <p:cTn id="202" dur="250"/>
                                        <p:tgtEl>
                                          <p:spTgt spid="405"/>
                                        </p:tgtEl>
                                      </p:cBhvr>
                                    </p:animEffect>
                                    <p:set>
                                      <p:cBhvr>
                                        <p:cTn id="203" dur="1" fill="hold">
                                          <p:stCondLst>
                                            <p:cond delay="249"/>
                                          </p:stCondLst>
                                        </p:cTn>
                                        <p:tgtEl>
                                          <p:spTgt spid="405"/>
                                        </p:tgtEl>
                                        <p:attrNameLst>
                                          <p:attrName>style.visibility</p:attrName>
                                        </p:attrNameLst>
                                      </p:cBhvr>
                                      <p:to>
                                        <p:strVal val="hidden"/>
                                      </p:to>
                                    </p:set>
                                  </p:childTnLst>
                                </p:cTn>
                              </p:par>
                              <p:par>
                                <p:cTn id="204" presetID="10" presetClass="exit" presetSubtype="0" fill="hold" nodeType="withEffect">
                                  <p:stCondLst>
                                    <p:cond delay="0"/>
                                  </p:stCondLst>
                                  <p:childTnLst>
                                    <p:animEffect transition="out" filter="fade">
                                      <p:cBhvr>
                                        <p:cTn id="205" dur="250"/>
                                        <p:tgtEl>
                                          <p:spTgt spid="449"/>
                                        </p:tgtEl>
                                      </p:cBhvr>
                                    </p:animEffect>
                                    <p:set>
                                      <p:cBhvr>
                                        <p:cTn id="206" dur="1" fill="hold">
                                          <p:stCondLst>
                                            <p:cond delay="249"/>
                                          </p:stCondLst>
                                        </p:cTn>
                                        <p:tgtEl>
                                          <p:spTgt spid="449"/>
                                        </p:tgtEl>
                                        <p:attrNameLst>
                                          <p:attrName>style.visibility</p:attrName>
                                        </p:attrNameLst>
                                      </p:cBhvr>
                                      <p:to>
                                        <p:strVal val="hidden"/>
                                      </p:to>
                                    </p:set>
                                  </p:childTnLst>
                                </p:cTn>
                              </p:par>
                              <p:par>
                                <p:cTn id="207" presetID="10" presetClass="exit" presetSubtype="0" fill="hold" nodeType="withEffect">
                                  <p:stCondLst>
                                    <p:cond delay="0"/>
                                  </p:stCondLst>
                                  <p:childTnLst>
                                    <p:animEffect transition="out" filter="fade">
                                      <p:cBhvr>
                                        <p:cTn id="208" dur="250"/>
                                        <p:tgtEl>
                                          <p:spTgt spid="139"/>
                                        </p:tgtEl>
                                      </p:cBhvr>
                                    </p:animEffect>
                                    <p:set>
                                      <p:cBhvr>
                                        <p:cTn id="209" dur="1" fill="hold">
                                          <p:stCondLst>
                                            <p:cond delay="249"/>
                                          </p:stCondLst>
                                        </p:cTn>
                                        <p:tgtEl>
                                          <p:spTgt spid="139"/>
                                        </p:tgtEl>
                                        <p:attrNameLst>
                                          <p:attrName>style.visibility</p:attrName>
                                        </p:attrNameLst>
                                      </p:cBhvr>
                                      <p:to>
                                        <p:strVal val="hidden"/>
                                      </p:to>
                                    </p:set>
                                  </p:childTnLst>
                                </p:cTn>
                              </p:par>
                              <p:par>
                                <p:cTn id="210" presetID="10" presetClass="exit" presetSubtype="0" fill="hold" nodeType="withEffect">
                                  <p:stCondLst>
                                    <p:cond delay="0"/>
                                  </p:stCondLst>
                                  <p:childTnLst>
                                    <p:animEffect transition="out" filter="fade">
                                      <p:cBhvr>
                                        <p:cTn id="211" dur="250"/>
                                        <p:tgtEl>
                                          <p:spTgt spid="432"/>
                                        </p:tgtEl>
                                      </p:cBhvr>
                                    </p:animEffect>
                                    <p:set>
                                      <p:cBhvr>
                                        <p:cTn id="212" dur="1" fill="hold">
                                          <p:stCondLst>
                                            <p:cond delay="249"/>
                                          </p:stCondLst>
                                        </p:cTn>
                                        <p:tgtEl>
                                          <p:spTgt spid="432"/>
                                        </p:tgtEl>
                                        <p:attrNameLst>
                                          <p:attrName>style.visibility</p:attrName>
                                        </p:attrNameLst>
                                      </p:cBhvr>
                                      <p:to>
                                        <p:strVal val="hidden"/>
                                      </p:to>
                                    </p:set>
                                  </p:childTnLst>
                                </p:cTn>
                              </p:par>
                              <p:par>
                                <p:cTn id="213" presetID="10" presetClass="exit" presetSubtype="0" fill="hold" nodeType="withEffect">
                                  <p:stCondLst>
                                    <p:cond delay="0"/>
                                  </p:stCondLst>
                                  <p:childTnLst>
                                    <p:animEffect transition="out" filter="fade">
                                      <p:cBhvr>
                                        <p:cTn id="214" dur="250"/>
                                        <p:tgtEl>
                                          <p:spTgt spid="474"/>
                                        </p:tgtEl>
                                      </p:cBhvr>
                                    </p:animEffect>
                                    <p:set>
                                      <p:cBhvr>
                                        <p:cTn id="215" dur="1" fill="hold">
                                          <p:stCondLst>
                                            <p:cond delay="249"/>
                                          </p:stCondLst>
                                        </p:cTn>
                                        <p:tgtEl>
                                          <p:spTgt spid="474"/>
                                        </p:tgtEl>
                                        <p:attrNameLst>
                                          <p:attrName>style.visibility</p:attrName>
                                        </p:attrNameLst>
                                      </p:cBhvr>
                                      <p:to>
                                        <p:strVal val="hidden"/>
                                      </p:to>
                                    </p:set>
                                  </p:childTnLst>
                                </p:cTn>
                              </p:par>
                            </p:childTnLst>
                          </p:cTn>
                        </p:par>
                      </p:childTnLst>
                    </p:cTn>
                  </p:par>
                  <p:par>
                    <p:cTn id="216" fill="hold">
                      <p:stCondLst>
                        <p:cond delay="indefinite"/>
                      </p:stCondLst>
                      <p:childTnLst>
                        <p:par>
                          <p:cTn id="217" fill="hold">
                            <p:stCondLst>
                              <p:cond delay="0"/>
                            </p:stCondLst>
                            <p:childTnLst>
                              <p:par>
                                <p:cTn id="218" presetID="10" presetClass="exit" presetSubtype="0" fill="hold" nodeType="clickEffect">
                                  <p:stCondLst>
                                    <p:cond delay="0"/>
                                  </p:stCondLst>
                                  <p:childTnLst>
                                    <p:animEffect transition="out" filter="fade">
                                      <p:cBhvr>
                                        <p:cTn id="219" dur="250"/>
                                        <p:tgtEl>
                                          <p:spTgt spid="147"/>
                                        </p:tgtEl>
                                      </p:cBhvr>
                                    </p:animEffect>
                                    <p:set>
                                      <p:cBhvr>
                                        <p:cTn id="220" dur="1" fill="hold">
                                          <p:stCondLst>
                                            <p:cond delay="249"/>
                                          </p:stCondLst>
                                        </p:cTn>
                                        <p:tgtEl>
                                          <p:spTgt spid="147"/>
                                        </p:tgtEl>
                                        <p:attrNameLst>
                                          <p:attrName>style.visibility</p:attrName>
                                        </p:attrNameLst>
                                      </p:cBhvr>
                                      <p:to>
                                        <p:strVal val="hidden"/>
                                      </p:to>
                                    </p:set>
                                  </p:childTnLst>
                                </p:cTn>
                              </p:par>
                              <p:par>
                                <p:cTn id="221" presetID="10" presetClass="exit" presetSubtype="0" fill="hold" nodeType="withEffect">
                                  <p:stCondLst>
                                    <p:cond delay="0"/>
                                  </p:stCondLst>
                                  <p:childTnLst>
                                    <p:animEffect transition="out" filter="fade">
                                      <p:cBhvr>
                                        <p:cTn id="222" dur="250"/>
                                        <p:tgtEl>
                                          <p:spTgt spid="101"/>
                                        </p:tgtEl>
                                      </p:cBhvr>
                                    </p:animEffect>
                                    <p:set>
                                      <p:cBhvr>
                                        <p:cTn id="223" dur="1" fill="hold">
                                          <p:stCondLst>
                                            <p:cond delay="249"/>
                                          </p:stCondLst>
                                        </p:cTn>
                                        <p:tgtEl>
                                          <p:spTgt spid="101"/>
                                        </p:tgtEl>
                                        <p:attrNameLst>
                                          <p:attrName>style.visibility</p:attrName>
                                        </p:attrNameLst>
                                      </p:cBhvr>
                                      <p:to>
                                        <p:strVal val="hidden"/>
                                      </p:to>
                                    </p:set>
                                  </p:childTnLst>
                                </p:cTn>
                              </p:par>
                              <p:par>
                                <p:cTn id="224" presetID="10" presetClass="exit" presetSubtype="0" fill="hold" grpId="1" nodeType="withEffect">
                                  <p:stCondLst>
                                    <p:cond delay="0"/>
                                  </p:stCondLst>
                                  <p:childTnLst>
                                    <p:animEffect transition="out" filter="fade">
                                      <p:cBhvr>
                                        <p:cTn id="225" dur="250"/>
                                        <p:tgtEl>
                                          <p:spTgt spid="482"/>
                                        </p:tgtEl>
                                      </p:cBhvr>
                                    </p:animEffect>
                                    <p:set>
                                      <p:cBhvr>
                                        <p:cTn id="226" dur="1" fill="hold">
                                          <p:stCondLst>
                                            <p:cond delay="249"/>
                                          </p:stCondLst>
                                        </p:cTn>
                                        <p:tgtEl>
                                          <p:spTgt spid="482"/>
                                        </p:tgtEl>
                                        <p:attrNameLst>
                                          <p:attrName>style.visibility</p:attrName>
                                        </p:attrNameLst>
                                      </p:cBhvr>
                                      <p:to>
                                        <p:strVal val="hidden"/>
                                      </p:to>
                                    </p:set>
                                  </p:childTnLst>
                                </p:cTn>
                              </p:par>
                              <p:par>
                                <p:cTn id="227" presetID="10" presetClass="exit" presetSubtype="0" fill="hold" nodeType="withEffect">
                                  <p:stCondLst>
                                    <p:cond delay="0"/>
                                  </p:stCondLst>
                                  <p:childTnLst>
                                    <p:animEffect transition="out" filter="fade">
                                      <p:cBhvr>
                                        <p:cTn id="228" dur="250"/>
                                        <p:tgtEl>
                                          <p:spTgt spid="303"/>
                                        </p:tgtEl>
                                      </p:cBhvr>
                                    </p:animEffect>
                                    <p:set>
                                      <p:cBhvr>
                                        <p:cTn id="229" dur="1" fill="hold">
                                          <p:stCondLst>
                                            <p:cond delay="249"/>
                                          </p:stCondLst>
                                        </p:cTn>
                                        <p:tgtEl>
                                          <p:spTgt spid="303"/>
                                        </p:tgtEl>
                                        <p:attrNameLst>
                                          <p:attrName>style.visibility</p:attrName>
                                        </p:attrNameLst>
                                      </p:cBhvr>
                                      <p:to>
                                        <p:strVal val="hidden"/>
                                      </p:to>
                                    </p:set>
                                  </p:childTnLst>
                                </p:cTn>
                              </p:par>
                              <p:par>
                                <p:cTn id="230" presetID="10" presetClass="exit" presetSubtype="0" fill="hold" nodeType="withEffect">
                                  <p:stCondLst>
                                    <p:cond delay="0"/>
                                  </p:stCondLst>
                                  <p:childTnLst>
                                    <p:animEffect transition="out" filter="fade">
                                      <p:cBhvr>
                                        <p:cTn id="231" dur="250"/>
                                        <p:tgtEl>
                                          <p:spTgt spid="389"/>
                                        </p:tgtEl>
                                      </p:cBhvr>
                                    </p:animEffect>
                                    <p:set>
                                      <p:cBhvr>
                                        <p:cTn id="232" dur="1" fill="hold">
                                          <p:stCondLst>
                                            <p:cond delay="249"/>
                                          </p:stCondLst>
                                        </p:cTn>
                                        <p:tgtEl>
                                          <p:spTgt spid="389"/>
                                        </p:tgtEl>
                                        <p:attrNameLst>
                                          <p:attrName>style.visibility</p:attrName>
                                        </p:attrNameLst>
                                      </p:cBhvr>
                                      <p:to>
                                        <p:strVal val="hidden"/>
                                      </p:to>
                                    </p:set>
                                  </p:childTnLst>
                                </p:cTn>
                              </p:par>
                              <p:par>
                                <p:cTn id="233" presetID="10" presetClass="exit" presetSubtype="0" fill="hold" nodeType="withEffect">
                                  <p:stCondLst>
                                    <p:cond delay="0"/>
                                  </p:stCondLst>
                                  <p:childTnLst>
                                    <p:animEffect transition="out" filter="fade">
                                      <p:cBhvr>
                                        <p:cTn id="234" dur="250"/>
                                        <p:tgtEl>
                                          <p:spTgt spid="385"/>
                                        </p:tgtEl>
                                      </p:cBhvr>
                                    </p:animEffect>
                                    <p:set>
                                      <p:cBhvr>
                                        <p:cTn id="235" dur="1" fill="hold">
                                          <p:stCondLst>
                                            <p:cond delay="249"/>
                                          </p:stCondLst>
                                        </p:cTn>
                                        <p:tgtEl>
                                          <p:spTgt spid="385"/>
                                        </p:tgtEl>
                                        <p:attrNameLst>
                                          <p:attrName>style.visibility</p:attrName>
                                        </p:attrNameLst>
                                      </p:cBhvr>
                                      <p:to>
                                        <p:strVal val="hidden"/>
                                      </p:to>
                                    </p:set>
                                  </p:childTnLst>
                                </p:cTn>
                              </p:par>
                              <p:par>
                                <p:cTn id="236" presetID="10" presetClass="exit" presetSubtype="0" fill="hold" grpId="1" nodeType="withEffect">
                                  <p:stCondLst>
                                    <p:cond delay="0"/>
                                  </p:stCondLst>
                                  <p:childTnLst>
                                    <p:animEffect transition="out" filter="fade">
                                      <p:cBhvr>
                                        <p:cTn id="237" dur="250"/>
                                        <p:tgtEl>
                                          <p:spTgt spid="486"/>
                                        </p:tgtEl>
                                      </p:cBhvr>
                                    </p:animEffect>
                                    <p:set>
                                      <p:cBhvr>
                                        <p:cTn id="238" dur="1" fill="hold">
                                          <p:stCondLst>
                                            <p:cond delay="249"/>
                                          </p:stCondLst>
                                        </p:cTn>
                                        <p:tgtEl>
                                          <p:spTgt spid="486"/>
                                        </p:tgtEl>
                                        <p:attrNameLst>
                                          <p:attrName>style.visibility</p:attrName>
                                        </p:attrNameLst>
                                      </p:cBhvr>
                                      <p:to>
                                        <p:strVal val="hidden"/>
                                      </p:to>
                                    </p:set>
                                  </p:childTnLst>
                                </p:cTn>
                              </p:par>
                              <p:par>
                                <p:cTn id="239" presetID="10" presetClass="exit" presetSubtype="0" fill="hold" nodeType="withEffect">
                                  <p:stCondLst>
                                    <p:cond delay="0"/>
                                  </p:stCondLst>
                                  <p:childTnLst>
                                    <p:animEffect transition="out" filter="fade">
                                      <p:cBhvr>
                                        <p:cTn id="240" dur="250"/>
                                        <p:tgtEl>
                                          <p:spTgt spid="120"/>
                                        </p:tgtEl>
                                      </p:cBhvr>
                                    </p:animEffect>
                                    <p:set>
                                      <p:cBhvr>
                                        <p:cTn id="241" dur="1" fill="hold">
                                          <p:stCondLst>
                                            <p:cond delay="249"/>
                                          </p:stCondLst>
                                        </p:cTn>
                                        <p:tgtEl>
                                          <p:spTgt spid="120"/>
                                        </p:tgtEl>
                                        <p:attrNameLst>
                                          <p:attrName>style.visibility</p:attrName>
                                        </p:attrNameLst>
                                      </p:cBhvr>
                                      <p:to>
                                        <p:strVal val="hidden"/>
                                      </p:to>
                                    </p:set>
                                  </p:childTnLst>
                                </p:cTn>
                              </p:par>
                              <p:par>
                                <p:cTn id="242" presetID="10" presetClass="exit" presetSubtype="0" fill="hold" nodeType="withEffect">
                                  <p:stCondLst>
                                    <p:cond delay="0"/>
                                  </p:stCondLst>
                                  <p:childTnLst>
                                    <p:animEffect transition="out" filter="fade">
                                      <p:cBhvr>
                                        <p:cTn id="243" dur="250"/>
                                        <p:tgtEl>
                                          <p:spTgt spid="375"/>
                                        </p:tgtEl>
                                      </p:cBhvr>
                                    </p:animEffect>
                                    <p:set>
                                      <p:cBhvr>
                                        <p:cTn id="244" dur="1" fill="hold">
                                          <p:stCondLst>
                                            <p:cond delay="249"/>
                                          </p:stCondLst>
                                        </p:cTn>
                                        <p:tgtEl>
                                          <p:spTgt spid="375"/>
                                        </p:tgtEl>
                                        <p:attrNameLst>
                                          <p:attrName>style.visibility</p:attrName>
                                        </p:attrNameLst>
                                      </p:cBhvr>
                                      <p:to>
                                        <p:strVal val="hidden"/>
                                      </p:to>
                                    </p:set>
                                  </p:childTnLst>
                                </p:cTn>
                              </p:par>
                              <p:par>
                                <p:cTn id="245" presetID="10" presetClass="exit" presetSubtype="0" fill="hold" nodeType="withEffect">
                                  <p:stCondLst>
                                    <p:cond delay="0"/>
                                  </p:stCondLst>
                                  <p:childTnLst>
                                    <p:animEffect transition="out" filter="fade">
                                      <p:cBhvr>
                                        <p:cTn id="246" dur="250"/>
                                        <p:tgtEl>
                                          <p:spTgt spid="357"/>
                                        </p:tgtEl>
                                      </p:cBhvr>
                                    </p:animEffect>
                                    <p:set>
                                      <p:cBhvr>
                                        <p:cTn id="247" dur="1" fill="hold">
                                          <p:stCondLst>
                                            <p:cond delay="249"/>
                                          </p:stCondLst>
                                        </p:cTn>
                                        <p:tgtEl>
                                          <p:spTgt spid="357"/>
                                        </p:tgtEl>
                                        <p:attrNameLst>
                                          <p:attrName>style.visibility</p:attrName>
                                        </p:attrNameLst>
                                      </p:cBhvr>
                                      <p:to>
                                        <p:strVal val="hidden"/>
                                      </p:to>
                                    </p:set>
                                  </p:childTnLst>
                                </p:cTn>
                              </p:par>
                              <p:par>
                                <p:cTn id="248" presetID="10" presetClass="exit" presetSubtype="0" fill="hold" grpId="1" nodeType="withEffect">
                                  <p:stCondLst>
                                    <p:cond delay="0"/>
                                  </p:stCondLst>
                                  <p:childTnLst>
                                    <p:animEffect transition="out" filter="fade">
                                      <p:cBhvr>
                                        <p:cTn id="249" dur="250"/>
                                        <p:tgtEl>
                                          <p:spTgt spid="484"/>
                                        </p:tgtEl>
                                      </p:cBhvr>
                                    </p:animEffect>
                                    <p:set>
                                      <p:cBhvr>
                                        <p:cTn id="250" dur="1" fill="hold">
                                          <p:stCondLst>
                                            <p:cond delay="249"/>
                                          </p:stCondLst>
                                        </p:cTn>
                                        <p:tgtEl>
                                          <p:spTgt spid="484"/>
                                        </p:tgtEl>
                                        <p:attrNameLst>
                                          <p:attrName>style.visibility</p:attrName>
                                        </p:attrNameLst>
                                      </p:cBhvr>
                                      <p:to>
                                        <p:strVal val="hidden"/>
                                      </p:to>
                                    </p:set>
                                  </p:childTnLst>
                                </p:cTn>
                              </p:par>
                              <p:par>
                                <p:cTn id="251" presetID="10" presetClass="exit" presetSubtype="0" fill="hold" nodeType="withEffect">
                                  <p:stCondLst>
                                    <p:cond delay="0"/>
                                  </p:stCondLst>
                                  <p:childTnLst>
                                    <p:animEffect transition="out" filter="fade">
                                      <p:cBhvr>
                                        <p:cTn id="252" dur="250"/>
                                        <p:tgtEl>
                                          <p:spTgt spid="446"/>
                                        </p:tgtEl>
                                      </p:cBhvr>
                                    </p:animEffect>
                                    <p:set>
                                      <p:cBhvr>
                                        <p:cTn id="253" dur="1" fill="hold">
                                          <p:stCondLst>
                                            <p:cond delay="249"/>
                                          </p:stCondLst>
                                        </p:cTn>
                                        <p:tgtEl>
                                          <p:spTgt spid="446"/>
                                        </p:tgtEl>
                                        <p:attrNameLst>
                                          <p:attrName>style.visibility</p:attrName>
                                        </p:attrNameLst>
                                      </p:cBhvr>
                                      <p:to>
                                        <p:strVal val="hidden"/>
                                      </p:to>
                                    </p:set>
                                  </p:childTnLst>
                                </p:cTn>
                              </p:par>
                              <p:par>
                                <p:cTn id="254" presetID="10" presetClass="exit" presetSubtype="0" fill="hold" grpId="1" nodeType="withEffect">
                                  <p:stCondLst>
                                    <p:cond delay="0"/>
                                  </p:stCondLst>
                                  <p:childTnLst>
                                    <p:animEffect transition="out" filter="fade">
                                      <p:cBhvr>
                                        <p:cTn id="255" dur="250"/>
                                        <p:tgtEl>
                                          <p:spTgt spid="487"/>
                                        </p:tgtEl>
                                      </p:cBhvr>
                                    </p:animEffect>
                                    <p:set>
                                      <p:cBhvr>
                                        <p:cTn id="256" dur="1" fill="hold">
                                          <p:stCondLst>
                                            <p:cond delay="249"/>
                                          </p:stCondLst>
                                        </p:cTn>
                                        <p:tgtEl>
                                          <p:spTgt spid="487"/>
                                        </p:tgtEl>
                                        <p:attrNameLst>
                                          <p:attrName>style.visibility</p:attrName>
                                        </p:attrNameLst>
                                      </p:cBhvr>
                                      <p:to>
                                        <p:strVal val="hidden"/>
                                      </p:to>
                                    </p:set>
                                  </p:childTnLst>
                                </p:cTn>
                              </p:par>
                              <p:par>
                                <p:cTn id="257" presetID="10" presetClass="exit" presetSubtype="0" fill="hold" nodeType="withEffect">
                                  <p:stCondLst>
                                    <p:cond delay="0"/>
                                  </p:stCondLst>
                                  <p:childTnLst>
                                    <p:animEffect transition="out" filter="fade">
                                      <p:cBhvr>
                                        <p:cTn id="258" dur="250"/>
                                        <p:tgtEl>
                                          <p:spTgt spid="382"/>
                                        </p:tgtEl>
                                      </p:cBhvr>
                                    </p:animEffect>
                                    <p:set>
                                      <p:cBhvr>
                                        <p:cTn id="259" dur="1" fill="hold">
                                          <p:stCondLst>
                                            <p:cond delay="249"/>
                                          </p:stCondLst>
                                        </p:cTn>
                                        <p:tgtEl>
                                          <p:spTgt spid="382"/>
                                        </p:tgtEl>
                                        <p:attrNameLst>
                                          <p:attrName>style.visibility</p:attrName>
                                        </p:attrNameLst>
                                      </p:cBhvr>
                                      <p:to>
                                        <p:strVal val="hidden"/>
                                      </p:to>
                                    </p:set>
                                  </p:childTnLst>
                                </p:cTn>
                              </p:par>
                              <p:par>
                                <p:cTn id="260" presetID="10" presetClass="exit" presetSubtype="0" fill="hold" nodeType="withEffect">
                                  <p:stCondLst>
                                    <p:cond delay="0"/>
                                  </p:stCondLst>
                                  <p:childTnLst>
                                    <p:animEffect transition="out" filter="fade">
                                      <p:cBhvr>
                                        <p:cTn id="261" dur="250"/>
                                        <p:tgtEl>
                                          <p:spTgt spid="409"/>
                                        </p:tgtEl>
                                      </p:cBhvr>
                                    </p:animEffect>
                                    <p:set>
                                      <p:cBhvr>
                                        <p:cTn id="262" dur="1" fill="hold">
                                          <p:stCondLst>
                                            <p:cond delay="249"/>
                                          </p:stCondLst>
                                        </p:cTn>
                                        <p:tgtEl>
                                          <p:spTgt spid="409"/>
                                        </p:tgtEl>
                                        <p:attrNameLst>
                                          <p:attrName>style.visibility</p:attrName>
                                        </p:attrNameLst>
                                      </p:cBhvr>
                                      <p:to>
                                        <p:strVal val="hidden"/>
                                      </p:to>
                                    </p:set>
                                  </p:childTnLst>
                                </p:cTn>
                              </p:par>
                              <p:par>
                                <p:cTn id="263" presetID="10" presetClass="exit" presetSubtype="0" fill="hold" grpId="1" nodeType="withEffect">
                                  <p:stCondLst>
                                    <p:cond delay="0"/>
                                  </p:stCondLst>
                                  <p:childTnLst>
                                    <p:animEffect transition="out" filter="fade">
                                      <p:cBhvr>
                                        <p:cTn id="264" dur="250"/>
                                        <p:tgtEl>
                                          <p:spTgt spid="361"/>
                                        </p:tgtEl>
                                      </p:cBhvr>
                                    </p:animEffect>
                                    <p:set>
                                      <p:cBhvr>
                                        <p:cTn id="265" dur="1" fill="hold">
                                          <p:stCondLst>
                                            <p:cond delay="249"/>
                                          </p:stCondLst>
                                        </p:cTn>
                                        <p:tgtEl>
                                          <p:spTgt spid="361"/>
                                        </p:tgtEl>
                                        <p:attrNameLst>
                                          <p:attrName>style.visibility</p:attrName>
                                        </p:attrNameLst>
                                      </p:cBhvr>
                                      <p:to>
                                        <p:strVal val="hidden"/>
                                      </p:to>
                                    </p:set>
                                  </p:childTnLst>
                                </p:cTn>
                              </p:par>
                              <p:par>
                                <p:cTn id="266" presetID="10" presetClass="exit" presetSubtype="0" fill="hold" grpId="1" nodeType="withEffect">
                                  <p:stCondLst>
                                    <p:cond delay="0"/>
                                  </p:stCondLst>
                                  <p:childTnLst>
                                    <p:animEffect transition="out" filter="fade">
                                      <p:cBhvr>
                                        <p:cTn id="267" dur="250"/>
                                        <p:tgtEl>
                                          <p:spTgt spid="352"/>
                                        </p:tgtEl>
                                      </p:cBhvr>
                                    </p:animEffect>
                                    <p:set>
                                      <p:cBhvr>
                                        <p:cTn id="268" dur="1" fill="hold">
                                          <p:stCondLst>
                                            <p:cond delay="249"/>
                                          </p:stCondLst>
                                        </p:cTn>
                                        <p:tgtEl>
                                          <p:spTgt spid="352"/>
                                        </p:tgtEl>
                                        <p:attrNameLst>
                                          <p:attrName>style.visibility</p:attrName>
                                        </p:attrNameLst>
                                      </p:cBhvr>
                                      <p:to>
                                        <p:strVal val="hidden"/>
                                      </p:to>
                                    </p:set>
                                  </p:childTnLst>
                                </p:cTn>
                              </p:par>
                              <p:par>
                                <p:cTn id="269" presetID="10" presetClass="exit" presetSubtype="0" fill="hold" grpId="1" nodeType="withEffect">
                                  <p:stCondLst>
                                    <p:cond delay="0"/>
                                  </p:stCondLst>
                                  <p:childTnLst>
                                    <p:animEffect transition="out" filter="fade">
                                      <p:cBhvr>
                                        <p:cTn id="270" dur="250"/>
                                        <p:tgtEl>
                                          <p:spTgt spid="439"/>
                                        </p:tgtEl>
                                      </p:cBhvr>
                                    </p:animEffect>
                                    <p:set>
                                      <p:cBhvr>
                                        <p:cTn id="271" dur="1" fill="hold">
                                          <p:stCondLst>
                                            <p:cond delay="249"/>
                                          </p:stCondLst>
                                        </p:cTn>
                                        <p:tgtEl>
                                          <p:spTgt spid="439"/>
                                        </p:tgtEl>
                                        <p:attrNameLst>
                                          <p:attrName>style.visibility</p:attrName>
                                        </p:attrNameLst>
                                      </p:cBhvr>
                                      <p:to>
                                        <p:strVal val="hidden"/>
                                      </p:to>
                                    </p:set>
                                  </p:childTnLst>
                                </p:cTn>
                              </p:par>
                              <p:par>
                                <p:cTn id="272" presetID="10" presetClass="exit" presetSubtype="0" fill="hold" nodeType="withEffect">
                                  <p:stCondLst>
                                    <p:cond delay="0"/>
                                  </p:stCondLst>
                                  <p:childTnLst>
                                    <p:animEffect transition="out" filter="fade">
                                      <p:cBhvr>
                                        <p:cTn id="273" dur="250"/>
                                        <p:tgtEl>
                                          <p:spTgt spid="151"/>
                                        </p:tgtEl>
                                      </p:cBhvr>
                                    </p:animEffect>
                                    <p:set>
                                      <p:cBhvr>
                                        <p:cTn id="274" dur="1" fill="hold">
                                          <p:stCondLst>
                                            <p:cond delay="249"/>
                                          </p:stCondLst>
                                        </p:cTn>
                                        <p:tgtEl>
                                          <p:spTgt spid="151"/>
                                        </p:tgtEl>
                                        <p:attrNameLst>
                                          <p:attrName>style.visibility</p:attrName>
                                        </p:attrNameLst>
                                      </p:cBhvr>
                                      <p:to>
                                        <p:strVal val="hidden"/>
                                      </p:to>
                                    </p:set>
                                  </p:childTnLst>
                                </p:cTn>
                              </p:par>
                              <p:par>
                                <p:cTn id="275" presetID="10" presetClass="exit" presetSubtype="0" fill="hold" nodeType="withEffect">
                                  <p:stCondLst>
                                    <p:cond delay="0"/>
                                  </p:stCondLst>
                                  <p:childTnLst>
                                    <p:animEffect transition="out" filter="fade">
                                      <p:cBhvr>
                                        <p:cTn id="276" dur="250"/>
                                        <p:tgtEl>
                                          <p:spTgt spid="324"/>
                                        </p:tgtEl>
                                      </p:cBhvr>
                                    </p:animEffect>
                                    <p:set>
                                      <p:cBhvr>
                                        <p:cTn id="277" dur="1" fill="hold">
                                          <p:stCondLst>
                                            <p:cond delay="249"/>
                                          </p:stCondLst>
                                        </p:cTn>
                                        <p:tgtEl>
                                          <p:spTgt spid="324"/>
                                        </p:tgtEl>
                                        <p:attrNameLst>
                                          <p:attrName>style.visibility</p:attrName>
                                        </p:attrNameLst>
                                      </p:cBhvr>
                                      <p:to>
                                        <p:strVal val="hidden"/>
                                      </p:to>
                                    </p:set>
                                  </p:childTnLst>
                                </p:cTn>
                              </p:par>
                              <p:par>
                                <p:cTn id="278" presetID="10" presetClass="exit" presetSubtype="0" fill="hold" nodeType="withEffect">
                                  <p:stCondLst>
                                    <p:cond delay="0"/>
                                  </p:stCondLst>
                                  <p:childTnLst>
                                    <p:animEffect transition="out" filter="fade">
                                      <p:cBhvr>
                                        <p:cTn id="279" dur="250"/>
                                        <p:tgtEl>
                                          <p:spTgt spid="435"/>
                                        </p:tgtEl>
                                      </p:cBhvr>
                                    </p:animEffect>
                                    <p:set>
                                      <p:cBhvr>
                                        <p:cTn id="280" dur="1" fill="hold">
                                          <p:stCondLst>
                                            <p:cond delay="249"/>
                                          </p:stCondLst>
                                        </p:cTn>
                                        <p:tgtEl>
                                          <p:spTgt spid="435"/>
                                        </p:tgtEl>
                                        <p:attrNameLst>
                                          <p:attrName>style.visibility</p:attrName>
                                        </p:attrNameLst>
                                      </p:cBhvr>
                                      <p:to>
                                        <p:strVal val="hidden"/>
                                      </p:to>
                                    </p:set>
                                  </p:childTnLst>
                                </p:cTn>
                              </p:par>
                            </p:childTnLst>
                          </p:cTn>
                        </p:par>
                      </p:childTnLst>
                    </p:cTn>
                  </p:par>
                  <p:par>
                    <p:cTn id="281" fill="hold">
                      <p:stCondLst>
                        <p:cond delay="indefinite"/>
                      </p:stCondLst>
                      <p:childTnLst>
                        <p:par>
                          <p:cTn id="282" fill="hold">
                            <p:stCondLst>
                              <p:cond delay="0"/>
                            </p:stCondLst>
                            <p:childTnLst>
                              <p:par>
                                <p:cTn id="283" presetID="10" presetClass="entr" presetSubtype="0" fill="hold" grpId="0" nodeType="clickEffect">
                                  <p:stCondLst>
                                    <p:cond delay="0"/>
                                  </p:stCondLst>
                                  <p:childTnLst>
                                    <p:set>
                                      <p:cBhvr>
                                        <p:cTn id="284" dur="1" fill="hold">
                                          <p:stCondLst>
                                            <p:cond delay="0"/>
                                          </p:stCondLst>
                                        </p:cTn>
                                        <p:tgtEl>
                                          <p:spTgt spid="481"/>
                                        </p:tgtEl>
                                        <p:attrNameLst>
                                          <p:attrName>style.visibility</p:attrName>
                                        </p:attrNameLst>
                                      </p:cBhvr>
                                      <p:to>
                                        <p:strVal val="visible"/>
                                      </p:to>
                                    </p:set>
                                    <p:animEffect transition="in" filter="fade">
                                      <p:cBhvr>
                                        <p:cTn id="285" dur="500"/>
                                        <p:tgtEl>
                                          <p:spTgt spid="481"/>
                                        </p:tgtEl>
                                      </p:cBhvr>
                                    </p:animEffect>
                                  </p:childTnLst>
                                </p:cTn>
                              </p:par>
                            </p:childTnLst>
                          </p:cTn>
                        </p:par>
                      </p:childTnLst>
                    </p:cTn>
                  </p:par>
                  <p:par>
                    <p:cTn id="286" fill="hold">
                      <p:stCondLst>
                        <p:cond delay="indefinite"/>
                      </p:stCondLst>
                      <p:childTnLst>
                        <p:par>
                          <p:cTn id="287" fill="hold">
                            <p:stCondLst>
                              <p:cond delay="0"/>
                            </p:stCondLst>
                            <p:childTnLst>
                              <p:par>
                                <p:cTn id="288" presetID="10" presetClass="entr" presetSubtype="0" fill="hold" grpId="0" nodeType="clickEffect">
                                  <p:stCondLst>
                                    <p:cond delay="0"/>
                                  </p:stCondLst>
                                  <p:childTnLst>
                                    <p:set>
                                      <p:cBhvr>
                                        <p:cTn id="289" dur="1" fill="hold">
                                          <p:stCondLst>
                                            <p:cond delay="0"/>
                                          </p:stCondLst>
                                        </p:cTn>
                                        <p:tgtEl>
                                          <p:spTgt spid="16"/>
                                        </p:tgtEl>
                                        <p:attrNameLst>
                                          <p:attrName>style.visibility</p:attrName>
                                        </p:attrNameLst>
                                      </p:cBhvr>
                                      <p:to>
                                        <p:strVal val="visible"/>
                                      </p:to>
                                    </p:set>
                                    <p:animEffect transition="in" filter="fade">
                                      <p:cBhvr>
                                        <p:cTn id="29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2" grpId="0"/>
      <p:bldP spid="352" grpId="1"/>
      <p:bldP spid="361" grpId="0"/>
      <p:bldP spid="361" grpId="1"/>
      <p:bldP spid="439" grpId="0"/>
      <p:bldP spid="439" grpId="1"/>
      <p:bldP spid="482" grpId="0"/>
      <p:bldP spid="482" grpId="1"/>
      <p:bldP spid="483" grpId="0"/>
      <p:bldP spid="484" grpId="0"/>
      <p:bldP spid="484" grpId="1"/>
      <p:bldP spid="486" grpId="0"/>
      <p:bldP spid="486" grpId="1"/>
      <p:bldP spid="487" grpId="0"/>
      <p:bldP spid="487" grpId="1"/>
      <p:bldP spid="488" grpId="0"/>
      <p:bldP spid="481" grpId="0"/>
      <p:bldP spid="16" grpId="0"/>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4ACCB-CCBC-AC9A-E142-188732793E26}"/>
              </a:ext>
            </a:extLst>
          </p:cNvPr>
          <p:cNvSpPr>
            <a:spLocks noGrp="1"/>
          </p:cNvSpPr>
          <p:nvPr>
            <p:ph type="title"/>
          </p:nvPr>
        </p:nvSpPr>
        <p:spPr/>
        <p:txBody>
          <a:bodyPr/>
          <a:lstStyle/>
          <a:p>
            <a:r>
              <a:rPr lang="en-US" dirty="0"/>
              <a:t>SYSTEM R OPTIMIZER</a:t>
            </a:r>
          </a:p>
        </p:txBody>
      </p:sp>
      <p:sp>
        <p:nvSpPr>
          <p:cNvPr id="3" name="Slide Number Placeholder 2">
            <a:extLst>
              <a:ext uri="{FF2B5EF4-FFF2-40B4-BE49-F238E27FC236}">
                <a16:creationId xmlns:a16="http://schemas.microsoft.com/office/drawing/2014/main" id="{32A7FD22-76B8-D780-4E4D-6CACD4779DDD}"/>
              </a:ext>
            </a:extLst>
          </p:cNvPr>
          <p:cNvSpPr>
            <a:spLocks noGrp="1"/>
          </p:cNvSpPr>
          <p:nvPr>
            <p:ph type="sldNum" sz="quarter" idx="4"/>
          </p:nvPr>
        </p:nvSpPr>
        <p:spPr/>
        <p:txBody>
          <a:bodyPr/>
          <a:lstStyle/>
          <a:p>
            <a:pPr algn="r"/>
            <a:fld id="{97DD1AB5-42BA-4E8A-BFEE-435884E16AAB}" type="slidenum">
              <a:rPr lang="en-US" smtClean="0"/>
              <a:pPr algn="r"/>
              <a:t>26</a:t>
            </a:fld>
            <a:endParaRPr lang="en-US" dirty="0"/>
          </a:p>
        </p:txBody>
      </p:sp>
      <p:grpSp>
        <p:nvGrpSpPr>
          <p:cNvPr id="87" name="Group 86">
            <a:extLst>
              <a:ext uri="{FF2B5EF4-FFF2-40B4-BE49-F238E27FC236}">
                <a16:creationId xmlns:a16="http://schemas.microsoft.com/office/drawing/2014/main" id="{6A57B15E-B7F7-886C-4F08-A1A9C26AF6DA}"/>
              </a:ext>
            </a:extLst>
          </p:cNvPr>
          <p:cNvGrpSpPr/>
          <p:nvPr/>
        </p:nvGrpSpPr>
        <p:grpSpPr>
          <a:xfrm>
            <a:off x="2679542" y="508821"/>
            <a:ext cx="6312058" cy="4653729"/>
            <a:chOff x="2165494" y="184494"/>
            <a:chExt cx="6312058" cy="4653729"/>
          </a:xfrm>
        </p:grpSpPr>
        <p:sp>
          <p:nvSpPr>
            <p:cNvPr id="4" name="AutoShape 29">
              <a:extLst>
                <a:ext uri="{FF2B5EF4-FFF2-40B4-BE49-F238E27FC236}">
                  <a16:creationId xmlns:a16="http://schemas.microsoft.com/office/drawing/2014/main" id="{DCC385C8-6C95-7F29-F719-A5351CEE976E}"/>
                </a:ext>
              </a:extLst>
            </p:cNvPr>
            <p:cNvSpPr>
              <a:spLocks noChangeArrowheads="1"/>
            </p:cNvSpPr>
            <p:nvPr/>
          </p:nvSpPr>
          <p:spPr bwMode="auto">
            <a:xfrm>
              <a:off x="5390278" y="990513"/>
              <a:ext cx="366713" cy="454025"/>
            </a:xfrm>
            <a:prstGeom prst="upArrow">
              <a:avLst>
                <a:gd name="adj1" fmla="val 50000"/>
                <a:gd name="adj2" fmla="val 31250"/>
              </a:avLst>
            </a:prstGeom>
            <a:solidFill>
              <a:schemeClr val="bg1">
                <a:lumMod val="85000"/>
              </a:schemeClr>
            </a:solidFill>
            <a:ln>
              <a:headEnd/>
              <a:tailEnd type="none" w="lg" len="lg"/>
            </a:ln>
          </p:spPr>
          <p:style>
            <a:lnRef idx="2">
              <a:schemeClr val="dk1"/>
            </a:lnRef>
            <a:fillRef idx="1">
              <a:schemeClr val="lt1"/>
            </a:fillRef>
            <a:effectRef idx="0">
              <a:schemeClr val="dk1"/>
            </a:effectRef>
            <a:fontRef idx="minor">
              <a:schemeClr val="dk1"/>
            </a:fontRef>
          </p:style>
          <p:txBody>
            <a:bodyPr wrap="none" anchor="ctr">
              <a:prstTxWarp prst="textNoShape">
                <a:avLst/>
              </a:prstTxWarp>
              <a:spAutoFit/>
            </a:bodyPr>
            <a:lstStyle/>
            <a:p>
              <a:endParaRPr lang="en-US" sz="2000">
                <a:latin typeface="CRIMSON TEXT" panose="02000503000000000000" pitchFamily="2" charset="77"/>
              </a:endParaRPr>
            </a:p>
          </p:txBody>
        </p:sp>
        <p:sp>
          <p:nvSpPr>
            <p:cNvPr id="5" name="TextBox 4">
              <a:extLst>
                <a:ext uri="{FF2B5EF4-FFF2-40B4-BE49-F238E27FC236}">
                  <a16:creationId xmlns:a16="http://schemas.microsoft.com/office/drawing/2014/main" id="{24A2D89C-AD00-3889-B4F6-975673DA28E5}"/>
                </a:ext>
              </a:extLst>
            </p:cNvPr>
            <p:cNvSpPr txBox="1"/>
            <p:nvPr/>
          </p:nvSpPr>
          <p:spPr>
            <a:xfrm>
              <a:off x="5290461" y="184494"/>
              <a:ext cx="3187091" cy="830997"/>
            </a:xfrm>
            <a:prstGeom prst="rect">
              <a:avLst/>
            </a:prstGeom>
            <a:noFill/>
          </p:spPr>
          <p:txBody>
            <a:bodyPr wrap="none" rtlCol="0">
              <a:spAutoFit/>
            </a:bodyPr>
            <a:lstStyle/>
            <a:p>
              <a:r>
                <a:rPr lang="el-GR" sz="4800" dirty="0">
                  <a:latin typeface="Times New Roman" panose="02020603050405020304" pitchFamily="18" charset="0"/>
                  <a:cs typeface="Times New Roman" panose="02020603050405020304" pitchFamily="18" charset="0"/>
                </a:rPr>
                <a:t>Π</a:t>
              </a:r>
              <a:r>
                <a:rPr lang="en-US" sz="2400" baseline="-25000" dirty="0">
                  <a:latin typeface="CRIMSON TEXT" panose="02000503000000000000" pitchFamily="2" charset="77"/>
                  <a:cs typeface="Times New Roman" panose="02020603050405020304" pitchFamily="18" charset="0"/>
                </a:rPr>
                <a:t>year, </a:t>
              </a:r>
              <a:r>
                <a:rPr lang="en-US" sz="2400" baseline="-25000" dirty="0" err="1">
                  <a:latin typeface="CRIMSON TEXT" panose="02000503000000000000" pitchFamily="2" charset="77"/>
                  <a:cs typeface="Times New Roman" panose="02020603050405020304" pitchFamily="18" charset="0"/>
                </a:rPr>
                <a:t>artist_name</a:t>
              </a:r>
              <a:r>
                <a:rPr lang="en-US" sz="2400" baseline="-25000" dirty="0">
                  <a:latin typeface="CRIMSON TEXT" panose="02000503000000000000" pitchFamily="2" charset="77"/>
                  <a:cs typeface="Times New Roman" panose="02020603050405020304" pitchFamily="18" charset="0"/>
                </a:rPr>
                <a:t>, </a:t>
              </a:r>
              <a:r>
                <a:rPr lang="en-US" sz="2400" baseline="-25000" dirty="0" err="1">
                  <a:latin typeface="CRIMSON TEXT" panose="02000503000000000000" pitchFamily="2" charset="77"/>
                  <a:cs typeface="Times New Roman" panose="02020603050405020304" pitchFamily="18" charset="0"/>
                </a:rPr>
                <a:t>album_name</a:t>
              </a:r>
              <a:r>
                <a:rPr lang="en-US" sz="2400" baseline="-25000" dirty="0">
                  <a:latin typeface="CRIMSON TEXT" panose="02000503000000000000" pitchFamily="2" charset="77"/>
                  <a:cs typeface="Times New Roman" panose="02020603050405020304" pitchFamily="18" charset="0"/>
                </a:rPr>
                <a:t> </a:t>
              </a:r>
            </a:p>
          </p:txBody>
        </p:sp>
        <p:sp>
          <p:nvSpPr>
            <p:cNvPr id="6" name="AutoShape 30">
              <a:extLst>
                <a:ext uri="{FF2B5EF4-FFF2-40B4-BE49-F238E27FC236}">
                  <a16:creationId xmlns:a16="http://schemas.microsoft.com/office/drawing/2014/main" id="{3CFF8B8E-7875-D752-8F6D-33C2E57449FD}"/>
                </a:ext>
              </a:extLst>
            </p:cNvPr>
            <p:cNvSpPr>
              <a:spLocks noChangeArrowheads="1"/>
            </p:cNvSpPr>
            <p:nvPr/>
          </p:nvSpPr>
          <p:spPr bwMode="auto">
            <a:xfrm>
              <a:off x="4105185" y="3957975"/>
              <a:ext cx="366713" cy="454025"/>
            </a:xfrm>
            <a:prstGeom prst="upArrow">
              <a:avLst>
                <a:gd name="adj1" fmla="val 50000"/>
                <a:gd name="adj2" fmla="val 31250"/>
              </a:avLst>
            </a:prstGeom>
            <a:solidFill>
              <a:schemeClr val="bg1">
                <a:lumMod val="85000"/>
              </a:schemeClr>
            </a:solidFill>
            <a:ln>
              <a:headEnd/>
              <a:tailEnd type="none" w="lg" len="lg"/>
            </a:ln>
          </p:spPr>
          <p:style>
            <a:lnRef idx="2">
              <a:schemeClr val="dk1"/>
            </a:lnRef>
            <a:fillRef idx="1">
              <a:schemeClr val="lt1"/>
            </a:fillRef>
            <a:effectRef idx="0">
              <a:schemeClr val="dk1"/>
            </a:effectRef>
            <a:fontRef idx="minor">
              <a:schemeClr val="dk1"/>
            </a:fontRef>
          </p:style>
          <p:txBody>
            <a:bodyPr wrap="none" anchor="ctr">
              <a:prstTxWarp prst="textNoShape">
                <a:avLst/>
              </a:prstTxWarp>
              <a:spAutoFit/>
            </a:bodyPr>
            <a:lstStyle/>
            <a:p>
              <a:endParaRPr lang="en-US" sz="2000">
                <a:latin typeface="CRIMSON TEXT" panose="02000503000000000000" pitchFamily="2" charset="77"/>
              </a:endParaRPr>
            </a:p>
          </p:txBody>
        </p:sp>
        <p:sp>
          <p:nvSpPr>
            <p:cNvPr id="7" name="TextBox 6">
              <a:extLst>
                <a:ext uri="{FF2B5EF4-FFF2-40B4-BE49-F238E27FC236}">
                  <a16:creationId xmlns:a16="http://schemas.microsoft.com/office/drawing/2014/main" id="{811E9460-1874-5D58-214A-A7A0C5C82080}"/>
                </a:ext>
              </a:extLst>
            </p:cNvPr>
            <p:cNvSpPr txBox="1"/>
            <p:nvPr/>
          </p:nvSpPr>
          <p:spPr>
            <a:xfrm>
              <a:off x="4015673" y="3195672"/>
              <a:ext cx="1672253" cy="830997"/>
            </a:xfrm>
            <a:prstGeom prst="rect">
              <a:avLst/>
            </a:prstGeom>
            <a:noFill/>
          </p:spPr>
          <p:txBody>
            <a:bodyPr wrap="none" rtlCol="0">
              <a:spAutoFit/>
            </a:bodyPr>
            <a:lstStyle/>
            <a:p>
              <a:r>
                <a:rPr lang="el-GR" sz="4800" dirty="0">
                  <a:latin typeface="Times New Roman" panose="02020603050405020304" pitchFamily="18" charset="0"/>
                  <a:cs typeface="Times New Roman" panose="02020603050405020304" pitchFamily="18" charset="0"/>
                </a:rPr>
                <a:t>σ</a:t>
              </a:r>
              <a:r>
                <a:rPr lang="en-US" sz="2400" baseline="-25000" dirty="0">
                  <a:latin typeface="CRIMSON TEXT" panose="02000503000000000000" pitchFamily="2" charset="77"/>
                  <a:cs typeface="Times New Roman" panose="02020603050405020304" pitchFamily="18" charset="0"/>
                </a:rPr>
                <a:t>genre = ‘Blues’</a:t>
              </a:r>
              <a:endParaRPr lang="en-US" sz="4000" baseline="-25000" dirty="0">
                <a:latin typeface="CRIMSON TEXT" panose="02000503000000000000" pitchFamily="2" charset="77"/>
                <a:cs typeface="Times New Roman" panose="02020603050405020304" pitchFamily="18" charset="0"/>
              </a:endParaRPr>
            </a:p>
          </p:txBody>
        </p:sp>
        <p:sp>
          <p:nvSpPr>
            <p:cNvPr id="8" name="Rectangle 22">
              <a:extLst>
                <a:ext uri="{FF2B5EF4-FFF2-40B4-BE49-F238E27FC236}">
                  <a16:creationId xmlns:a16="http://schemas.microsoft.com/office/drawing/2014/main" id="{8ECE0B28-554D-DFCA-42B9-82C4250E401E}"/>
                </a:ext>
              </a:extLst>
            </p:cNvPr>
            <p:cNvSpPr>
              <a:spLocks noChangeArrowheads="1"/>
            </p:cNvSpPr>
            <p:nvPr/>
          </p:nvSpPr>
          <p:spPr bwMode="auto">
            <a:xfrm>
              <a:off x="5315610" y="3215429"/>
              <a:ext cx="1005084" cy="366767"/>
            </a:xfrm>
            <a:prstGeom prst="rect">
              <a:avLst/>
            </a:prstGeom>
            <a:noFill/>
            <a:ln w="12700">
              <a:noFill/>
              <a:miter lim="800000"/>
              <a:headEnd/>
              <a:tailEnd/>
            </a:ln>
            <a:effectLst/>
          </p:spPr>
          <p:txBody>
            <a:bodyPr wrap="none" lIns="90488" tIns="44450" rIns="90488" bIns="44450">
              <a:prstTxWarp prst="textNoShape">
                <a:avLst/>
              </a:prstTxWarp>
              <a:spAutoFit/>
            </a:bodyPr>
            <a:lstStyle/>
            <a:p>
              <a:pPr eaLnBrk="0" hangingPunct="0"/>
              <a:r>
                <a:rPr lang="en-US" b="1" dirty="0">
                  <a:solidFill>
                    <a:srgbClr val="000000"/>
                  </a:solidFill>
                  <a:latin typeface="Crimson Text" panose="02000503000000000000" pitchFamily="2" charset="77"/>
                </a:rPr>
                <a:t>Appears</a:t>
              </a:r>
            </a:p>
          </p:txBody>
        </p:sp>
        <p:sp>
          <p:nvSpPr>
            <p:cNvPr id="9" name="Rectangle 21">
              <a:extLst>
                <a:ext uri="{FF2B5EF4-FFF2-40B4-BE49-F238E27FC236}">
                  <a16:creationId xmlns:a16="http://schemas.microsoft.com/office/drawing/2014/main" id="{EC7A5E3C-92EC-39E0-45B8-45F7F34812D3}"/>
                </a:ext>
              </a:extLst>
            </p:cNvPr>
            <p:cNvSpPr>
              <a:spLocks noChangeArrowheads="1"/>
            </p:cNvSpPr>
            <p:nvPr/>
          </p:nvSpPr>
          <p:spPr bwMode="auto">
            <a:xfrm>
              <a:off x="3934941" y="4471456"/>
              <a:ext cx="881653" cy="366767"/>
            </a:xfrm>
            <a:prstGeom prst="rect">
              <a:avLst/>
            </a:prstGeom>
            <a:noFill/>
            <a:ln w="12700">
              <a:noFill/>
              <a:miter lim="800000"/>
              <a:headEnd/>
              <a:tailEnd/>
            </a:ln>
            <a:effectLst/>
          </p:spPr>
          <p:txBody>
            <a:bodyPr wrap="none" lIns="90488" tIns="44450" rIns="90488" bIns="44450">
              <a:prstTxWarp prst="textNoShape">
                <a:avLst/>
              </a:prstTxWarp>
              <a:spAutoFit/>
            </a:bodyPr>
            <a:lstStyle/>
            <a:p>
              <a:pPr eaLnBrk="0" hangingPunct="0"/>
              <a:r>
                <a:rPr lang="en-US" b="1" dirty="0">
                  <a:solidFill>
                    <a:srgbClr val="000000"/>
                  </a:solidFill>
                  <a:latin typeface="Crimson Text" panose="02000503000000000000" pitchFamily="2" charset="77"/>
                </a:rPr>
                <a:t>Album</a:t>
              </a:r>
            </a:p>
          </p:txBody>
        </p:sp>
        <p:grpSp>
          <p:nvGrpSpPr>
            <p:cNvPr id="10" name="Group 31">
              <a:extLst>
                <a:ext uri="{FF2B5EF4-FFF2-40B4-BE49-F238E27FC236}">
                  <a16:creationId xmlns:a16="http://schemas.microsoft.com/office/drawing/2014/main" id="{950D2B17-ED33-ADB1-B1B0-C45E82BB4020}"/>
                </a:ext>
              </a:extLst>
            </p:cNvPr>
            <p:cNvGrpSpPr>
              <a:grpSpLocks/>
            </p:cNvGrpSpPr>
            <p:nvPr/>
          </p:nvGrpSpPr>
          <p:grpSpPr bwMode="auto">
            <a:xfrm>
              <a:off x="4284269" y="2894647"/>
              <a:ext cx="998538" cy="473075"/>
              <a:chOff x="3499" y="2971"/>
              <a:chExt cx="629" cy="298"/>
            </a:xfrm>
          </p:grpSpPr>
          <p:sp>
            <p:nvSpPr>
              <p:cNvPr id="11" name="AutoShape 32">
                <a:extLst>
                  <a:ext uri="{FF2B5EF4-FFF2-40B4-BE49-F238E27FC236}">
                    <a16:creationId xmlns:a16="http://schemas.microsoft.com/office/drawing/2014/main" id="{A08819E6-B6EC-64FC-E288-57FB4127D4F1}"/>
                  </a:ext>
                </a:extLst>
              </p:cNvPr>
              <p:cNvSpPr>
                <a:spLocks noChangeArrowheads="1"/>
              </p:cNvSpPr>
              <p:nvPr/>
            </p:nvSpPr>
            <p:spPr bwMode="auto">
              <a:xfrm rot="18915990">
                <a:off x="3936" y="2971"/>
                <a:ext cx="192" cy="298"/>
              </a:xfrm>
              <a:prstGeom prst="upArrow">
                <a:avLst>
                  <a:gd name="adj1" fmla="val 50000"/>
                  <a:gd name="adj2" fmla="val 50000"/>
                </a:avLst>
              </a:prstGeom>
              <a:solidFill>
                <a:schemeClr val="bg1">
                  <a:lumMod val="85000"/>
                </a:schemeClr>
              </a:solidFill>
              <a:ln>
                <a:headEnd/>
                <a:tailEnd type="none" w="lg" len="lg"/>
              </a:ln>
            </p:spPr>
            <p:style>
              <a:lnRef idx="2">
                <a:schemeClr val="dk1"/>
              </a:lnRef>
              <a:fillRef idx="1">
                <a:schemeClr val="lt1"/>
              </a:fillRef>
              <a:effectRef idx="0">
                <a:schemeClr val="dk1"/>
              </a:effectRef>
              <a:fontRef idx="minor">
                <a:schemeClr val="dk1"/>
              </a:fontRef>
            </p:style>
            <p:txBody>
              <a:bodyPr anchor="ctr">
                <a:prstTxWarp prst="textNoShape">
                  <a:avLst/>
                </a:prstTxWarp>
                <a:spAutoFit/>
              </a:bodyPr>
              <a:lstStyle/>
              <a:p>
                <a:endParaRPr lang="en-US" sz="2000">
                  <a:latin typeface="CRIMSON TEXT" panose="02000503000000000000" pitchFamily="2" charset="77"/>
                </a:endParaRPr>
              </a:p>
            </p:txBody>
          </p:sp>
          <p:sp>
            <p:nvSpPr>
              <p:cNvPr id="12" name="AutoShape 33">
                <a:extLst>
                  <a:ext uri="{FF2B5EF4-FFF2-40B4-BE49-F238E27FC236}">
                    <a16:creationId xmlns:a16="http://schemas.microsoft.com/office/drawing/2014/main" id="{F4BA6F28-F45E-DF2D-9E9C-621F25F4DCA8}"/>
                  </a:ext>
                </a:extLst>
              </p:cNvPr>
              <p:cNvSpPr>
                <a:spLocks noChangeArrowheads="1"/>
              </p:cNvSpPr>
              <p:nvPr/>
            </p:nvSpPr>
            <p:spPr bwMode="auto">
              <a:xfrm rot="13515990" flipH="1" flipV="1">
                <a:off x="3552" y="2971"/>
                <a:ext cx="192" cy="298"/>
              </a:xfrm>
              <a:prstGeom prst="upArrow">
                <a:avLst>
                  <a:gd name="adj1" fmla="val 50000"/>
                  <a:gd name="adj2" fmla="val 50000"/>
                </a:avLst>
              </a:prstGeom>
              <a:solidFill>
                <a:schemeClr val="bg1">
                  <a:lumMod val="85000"/>
                </a:schemeClr>
              </a:solidFill>
              <a:ln>
                <a:headEnd/>
                <a:tailEnd type="none" w="lg" len="lg"/>
              </a:ln>
            </p:spPr>
            <p:style>
              <a:lnRef idx="2">
                <a:schemeClr val="dk1"/>
              </a:lnRef>
              <a:fillRef idx="1">
                <a:schemeClr val="lt1"/>
              </a:fillRef>
              <a:effectRef idx="0">
                <a:schemeClr val="dk1"/>
              </a:effectRef>
              <a:fontRef idx="minor">
                <a:schemeClr val="dk1"/>
              </a:fontRef>
            </p:style>
            <p:txBody>
              <a:bodyPr anchor="ctr">
                <a:prstTxWarp prst="textNoShape">
                  <a:avLst/>
                </a:prstTxWarp>
                <a:spAutoFit/>
              </a:bodyPr>
              <a:lstStyle/>
              <a:p>
                <a:endParaRPr lang="en-US" sz="2000">
                  <a:latin typeface="CRIMSON TEXT" panose="02000503000000000000" pitchFamily="2" charset="77"/>
                </a:endParaRPr>
              </a:p>
            </p:txBody>
          </p:sp>
        </p:grpSp>
        <p:sp>
          <p:nvSpPr>
            <p:cNvPr id="13" name="TextBox 12">
              <a:extLst>
                <a:ext uri="{FF2B5EF4-FFF2-40B4-BE49-F238E27FC236}">
                  <a16:creationId xmlns:a16="http://schemas.microsoft.com/office/drawing/2014/main" id="{1EAA2DC7-1415-9118-F5DE-5C8D4E66E4CF}"/>
                </a:ext>
              </a:extLst>
            </p:cNvPr>
            <p:cNvSpPr txBox="1"/>
            <p:nvPr/>
          </p:nvSpPr>
          <p:spPr>
            <a:xfrm>
              <a:off x="4508995" y="2171223"/>
              <a:ext cx="1443024" cy="830997"/>
            </a:xfrm>
            <a:prstGeom prst="rect">
              <a:avLst/>
            </a:prstGeom>
            <a:noFill/>
          </p:spPr>
          <p:txBody>
            <a:bodyPr wrap="none" rtlCol="0">
              <a:spAutoFit/>
            </a:bodyPr>
            <a:lstStyle/>
            <a:p>
              <a:r>
                <a:rPr lang="el-GR" sz="4800" dirty="0">
                  <a:latin typeface="Times New Roman" panose="02020603050405020304" pitchFamily="18" charset="0"/>
                  <a:cs typeface="Times New Roman" panose="02020603050405020304" pitchFamily="18" charset="0"/>
                </a:rPr>
                <a:t>⋈</a:t>
              </a:r>
              <a:r>
                <a:rPr lang="en-US" sz="2400" baseline="-25000" dirty="0" err="1">
                  <a:solidFill>
                    <a:schemeClr val="tx1">
                      <a:lumMod val="85000"/>
                      <a:lumOff val="15000"/>
                    </a:schemeClr>
                  </a:solidFill>
                  <a:latin typeface="CRIMSON TEXT" panose="02000503000000000000" pitchFamily="2" charset="77"/>
                  <a:cs typeface="Times New Roman" panose="02020603050405020304" pitchFamily="18" charset="0"/>
                </a:rPr>
                <a:t>album_id</a:t>
              </a:r>
              <a:endParaRPr lang="en-US" sz="2400" baseline="-25000" dirty="0">
                <a:latin typeface="CRIMSON TEXT" panose="02000503000000000000" pitchFamily="2" charset="77"/>
                <a:cs typeface="Times New Roman" panose="02020603050405020304" pitchFamily="18" charset="0"/>
              </a:endParaRPr>
            </a:p>
          </p:txBody>
        </p:sp>
        <p:sp>
          <p:nvSpPr>
            <p:cNvPr id="14" name="Text Box 36">
              <a:extLst>
                <a:ext uri="{FF2B5EF4-FFF2-40B4-BE49-F238E27FC236}">
                  <a16:creationId xmlns:a16="http://schemas.microsoft.com/office/drawing/2014/main" id="{4DC8FD48-002D-485B-73AC-B4CF93A5E295}"/>
                </a:ext>
              </a:extLst>
            </p:cNvPr>
            <p:cNvSpPr txBox="1">
              <a:spLocks noChangeArrowheads="1"/>
            </p:cNvSpPr>
            <p:nvPr/>
          </p:nvSpPr>
          <p:spPr bwMode="auto">
            <a:xfrm>
              <a:off x="2165494" y="3405926"/>
              <a:ext cx="1890261" cy="553998"/>
            </a:xfrm>
            <a:prstGeom prst="rect">
              <a:avLst/>
            </a:prstGeom>
            <a:noFill/>
            <a:ln w="25400">
              <a:noFill/>
              <a:miter lim="800000"/>
              <a:headEnd/>
              <a:tailEnd type="none" w="lg" len="lg"/>
            </a:ln>
            <a:effectLst/>
          </p:spPr>
          <p:txBody>
            <a:bodyPr wrap="none">
              <a:prstTxWarp prst="textNoShape">
                <a:avLst/>
              </a:prstTxWarp>
              <a:spAutoFit/>
            </a:bodyPr>
            <a:lstStyle/>
            <a:p>
              <a:pPr algn="r"/>
              <a:r>
                <a:rPr lang="en-US" dirty="0" err="1">
                  <a:solidFill>
                    <a:schemeClr val="accent1"/>
                  </a:solidFill>
                  <a:latin typeface="CRIMSON TEXT" panose="02000503000000000000" pitchFamily="2" charset="77"/>
                </a:rPr>
                <a:t>Unclustered</a:t>
              </a:r>
              <a:r>
                <a:rPr lang="en-US" dirty="0">
                  <a:solidFill>
                    <a:schemeClr val="accent1"/>
                  </a:solidFill>
                  <a:latin typeface="CRIMSON TEXT" panose="02000503000000000000" pitchFamily="2" charset="77"/>
                </a:rPr>
                <a:t> B-tree</a:t>
              </a:r>
            </a:p>
            <a:p>
              <a:pPr algn="r"/>
              <a:r>
                <a:rPr lang="en-US" sz="1200" dirty="0">
                  <a:solidFill>
                    <a:schemeClr val="accent1"/>
                  </a:solidFill>
                  <a:latin typeface="CRIMSON TEXT" panose="02000503000000000000" pitchFamily="2" charset="77"/>
                </a:rPr>
                <a:t>output cardinality = …</a:t>
              </a:r>
            </a:p>
          </p:txBody>
        </p:sp>
        <p:sp>
          <p:nvSpPr>
            <p:cNvPr id="15" name="Text Box 36">
              <a:extLst>
                <a:ext uri="{FF2B5EF4-FFF2-40B4-BE49-F238E27FC236}">
                  <a16:creationId xmlns:a16="http://schemas.microsoft.com/office/drawing/2014/main" id="{45D0AF07-18FF-2832-C3FF-1C3139E829C7}"/>
                </a:ext>
              </a:extLst>
            </p:cNvPr>
            <p:cNvSpPr txBox="1">
              <a:spLocks noChangeArrowheads="1"/>
            </p:cNvSpPr>
            <p:nvPr/>
          </p:nvSpPr>
          <p:spPr bwMode="auto">
            <a:xfrm>
              <a:off x="3036131" y="2231981"/>
              <a:ext cx="1564851" cy="553998"/>
            </a:xfrm>
            <a:prstGeom prst="rect">
              <a:avLst/>
            </a:prstGeom>
            <a:noFill/>
            <a:ln w="25400">
              <a:noFill/>
              <a:miter lim="800000"/>
              <a:headEnd/>
              <a:tailEnd type="none" w="lg" len="lg"/>
            </a:ln>
            <a:effectLst/>
          </p:spPr>
          <p:txBody>
            <a:bodyPr wrap="none">
              <a:prstTxWarp prst="textNoShape">
                <a:avLst/>
              </a:prstTxWarp>
              <a:spAutoFit/>
            </a:bodyPr>
            <a:lstStyle/>
            <a:p>
              <a:pPr algn="r"/>
              <a:r>
                <a:rPr lang="en-US" dirty="0">
                  <a:solidFill>
                    <a:schemeClr val="accent1"/>
                  </a:solidFill>
                  <a:latin typeface="CRIMSON TEXT" panose="02000503000000000000" pitchFamily="2" charset="77"/>
                </a:rPr>
                <a:t>Hash Join …</a:t>
              </a:r>
              <a:br>
                <a:rPr lang="en-US" sz="1200" dirty="0">
                  <a:solidFill>
                    <a:schemeClr val="accent1"/>
                  </a:solidFill>
                  <a:latin typeface="CRIMSON TEXT" panose="02000503000000000000" pitchFamily="2" charset="77"/>
                </a:rPr>
              </a:br>
              <a:r>
                <a:rPr lang="en-US" sz="1200" dirty="0">
                  <a:solidFill>
                    <a:schemeClr val="accent1"/>
                  </a:solidFill>
                  <a:latin typeface="CRIMSON TEXT" panose="02000503000000000000" pitchFamily="2" charset="77"/>
                </a:rPr>
                <a:t>output cardinality =  …</a:t>
              </a:r>
            </a:p>
          </p:txBody>
        </p:sp>
        <p:sp>
          <p:nvSpPr>
            <p:cNvPr id="16" name="Text Box 36">
              <a:extLst>
                <a:ext uri="{FF2B5EF4-FFF2-40B4-BE49-F238E27FC236}">
                  <a16:creationId xmlns:a16="http://schemas.microsoft.com/office/drawing/2014/main" id="{826B5632-8356-0FA3-CE57-B805B106FA06}"/>
                </a:ext>
              </a:extLst>
            </p:cNvPr>
            <p:cNvSpPr txBox="1">
              <a:spLocks noChangeArrowheads="1"/>
            </p:cNvSpPr>
            <p:nvPr/>
          </p:nvSpPr>
          <p:spPr bwMode="auto">
            <a:xfrm>
              <a:off x="6154526" y="3230242"/>
              <a:ext cx="1659429" cy="553998"/>
            </a:xfrm>
            <a:prstGeom prst="rect">
              <a:avLst/>
            </a:prstGeom>
            <a:noFill/>
            <a:ln w="25400">
              <a:noFill/>
              <a:miter lim="800000"/>
              <a:headEnd/>
              <a:tailEnd type="none" w="lg" len="lg"/>
            </a:ln>
            <a:effectLst/>
          </p:spPr>
          <p:txBody>
            <a:bodyPr wrap="none">
              <a:prstTxWarp prst="textNoShape">
                <a:avLst/>
              </a:prstTxWarp>
              <a:spAutoFit/>
            </a:bodyPr>
            <a:lstStyle/>
            <a:p>
              <a:r>
                <a:rPr lang="en-US" dirty="0">
                  <a:solidFill>
                    <a:schemeClr val="accent1"/>
                  </a:solidFill>
                  <a:latin typeface="CRIMSON TEXT" panose="02000503000000000000" pitchFamily="2" charset="77"/>
                </a:rPr>
                <a:t>File Scan</a:t>
              </a:r>
            </a:p>
            <a:p>
              <a:r>
                <a:rPr lang="en-US" sz="1200" dirty="0">
                  <a:solidFill>
                    <a:schemeClr val="accent1"/>
                  </a:solidFill>
                  <a:latin typeface="CRIMSON TEXT" panose="02000503000000000000" pitchFamily="2" charset="77"/>
                </a:rPr>
                <a:t>output cardinality = 10K</a:t>
              </a:r>
            </a:p>
          </p:txBody>
        </p:sp>
        <p:sp>
          <p:nvSpPr>
            <p:cNvPr id="25" name="Rectangle 22">
              <a:extLst>
                <a:ext uri="{FF2B5EF4-FFF2-40B4-BE49-F238E27FC236}">
                  <a16:creationId xmlns:a16="http://schemas.microsoft.com/office/drawing/2014/main" id="{61F89A6F-E6F9-F6BD-162B-A8658C334697}"/>
                </a:ext>
              </a:extLst>
            </p:cNvPr>
            <p:cNvSpPr>
              <a:spLocks noChangeArrowheads="1"/>
            </p:cNvSpPr>
            <p:nvPr/>
          </p:nvSpPr>
          <p:spPr bwMode="auto">
            <a:xfrm>
              <a:off x="6035418" y="2299806"/>
              <a:ext cx="865623" cy="366767"/>
            </a:xfrm>
            <a:prstGeom prst="rect">
              <a:avLst/>
            </a:prstGeom>
            <a:noFill/>
            <a:ln w="12700">
              <a:noFill/>
              <a:miter lim="800000"/>
              <a:headEnd/>
              <a:tailEnd/>
            </a:ln>
            <a:effectLst/>
          </p:spPr>
          <p:txBody>
            <a:bodyPr wrap="none" lIns="90488" tIns="44450" rIns="90488" bIns="44450">
              <a:prstTxWarp prst="textNoShape">
                <a:avLst/>
              </a:prstTxWarp>
              <a:spAutoFit/>
            </a:bodyPr>
            <a:lstStyle/>
            <a:p>
              <a:pPr eaLnBrk="0" hangingPunct="0"/>
              <a:r>
                <a:rPr lang="en-US" b="1" dirty="0">
                  <a:solidFill>
                    <a:srgbClr val="000000"/>
                  </a:solidFill>
                  <a:latin typeface="Crimson Text" panose="02000503000000000000" pitchFamily="2" charset="77"/>
                </a:rPr>
                <a:t>Artists</a:t>
              </a:r>
            </a:p>
          </p:txBody>
        </p:sp>
        <p:grpSp>
          <p:nvGrpSpPr>
            <p:cNvPr id="26" name="Group 31">
              <a:extLst>
                <a:ext uri="{FF2B5EF4-FFF2-40B4-BE49-F238E27FC236}">
                  <a16:creationId xmlns:a16="http://schemas.microsoft.com/office/drawing/2014/main" id="{6A6E6824-0F65-5A04-7D14-A59A84344D24}"/>
                </a:ext>
              </a:extLst>
            </p:cNvPr>
            <p:cNvGrpSpPr>
              <a:grpSpLocks/>
            </p:cNvGrpSpPr>
            <p:nvPr/>
          </p:nvGrpSpPr>
          <p:grpSpPr bwMode="auto">
            <a:xfrm>
              <a:off x="5004077" y="1979024"/>
              <a:ext cx="998538" cy="473075"/>
              <a:chOff x="3499" y="2971"/>
              <a:chExt cx="629" cy="298"/>
            </a:xfrm>
          </p:grpSpPr>
          <p:sp>
            <p:nvSpPr>
              <p:cNvPr id="27" name="AutoShape 32">
                <a:extLst>
                  <a:ext uri="{FF2B5EF4-FFF2-40B4-BE49-F238E27FC236}">
                    <a16:creationId xmlns:a16="http://schemas.microsoft.com/office/drawing/2014/main" id="{9041F4BF-E5C6-5093-242E-D113EBC8BE4A}"/>
                  </a:ext>
                </a:extLst>
              </p:cNvPr>
              <p:cNvSpPr>
                <a:spLocks noChangeArrowheads="1"/>
              </p:cNvSpPr>
              <p:nvPr/>
            </p:nvSpPr>
            <p:spPr bwMode="auto">
              <a:xfrm rot="18915990">
                <a:off x="3936" y="2971"/>
                <a:ext cx="192" cy="298"/>
              </a:xfrm>
              <a:prstGeom prst="upArrow">
                <a:avLst>
                  <a:gd name="adj1" fmla="val 50000"/>
                  <a:gd name="adj2" fmla="val 50000"/>
                </a:avLst>
              </a:prstGeom>
              <a:solidFill>
                <a:schemeClr val="bg1">
                  <a:lumMod val="85000"/>
                </a:schemeClr>
              </a:solidFill>
              <a:ln>
                <a:headEnd/>
                <a:tailEnd type="none" w="lg" len="lg"/>
              </a:ln>
            </p:spPr>
            <p:style>
              <a:lnRef idx="2">
                <a:schemeClr val="dk1"/>
              </a:lnRef>
              <a:fillRef idx="1">
                <a:schemeClr val="lt1"/>
              </a:fillRef>
              <a:effectRef idx="0">
                <a:schemeClr val="dk1"/>
              </a:effectRef>
              <a:fontRef idx="minor">
                <a:schemeClr val="dk1"/>
              </a:fontRef>
            </p:style>
            <p:txBody>
              <a:bodyPr anchor="ctr">
                <a:prstTxWarp prst="textNoShape">
                  <a:avLst/>
                </a:prstTxWarp>
                <a:spAutoFit/>
              </a:bodyPr>
              <a:lstStyle/>
              <a:p>
                <a:endParaRPr lang="en-US" sz="2000">
                  <a:latin typeface="CRIMSON TEXT" panose="02000503000000000000" pitchFamily="2" charset="77"/>
                </a:endParaRPr>
              </a:p>
            </p:txBody>
          </p:sp>
          <p:sp>
            <p:nvSpPr>
              <p:cNvPr id="28" name="AutoShape 33">
                <a:extLst>
                  <a:ext uri="{FF2B5EF4-FFF2-40B4-BE49-F238E27FC236}">
                    <a16:creationId xmlns:a16="http://schemas.microsoft.com/office/drawing/2014/main" id="{4020E29E-6BDC-B32D-FD2C-27E98F71247C}"/>
                  </a:ext>
                </a:extLst>
              </p:cNvPr>
              <p:cNvSpPr>
                <a:spLocks noChangeArrowheads="1"/>
              </p:cNvSpPr>
              <p:nvPr/>
            </p:nvSpPr>
            <p:spPr bwMode="auto">
              <a:xfrm rot="13515990" flipH="1" flipV="1">
                <a:off x="3552" y="2971"/>
                <a:ext cx="192" cy="298"/>
              </a:xfrm>
              <a:prstGeom prst="upArrow">
                <a:avLst>
                  <a:gd name="adj1" fmla="val 50000"/>
                  <a:gd name="adj2" fmla="val 50000"/>
                </a:avLst>
              </a:prstGeom>
              <a:solidFill>
                <a:schemeClr val="bg1">
                  <a:lumMod val="85000"/>
                </a:schemeClr>
              </a:solidFill>
              <a:ln>
                <a:headEnd/>
                <a:tailEnd type="none" w="lg" len="lg"/>
              </a:ln>
            </p:spPr>
            <p:style>
              <a:lnRef idx="2">
                <a:schemeClr val="dk1"/>
              </a:lnRef>
              <a:fillRef idx="1">
                <a:schemeClr val="lt1"/>
              </a:fillRef>
              <a:effectRef idx="0">
                <a:schemeClr val="dk1"/>
              </a:effectRef>
              <a:fontRef idx="minor">
                <a:schemeClr val="dk1"/>
              </a:fontRef>
            </p:style>
            <p:txBody>
              <a:bodyPr anchor="ctr">
                <a:prstTxWarp prst="textNoShape">
                  <a:avLst/>
                </a:prstTxWarp>
                <a:spAutoFit/>
              </a:bodyPr>
              <a:lstStyle/>
              <a:p>
                <a:endParaRPr lang="en-US" sz="2000">
                  <a:latin typeface="CRIMSON TEXT" panose="02000503000000000000" pitchFamily="2" charset="77"/>
                </a:endParaRPr>
              </a:p>
            </p:txBody>
          </p:sp>
        </p:grpSp>
        <p:sp>
          <p:nvSpPr>
            <p:cNvPr id="29" name="TextBox 28">
              <a:extLst>
                <a:ext uri="{FF2B5EF4-FFF2-40B4-BE49-F238E27FC236}">
                  <a16:creationId xmlns:a16="http://schemas.microsoft.com/office/drawing/2014/main" id="{21D14908-87CB-257A-1DAC-738BD182E2C1}"/>
                </a:ext>
              </a:extLst>
            </p:cNvPr>
            <p:cNvSpPr txBox="1"/>
            <p:nvPr/>
          </p:nvSpPr>
          <p:spPr>
            <a:xfrm>
              <a:off x="5228803" y="1255600"/>
              <a:ext cx="1358064" cy="830997"/>
            </a:xfrm>
            <a:prstGeom prst="rect">
              <a:avLst/>
            </a:prstGeom>
            <a:noFill/>
          </p:spPr>
          <p:txBody>
            <a:bodyPr wrap="none" rtlCol="0">
              <a:spAutoFit/>
            </a:bodyPr>
            <a:lstStyle/>
            <a:p>
              <a:r>
                <a:rPr lang="el-GR" sz="4800" dirty="0">
                  <a:latin typeface="Times New Roman" panose="02020603050405020304" pitchFamily="18" charset="0"/>
                  <a:cs typeface="Times New Roman" panose="02020603050405020304" pitchFamily="18" charset="0"/>
                </a:rPr>
                <a:t>⋈</a:t>
              </a:r>
              <a:r>
                <a:rPr lang="en-US" sz="2400" baseline="-25000" dirty="0" err="1">
                  <a:solidFill>
                    <a:schemeClr val="tx1">
                      <a:lumMod val="85000"/>
                      <a:lumOff val="15000"/>
                    </a:schemeClr>
                  </a:solidFill>
                  <a:latin typeface="CRIMSON TEXT" panose="02000503000000000000" pitchFamily="2" charset="77"/>
                  <a:cs typeface="Times New Roman" panose="02020603050405020304" pitchFamily="18" charset="0"/>
                </a:rPr>
                <a:t>artist_id</a:t>
              </a:r>
              <a:endParaRPr lang="en-US" sz="2400" baseline="-25000" dirty="0">
                <a:latin typeface="CRIMSON TEXT" panose="02000503000000000000" pitchFamily="2" charset="77"/>
                <a:cs typeface="Times New Roman" panose="02020603050405020304" pitchFamily="18" charset="0"/>
              </a:endParaRPr>
            </a:p>
          </p:txBody>
        </p:sp>
        <p:sp>
          <p:nvSpPr>
            <p:cNvPr id="30" name="Text Box 36">
              <a:extLst>
                <a:ext uri="{FF2B5EF4-FFF2-40B4-BE49-F238E27FC236}">
                  <a16:creationId xmlns:a16="http://schemas.microsoft.com/office/drawing/2014/main" id="{64DE6DE1-873E-907E-4692-288963EB55F9}"/>
                </a:ext>
              </a:extLst>
            </p:cNvPr>
            <p:cNvSpPr txBox="1">
              <a:spLocks noChangeArrowheads="1"/>
            </p:cNvSpPr>
            <p:nvPr/>
          </p:nvSpPr>
          <p:spPr bwMode="auto">
            <a:xfrm>
              <a:off x="3037794" y="1316358"/>
              <a:ext cx="2282996" cy="553998"/>
            </a:xfrm>
            <a:prstGeom prst="rect">
              <a:avLst/>
            </a:prstGeom>
            <a:noFill/>
            <a:ln w="25400">
              <a:noFill/>
              <a:miter lim="800000"/>
              <a:headEnd/>
              <a:tailEnd type="none" w="lg" len="lg"/>
            </a:ln>
            <a:effectLst/>
          </p:spPr>
          <p:txBody>
            <a:bodyPr wrap="none">
              <a:prstTxWarp prst="textNoShape">
                <a:avLst/>
              </a:prstTxWarp>
              <a:spAutoFit/>
            </a:bodyPr>
            <a:lstStyle/>
            <a:p>
              <a:pPr algn="r"/>
              <a:r>
                <a:rPr lang="en-US" dirty="0">
                  <a:solidFill>
                    <a:schemeClr val="accent1"/>
                  </a:solidFill>
                  <a:latin typeface="CRIMSON TEXT" panose="02000503000000000000" pitchFamily="2" charset="77"/>
                </a:rPr>
                <a:t>Hash Join …</a:t>
              </a:r>
              <a:br>
                <a:rPr lang="en-US" sz="1200" dirty="0">
                  <a:solidFill>
                    <a:schemeClr val="accent1"/>
                  </a:solidFill>
                  <a:latin typeface="CRIMSON TEXT" panose="02000503000000000000" pitchFamily="2" charset="77"/>
                </a:rPr>
              </a:br>
              <a:r>
                <a:rPr lang="en-US" sz="1200" dirty="0">
                  <a:solidFill>
                    <a:schemeClr val="accent1"/>
                  </a:solidFill>
                  <a:latin typeface="CRIMSON TEXT" panose="02000503000000000000" pitchFamily="2" charset="77"/>
                </a:rPr>
                <a:t>Estimates: output cardinality =  …</a:t>
              </a:r>
            </a:p>
          </p:txBody>
        </p:sp>
        <p:sp>
          <p:nvSpPr>
            <p:cNvPr id="31" name="Text Box 36">
              <a:extLst>
                <a:ext uri="{FF2B5EF4-FFF2-40B4-BE49-F238E27FC236}">
                  <a16:creationId xmlns:a16="http://schemas.microsoft.com/office/drawing/2014/main" id="{EEC1019D-7F62-4C30-54E9-FF4724E5A063}"/>
                </a:ext>
              </a:extLst>
            </p:cNvPr>
            <p:cNvSpPr txBox="1">
              <a:spLocks noChangeArrowheads="1"/>
            </p:cNvSpPr>
            <p:nvPr/>
          </p:nvSpPr>
          <p:spPr bwMode="auto">
            <a:xfrm>
              <a:off x="6770412" y="2231981"/>
              <a:ext cx="1659429" cy="553998"/>
            </a:xfrm>
            <a:prstGeom prst="rect">
              <a:avLst/>
            </a:prstGeom>
            <a:noFill/>
            <a:ln w="25400">
              <a:noFill/>
              <a:miter lim="800000"/>
              <a:headEnd/>
              <a:tailEnd type="none" w="lg" len="lg"/>
            </a:ln>
            <a:effectLst/>
          </p:spPr>
          <p:txBody>
            <a:bodyPr wrap="none">
              <a:prstTxWarp prst="textNoShape">
                <a:avLst/>
              </a:prstTxWarp>
              <a:spAutoFit/>
            </a:bodyPr>
            <a:lstStyle/>
            <a:p>
              <a:r>
                <a:rPr lang="en-US" dirty="0">
                  <a:solidFill>
                    <a:schemeClr val="accent1"/>
                  </a:solidFill>
                  <a:latin typeface="CRIMSON TEXT" panose="02000503000000000000" pitchFamily="2" charset="77"/>
                </a:rPr>
                <a:t>File Scan</a:t>
              </a:r>
            </a:p>
            <a:p>
              <a:r>
                <a:rPr lang="en-US" sz="1200" dirty="0">
                  <a:solidFill>
                    <a:schemeClr val="accent1"/>
                  </a:solidFill>
                  <a:latin typeface="CRIMSON TEXT" panose="02000503000000000000" pitchFamily="2" charset="77"/>
                </a:rPr>
                <a:t>output cardinality = 10K</a:t>
              </a:r>
            </a:p>
          </p:txBody>
        </p:sp>
      </p:grpSp>
      <p:grpSp>
        <p:nvGrpSpPr>
          <p:cNvPr id="86" name="Group 85">
            <a:extLst>
              <a:ext uri="{FF2B5EF4-FFF2-40B4-BE49-F238E27FC236}">
                <a16:creationId xmlns:a16="http://schemas.microsoft.com/office/drawing/2014/main" id="{A2DBC6DE-AA75-4C5C-5906-51E36AC3DCF2}"/>
              </a:ext>
            </a:extLst>
          </p:cNvPr>
          <p:cNvGrpSpPr/>
          <p:nvPr/>
        </p:nvGrpSpPr>
        <p:grpSpPr>
          <a:xfrm>
            <a:off x="310067" y="1000456"/>
            <a:ext cx="2814133" cy="3726200"/>
            <a:chOff x="2942779" y="1171866"/>
            <a:chExt cx="2814133" cy="3726200"/>
          </a:xfrm>
        </p:grpSpPr>
        <p:grpSp>
          <p:nvGrpSpPr>
            <p:cNvPr id="32" name="Group 31">
              <a:extLst>
                <a:ext uri="{FF2B5EF4-FFF2-40B4-BE49-F238E27FC236}">
                  <a16:creationId xmlns:a16="http://schemas.microsoft.com/office/drawing/2014/main" id="{099EA6B0-0AB1-F995-8564-FE7CE619DE36}"/>
                </a:ext>
              </a:extLst>
            </p:cNvPr>
            <p:cNvGrpSpPr/>
            <p:nvPr/>
          </p:nvGrpSpPr>
          <p:grpSpPr>
            <a:xfrm>
              <a:off x="3657600" y="4621067"/>
              <a:ext cx="1828800" cy="276999"/>
              <a:chOff x="6096000" y="2623750"/>
              <a:chExt cx="1828800" cy="276999"/>
            </a:xfrm>
          </p:grpSpPr>
          <p:grpSp>
            <p:nvGrpSpPr>
              <p:cNvPr id="33" name="Group 32">
                <a:extLst>
                  <a:ext uri="{FF2B5EF4-FFF2-40B4-BE49-F238E27FC236}">
                    <a16:creationId xmlns:a16="http://schemas.microsoft.com/office/drawing/2014/main" id="{0D19D7FD-AC74-6681-7C82-60F81630CB74}"/>
                  </a:ext>
                </a:extLst>
              </p:cNvPr>
              <p:cNvGrpSpPr/>
              <p:nvPr/>
            </p:nvGrpSpPr>
            <p:grpSpPr>
              <a:xfrm>
                <a:off x="6096000" y="2623750"/>
                <a:ext cx="228600" cy="276999"/>
                <a:chOff x="1600200" y="1323260"/>
                <a:chExt cx="228600" cy="276999"/>
              </a:xfrm>
            </p:grpSpPr>
            <p:sp>
              <p:nvSpPr>
                <p:cNvPr id="39" name="Rectangle 38">
                  <a:extLst>
                    <a:ext uri="{FF2B5EF4-FFF2-40B4-BE49-F238E27FC236}">
                      <a16:creationId xmlns:a16="http://schemas.microsoft.com/office/drawing/2014/main" id="{7D76EEAA-87A9-0203-9A74-A5473BB28CF3}"/>
                    </a:ext>
                  </a:extLst>
                </p:cNvPr>
                <p:cNvSpPr/>
                <p:nvPr/>
              </p:nvSpPr>
              <p:spPr>
                <a:xfrm>
                  <a:off x="1600200" y="15240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40" name="Rectangle 39">
                  <a:extLst>
                    <a:ext uri="{FF2B5EF4-FFF2-40B4-BE49-F238E27FC236}">
                      <a16:creationId xmlns:a16="http://schemas.microsoft.com/office/drawing/2014/main" id="{53DBCD75-2D22-87B5-2406-3102E34B1275}"/>
                    </a:ext>
                  </a:extLst>
                </p:cNvPr>
                <p:cNvSpPr/>
                <p:nvPr/>
              </p:nvSpPr>
              <p:spPr>
                <a:xfrm>
                  <a:off x="1600200" y="1323260"/>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41" name="Rectangle 40">
                  <a:extLst>
                    <a:ext uri="{FF2B5EF4-FFF2-40B4-BE49-F238E27FC236}">
                      <a16:creationId xmlns:a16="http://schemas.microsoft.com/office/drawing/2014/main" id="{DF19DC95-6C36-6F4D-BA8F-4A0E5AC146BF}"/>
                    </a:ext>
                  </a:extLst>
                </p:cNvPr>
                <p:cNvSpPr/>
                <p:nvPr/>
              </p:nvSpPr>
              <p:spPr>
                <a:xfrm>
                  <a:off x="1600200" y="14236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34" name="Group 33">
                <a:extLst>
                  <a:ext uri="{FF2B5EF4-FFF2-40B4-BE49-F238E27FC236}">
                    <a16:creationId xmlns:a16="http://schemas.microsoft.com/office/drawing/2014/main" id="{500CB400-B270-3E6D-4D11-736ECC19F142}"/>
                  </a:ext>
                </a:extLst>
              </p:cNvPr>
              <p:cNvGrpSpPr/>
              <p:nvPr/>
            </p:nvGrpSpPr>
            <p:grpSpPr>
              <a:xfrm>
                <a:off x="7239000" y="2623750"/>
                <a:ext cx="228600" cy="276999"/>
                <a:chOff x="601976" y="1324266"/>
                <a:chExt cx="228600" cy="276999"/>
              </a:xfrm>
            </p:grpSpPr>
            <p:sp>
              <p:nvSpPr>
                <p:cNvPr id="36" name="Rectangle 35">
                  <a:extLst>
                    <a:ext uri="{FF2B5EF4-FFF2-40B4-BE49-F238E27FC236}">
                      <a16:creationId xmlns:a16="http://schemas.microsoft.com/office/drawing/2014/main" id="{8A60748D-7F43-F103-B76B-E2DB837D7E35}"/>
                    </a:ext>
                  </a:extLst>
                </p:cNvPr>
                <p:cNvSpPr/>
                <p:nvPr/>
              </p:nvSpPr>
              <p:spPr>
                <a:xfrm>
                  <a:off x="601976" y="15250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7" name="Rectangle 36">
                  <a:extLst>
                    <a:ext uri="{FF2B5EF4-FFF2-40B4-BE49-F238E27FC236}">
                      <a16:creationId xmlns:a16="http://schemas.microsoft.com/office/drawing/2014/main" id="{8765A4F7-26AF-9520-53FD-B83E24A7FA27}"/>
                    </a:ext>
                  </a:extLst>
                </p:cNvPr>
                <p:cNvSpPr/>
                <p:nvPr/>
              </p:nvSpPr>
              <p:spPr>
                <a:xfrm>
                  <a:off x="601976" y="1324266"/>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38" name="Rectangle 37">
                  <a:extLst>
                    <a:ext uri="{FF2B5EF4-FFF2-40B4-BE49-F238E27FC236}">
                      <a16:creationId xmlns:a16="http://schemas.microsoft.com/office/drawing/2014/main" id="{3430C573-5038-CE1D-CC95-2DF3744C9B3D}"/>
                    </a:ext>
                  </a:extLst>
                </p:cNvPr>
                <p:cNvSpPr/>
                <p:nvPr/>
              </p:nvSpPr>
              <p:spPr>
                <a:xfrm>
                  <a:off x="601976" y="14246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sp>
            <p:nvSpPr>
              <p:cNvPr id="35" name="Text Box 4">
                <a:extLst>
                  <a:ext uri="{FF2B5EF4-FFF2-40B4-BE49-F238E27FC236}">
                    <a16:creationId xmlns:a16="http://schemas.microsoft.com/office/drawing/2014/main" id="{EE23711E-3CEB-B0C5-A9CC-65A865226F1A}"/>
                  </a:ext>
                </a:extLst>
              </p:cNvPr>
              <p:cNvSpPr txBox="1">
                <a:spLocks noChangeArrowheads="1"/>
              </p:cNvSpPr>
              <p:nvPr/>
            </p:nvSpPr>
            <p:spPr bwMode="auto">
              <a:xfrm>
                <a:off x="6096000" y="2626429"/>
                <a:ext cx="1828800" cy="274320"/>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Extrabold" pitchFamily="34" charset="0"/>
                    <a:ea typeface="Open Sans Extrabold" pitchFamily="34" charset="0"/>
                    <a:cs typeface="Open Sans Extrabold"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Inconsolata" panose="00000509000000000000" pitchFamily="49" charset="0"/>
                    <a:cs typeface="Consolas" pitchFamily="49" charset="0"/>
                  </a:rPr>
                  <a:t>ARTIST ALBUM APPEARS</a:t>
                </a:r>
              </a:p>
            </p:txBody>
          </p:sp>
        </p:grpSp>
        <p:grpSp>
          <p:nvGrpSpPr>
            <p:cNvPr id="42" name="Group 41">
              <a:extLst>
                <a:ext uri="{FF2B5EF4-FFF2-40B4-BE49-F238E27FC236}">
                  <a16:creationId xmlns:a16="http://schemas.microsoft.com/office/drawing/2014/main" id="{98C14B00-CFEC-B1BB-FE12-010CABC12A36}"/>
                </a:ext>
              </a:extLst>
            </p:cNvPr>
            <p:cNvGrpSpPr/>
            <p:nvPr/>
          </p:nvGrpSpPr>
          <p:grpSpPr>
            <a:xfrm>
              <a:off x="3886200" y="2804133"/>
              <a:ext cx="1371600" cy="461665"/>
              <a:chOff x="6096000" y="2531417"/>
              <a:chExt cx="1371600" cy="461665"/>
            </a:xfrm>
          </p:grpSpPr>
          <p:grpSp>
            <p:nvGrpSpPr>
              <p:cNvPr id="43" name="Group 42">
                <a:extLst>
                  <a:ext uri="{FF2B5EF4-FFF2-40B4-BE49-F238E27FC236}">
                    <a16:creationId xmlns:a16="http://schemas.microsoft.com/office/drawing/2014/main" id="{2D5BACC2-AB9F-1CC7-0577-CD932972D01A}"/>
                  </a:ext>
                </a:extLst>
              </p:cNvPr>
              <p:cNvGrpSpPr/>
              <p:nvPr/>
            </p:nvGrpSpPr>
            <p:grpSpPr>
              <a:xfrm>
                <a:off x="6096000" y="2531417"/>
                <a:ext cx="228600" cy="461665"/>
                <a:chOff x="1600200" y="1230927"/>
                <a:chExt cx="228600" cy="461665"/>
              </a:xfrm>
            </p:grpSpPr>
            <p:sp>
              <p:nvSpPr>
                <p:cNvPr id="49" name="Rectangle 48">
                  <a:extLst>
                    <a:ext uri="{FF2B5EF4-FFF2-40B4-BE49-F238E27FC236}">
                      <a16:creationId xmlns:a16="http://schemas.microsoft.com/office/drawing/2014/main" id="{B6DECA83-4BF4-6D53-0337-33427259ABDD}"/>
                    </a:ext>
                  </a:extLst>
                </p:cNvPr>
                <p:cNvSpPr/>
                <p:nvPr/>
              </p:nvSpPr>
              <p:spPr>
                <a:xfrm>
                  <a:off x="1600200" y="1616392"/>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50" name="Rectangle 49">
                  <a:extLst>
                    <a:ext uri="{FF2B5EF4-FFF2-40B4-BE49-F238E27FC236}">
                      <a16:creationId xmlns:a16="http://schemas.microsoft.com/office/drawing/2014/main" id="{58CFE2C0-D0EC-821C-43E1-4111B779BF99}"/>
                    </a:ext>
                  </a:extLst>
                </p:cNvPr>
                <p:cNvSpPr/>
                <p:nvPr/>
              </p:nvSpPr>
              <p:spPr>
                <a:xfrm>
                  <a:off x="1600200" y="1230927"/>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51" name="Rectangle 50">
                  <a:extLst>
                    <a:ext uri="{FF2B5EF4-FFF2-40B4-BE49-F238E27FC236}">
                      <a16:creationId xmlns:a16="http://schemas.microsoft.com/office/drawing/2014/main" id="{E611FA9D-8DAE-4256-B8F7-C98E0675E3BD}"/>
                    </a:ext>
                  </a:extLst>
                </p:cNvPr>
                <p:cNvSpPr/>
                <p:nvPr/>
              </p:nvSpPr>
              <p:spPr>
                <a:xfrm>
                  <a:off x="1600200" y="14236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44" name="Group 43">
                <a:extLst>
                  <a:ext uri="{FF2B5EF4-FFF2-40B4-BE49-F238E27FC236}">
                    <a16:creationId xmlns:a16="http://schemas.microsoft.com/office/drawing/2014/main" id="{3046C146-8FEF-F5B2-C733-39D4550DC36B}"/>
                  </a:ext>
                </a:extLst>
              </p:cNvPr>
              <p:cNvGrpSpPr/>
              <p:nvPr/>
            </p:nvGrpSpPr>
            <p:grpSpPr>
              <a:xfrm>
                <a:off x="7239000" y="2531417"/>
                <a:ext cx="228600" cy="461665"/>
                <a:chOff x="601976" y="1231933"/>
                <a:chExt cx="228600" cy="461665"/>
              </a:xfrm>
            </p:grpSpPr>
            <p:sp>
              <p:nvSpPr>
                <p:cNvPr id="46" name="Rectangle 45">
                  <a:extLst>
                    <a:ext uri="{FF2B5EF4-FFF2-40B4-BE49-F238E27FC236}">
                      <a16:creationId xmlns:a16="http://schemas.microsoft.com/office/drawing/2014/main" id="{0B93558D-D4A7-68DD-E76D-3B43DB23EEE6}"/>
                    </a:ext>
                  </a:extLst>
                </p:cNvPr>
                <p:cNvSpPr/>
                <p:nvPr/>
              </p:nvSpPr>
              <p:spPr>
                <a:xfrm>
                  <a:off x="601976" y="1617398"/>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47" name="Rectangle 46">
                  <a:extLst>
                    <a:ext uri="{FF2B5EF4-FFF2-40B4-BE49-F238E27FC236}">
                      <a16:creationId xmlns:a16="http://schemas.microsoft.com/office/drawing/2014/main" id="{84FA70ED-C706-7048-1127-4DCA848EB3BF}"/>
                    </a:ext>
                  </a:extLst>
                </p:cNvPr>
                <p:cNvSpPr/>
                <p:nvPr/>
              </p:nvSpPr>
              <p:spPr>
                <a:xfrm>
                  <a:off x="601976" y="1231933"/>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48" name="Rectangle 47">
                  <a:extLst>
                    <a:ext uri="{FF2B5EF4-FFF2-40B4-BE49-F238E27FC236}">
                      <a16:creationId xmlns:a16="http://schemas.microsoft.com/office/drawing/2014/main" id="{C0EB1478-3B56-2B32-FBC8-44B46EE0DD96}"/>
                    </a:ext>
                  </a:extLst>
                </p:cNvPr>
                <p:cNvSpPr/>
                <p:nvPr/>
              </p:nvSpPr>
              <p:spPr>
                <a:xfrm>
                  <a:off x="601976" y="14246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sp>
            <p:nvSpPr>
              <p:cNvPr id="45" name="Text Box 4">
                <a:extLst>
                  <a:ext uri="{FF2B5EF4-FFF2-40B4-BE49-F238E27FC236}">
                    <a16:creationId xmlns:a16="http://schemas.microsoft.com/office/drawing/2014/main" id="{F6CE1F91-DB60-2204-A264-F87644F29033}"/>
                  </a:ext>
                </a:extLst>
              </p:cNvPr>
              <p:cNvSpPr txBox="1">
                <a:spLocks noChangeArrowheads="1"/>
              </p:cNvSpPr>
              <p:nvPr/>
            </p:nvSpPr>
            <p:spPr bwMode="auto">
              <a:xfrm>
                <a:off x="6096000" y="2531417"/>
                <a:ext cx="1371600" cy="461665"/>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Extrabold" pitchFamily="34" charset="0"/>
                    <a:ea typeface="Open Sans Extrabold" pitchFamily="34" charset="0"/>
                    <a:cs typeface="Open Sans Extrabold"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Inconsolata" panose="00000509000000000000" pitchFamily="49" charset="0"/>
                    <a:cs typeface="Consolas" pitchFamily="49" charset="0"/>
                  </a:rPr>
                  <a:t>ALBUM⨝APPEARS</a:t>
                </a:r>
                <a:br>
                  <a:rPr lang="en-US" sz="1200" dirty="0">
                    <a:solidFill>
                      <a:schemeClr val="tx1">
                        <a:lumMod val="75000"/>
                        <a:lumOff val="25000"/>
                      </a:schemeClr>
                    </a:solidFill>
                    <a:latin typeface="Inconsolata" panose="00000509000000000000" pitchFamily="49" charset="0"/>
                    <a:cs typeface="Consolas" pitchFamily="49" charset="0"/>
                  </a:rPr>
                </a:br>
                <a:r>
                  <a:rPr lang="en-US" sz="1200" dirty="0">
                    <a:solidFill>
                      <a:schemeClr val="tx1">
                        <a:lumMod val="75000"/>
                        <a:lumOff val="25000"/>
                      </a:schemeClr>
                    </a:solidFill>
                    <a:latin typeface="Inconsolata" panose="00000509000000000000" pitchFamily="49" charset="0"/>
                    <a:cs typeface="Consolas" pitchFamily="49" charset="0"/>
                  </a:rPr>
                  <a:t>ARTIST</a:t>
                </a:r>
              </a:p>
            </p:txBody>
          </p:sp>
        </p:grpSp>
        <p:grpSp>
          <p:nvGrpSpPr>
            <p:cNvPr id="52" name="Group 51">
              <a:extLst>
                <a:ext uri="{FF2B5EF4-FFF2-40B4-BE49-F238E27FC236}">
                  <a16:creationId xmlns:a16="http://schemas.microsoft.com/office/drawing/2014/main" id="{4BE686DD-714A-F0E3-2263-A93D5C85E281}"/>
                </a:ext>
              </a:extLst>
            </p:cNvPr>
            <p:cNvGrpSpPr/>
            <p:nvPr/>
          </p:nvGrpSpPr>
          <p:grpSpPr>
            <a:xfrm>
              <a:off x="2945700" y="3829132"/>
              <a:ext cx="1280160" cy="228600"/>
              <a:chOff x="4724399" y="2066359"/>
              <a:chExt cx="609600" cy="228600"/>
            </a:xfrm>
          </p:grpSpPr>
          <p:sp>
            <p:nvSpPr>
              <p:cNvPr id="53" name="Rectangle 52">
                <a:extLst>
                  <a:ext uri="{FF2B5EF4-FFF2-40B4-BE49-F238E27FC236}">
                    <a16:creationId xmlns:a16="http://schemas.microsoft.com/office/drawing/2014/main" id="{F4D5156C-5F8F-10C5-6E55-6C67230D3385}"/>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54" name="Rectangle 53">
                <a:extLst>
                  <a:ext uri="{FF2B5EF4-FFF2-40B4-BE49-F238E27FC236}">
                    <a16:creationId xmlns:a16="http://schemas.microsoft.com/office/drawing/2014/main" id="{62F8F754-5521-090A-1329-99056E8E0609}"/>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55" name="Rounded Rectangle 3">
                <a:extLst>
                  <a:ext uri="{FF2B5EF4-FFF2-40B4-BE49-F238E27FC236}">
                    <a16:creationId xmlns:a16="http://schemas.microsoft.com/office/drawing/2014/main" id="{F37759B8-A97E-4E82-5816-AD64508519E9}"/>
                  </a:ext>
                </a:extLst>
              </p:cNvPr>
              <p:cNvSpPr/>
              <p:nvPr/>
            </p:nvSpPr>
            <p:spPr>
              <a:xfrm>
                <a:off x="4724399" y="2066359"/>
                <a:ext cx="609600"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50" b="1" dirty="0">
                    <a:solidFill>
                      <a:schemeClr val="bg1"/>
                    </a:solidFill>
                    <a:latin typeface="Inconsolata" panose="00000509000000000000" pitchFamily="49" charset="0"/>
                    <a:ea typeface="Open Sans Extrabold" pitchFamily="34" charset="0"/>
                    <a:cs typeface="Consolas" pitchFamily="49" charset="0"/>
                  </a:rPr>
                  <a:t>HASH_JOIN(A2,A3)</a:t>
                </a:r>
              </a:p>
            </p:txBody>
          </p:sp>
        </p:grpSp>
        <p:cxnSp>
          <p:nvCxnSpPr>
            <p:cNvPr id="56" name="Straight Connector 36">
              <a:extLst>
                <a:ext uri="{FF2B5EF4-FFF2-40B4-BE49-F238E27FC236}">
                  <a16:creationId xmlns:a16="http://schemas.microsoft.com/office/drawing/2014/main" id="{8E569EB9-0339-38C8-55EF-58A250475300}"/>
                </a:ext>
              </a:extLst>
            </p:cNvPr>
            <p:cNvCxnSpPr>
              <a:cxnSpLocks noChangeShapeType="1"/>
              <a:stCxn id="35" idx="0"/>
              <a:endCxn id="55" idx="2"/>
            </p:cNvCxnSpPr>
            <p:nvPr/>
          </p:nvCxnSpPr>
          <p:spPr bwMode="auto">
            <a:xfrm rot="16200000" flipV="1">
              <a:off x="3795883" y="3847629"/>
              <a:ext cx="566014" cy="98622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57" name="Straight Connector 36">
              <a:extLst>
                <a:ext uri="{FF2B5EF4-FFF2-40B4-BE49-F238E27FC236}">
                  <a16:creationId xmlns:a16="http://schemas.microsoft.com/office/drawing/2014/main" id="{A14FE060-93CB-0E61-B78B-83E6953E1905}"/>
                </a:ext>
              </a:extLst>
            </p:cNvPr>
            <p:cNvCxnSpPr>
              <a:cxnSpLocks noChangeShapeType="1"/>
              <a:stCxn id="55" idx="0"/>
              <a:endCxn id="49" idx="2"/>
            </p:cNvCxnSpPr>
            <p:nvPr/>
          </p:nvCxnSpPr>
          <p:spPr bwMode="auto">
            <a:xfrm rot="5400000" flipH="1" flipV="1">
              <a:off x="3511473" y="3340105"/>
              <a:ext cx="563334" cy="41472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58" name="Group 57">
              <a:extLst>
                <a:ext uri="{FF2B5EF4-FFF2-40B4-BE49-F238E27FC236}">
                  <a16:creationId xmlns:a16="http://schemas.microsoft.com/office/drawing/2014/main" id="{699D6467-FD3D-FA65-108A-007BCB2AB4F4}"/>
                </a:ext>
              </a:extLst>
            </p:cNvPr>
            <p:cNvGrpSpPr/>
            <p:nvPr/>
          </p:nvGrpSpPr>
          <p:grpSpPr>
            <a:xfrm>
              <a:off x="2942779" y="2012198"/>
              <a:ext cx="1415099" cy="228600"/>
              <a:chOff x="4724399" y="2066359"/>
              <a:chExt cx="673857" cy="228600"/>
            </a:xfrm>
          </p:grpSpPr>
          <p:sp>
            <p:nvSpPr>
              <p:cNvPr id="59" name="Rectangle 58">
                <a:extLst>
                  <a:ext uri="{FF2B5EF4-FFF2-40B4-BE49-F238E27FC236}">
                    <a16:creationId xmlns:a16="http://schemas.microsoft.com/office/drawing/2014/main" id="{F2A6F400-E1BA-0E25-1F2D-239E85236C75}"/>
                  </a:ext>
                </a:extLst>
              </p:cNvPr>
              <p:cNvSpPr/>
              <p:nvPr/>
            </p:nvSpPr>
            <p:spPr>
              <a:xfrm rot="5400000">
                <a:off x="51815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60" name="Rectangle 59">
                <a:extLst>
                  <a:ext uri="{FF2B5EF4-FFF2-40B4-BE49-F238E27FC236}">
                    <a16:creationId xmlns:a16="http://schemas.microsoft.com/office/drawing/2014/main" id="{A74A2223-9400-EE09-9EEE-C69ACBC0BBC9}"/>
                  </a:ext>
                </a:extLst>
              </p:cNvPr>
              <p:cNvSpPr/>
              <p:nvPr/>
            </p:nvSpPr>
            <p:spPr>
              <a:xfrm rot="5400000">
                <a:off x="4648199" y="214255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61" name="Rounded Rectangle 3">
                <a:extLst>
                  <a:ext uri="{FF2B5EF4-FFF2-40B4-BE49-F238E27FC236}">
                    <a16:creationId xmlns:a16="http://schemas.microsoft.com/office/drawing/2014/main" id="{F7A9A0E9-6D9C-6696-3CC1-C7554F7FEC69}"/>
                  </a:ext>
                </a:extLst>
              </p:cNvPr>
              <p:cNvSpPr/>
              <p:nvPr/>
            </p:nvSpPr>
            <p:spPr>
              <a:xfrm>
                <a:off x="4724399" y="2066359"/>
                <a:ext cx="673857" cy="22860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9144" tIns="9144" rIns="9144" bIns="9144" rtlCol="0" anchor="ctr">
                <a:noAutofit/>
              </a:bodyPr>
              <a:lstStyle/>
              <a:p>
                <a:pPr algn="ctr"/>
                <a:r>
                  <a:rPr lang="en-US" sz="1050" b="1" dirty="0">
                    <a:solidFill>
                      <a:schemeClr val="bg1"/>
                    </a:solidFill>
                    <a:latin typeface="Inconsolata" panose="00000509000000000000" pitchFamily="49" charset="0"/>
                    <a:ea typeface="Open Sans Extrabold" pitchFamily="34" charset="0"/>
                    <a:cs typeface="Consolas" pitchFamily="49" charset="0"/>
                  </a:rPr>
                  <a:t>HASH_JOIN(A2⨝A3,A1)</a:t>
                </a:r>
              </a:p>
            </p:txBody>
          </p:sp>
        </p:grpSp>
        <p:cxnSp>
          <p:nvCxnSpPr>
            <p:cNvPr id="62" name="Straight Connector 36">
              <a:extLst>
                <a:ext uri="{FF2B5EF4-FFF2-40B4-BE49-F238E27FC236}">
                  <a16:creationId xmlns:a16="http://schemas.microsoft.com/office/drawing/2014/main" id="{3A0F88DD-50E1-1E26-BBA0-BBA06DBD1C1F}"/>
                </a:ext>
              </a:extLst>
            </p:cNvPr>
            <p:cNvCxnSpPr>
              <a:cxnSpLocks noChangeShapeType="1"/>
              <a:stCxn id="61" idx="0"/>
              <a:endCxn id="81" idx="2"/>
            </p:cNvCxnSpPr>
            <p:nvPr/>
          </p:nvCxnSpPr>
          <p:spPr bwMode="auto">
            <a:xfrm rot="5400000" flipH="1" flipV="1">
              <a:off x="3722437" y="1376758"/>
              <a:ext cx="563333" cy="707549"/>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63" name="Straight Connector 36">
              <a:extLst>
                <a:ext uri="{FF2B5EF4-FFF2-40B4-BE49-F238E27FC236}">
                  <a16:creationId xmlns:a16="http://schemas.microsoft.com/office/drawing/2014/main" id="{DAF715EB-699D-127C-DD2D-F17A3FD05CE4}"/>
                </a:ext>
              </a:extLst>
            </p:cNvPr>
            <p:cNvCxnSpPr>
              <a:cxnSpLocks noChangeShapeType="1"/>
              <a:stCxn id="45" idx="0"/>
              <a:endCxn id="61" idx="2"/>
            </p:cNvCxnSpPr>
            <p:nvPr/>
          </p:nvCxnSpPr>
          <p:spPr bwMode="auto">
            <a:xfrm rot="16200000" flipV="1">
              <a:off x="3829498" y="2061630"/>
              <a:ext cx="563335" cy="921671"/>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64" name="Group 63">
              <a:extLst>
                <a:ext uri="{FF2B5EF4-FFF2-40B4-BE49-F238E27FC236}">
                  <a16:creationId xmlns:a16="http://schemas.microsoft.com/office/drawing/2014/main" id="{DC98DC48-EAEC-6853-095E-44DD42F1B8F1}"/>
                </a:ext>
              </a:extLst>
            </p:cNvPr>
            <p:cNvGrpSpPr/>
            <p:nvPr/>
          </p:nvGrpSpPr>
          <p:grpSpPr>
            <a:xfrm>
              <a:off x="3387088" y="1171866"/>
              <a:ext cx="2369824" cy="276999"/>
              <a:chOff x="3219447" y="1171866"/>
              <a:chExt cx="2369824" cy="276999"/>
            </a:xfrm>
          </p:grpSpPr>
          <p:grpSp>
            <p:nvGrpSpPr>
              <p:cNvPr id="65" name="Group 64">
                <a:extLst>
                  <a:ext uri="{FF2B5EF4-FFF2-40B4-BE49-F238E27FC236}">
                    <a16:creationId xmlns:a16="http://schemas.microsoft.com/office/drawing/2014/main" id="{689FC412-18BB-E23A-D09B-0188B67CB134}"/>
                  </a:ext>
                </a:extLst>
              </p:cNvPr>
              <p:cNvGrpSpPr/>
              <p:nvPr/>
            </p:nvGrpSpPr>
            <p:grpSpPr>
              <a:xfrm>
                <a:off x="3219447" y="1171866"/>
                <a:ext cx="2369824" cy="276999"/>
                <a:chOff x="3219447" y="1171866"/>
                <a:chExt cx="2369824" cy="276999"/>
              </a:xfrm>
            </p:grpSpPr>
            <p:grpSp>
              <p:nvGrpSpPr>
                <p:cNvPr id="67" name="Group 66">
                  <a:extLst>
                    <a:ext uri="{FF2B5EF4-FFF2-40B4-BE49-F238E27FC236}">
                      <a16:creationId xmlns:a16="http://schemas.microsoft.com/office/drawing/2014/main" id="{58CA0193-A708-BC46-8E4B-C55AA0B5AB19}"/>
                    </a:ext>
                  </a:extLst>
                </p:cNvPr>
                <p:cNvGrpSpPr/>
                <p:nvPr/>
              </p:nvGrpSpPr>
              <p:grpSpPr>
                <a:xfrm>
                  <a:off x="4504182" y="1171866"/>
                  <a:ext cx="228600" cy="276999"/>
                  <a:chOff x="1600200" y="1323260"/>
                  <a:chExt cx="228600" cy="276999"/>
                </a:xfrm>
              </p:grpSpPr>
              <p:sp>
                <p:nvSpPr>
                  <p:cNvPr id="83" name="Rectangle 82">
                    <a:extLst>
                      <a:ext uri="{FF2B5EF4-FFF2-40B4-BE49-F238E27FC236}">
                        <a16:creationId xmlns:a16="http://schemas.microsoft.com/office/drawing/2014/main" id="{9D5629A1-C2AD-8564-BC41-E41954105100}"/>
                      </a:ext>
                    </a:extLst>
                  </p:cNvPr>
                  <p:cNvSpPr/>
                  <p:nvPr/>
                </p:nvSpPr>
                <p:spPr>
                  <a:xfrm>
                    <a:off x="1600200" y="15240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84" name="Rectangle 83">
                    <a:extLst>
                      <a:ext uri="{FF2B5EF4-FFF2-40B4-BE49-F238E27FC236}">
                        <a16:creationId xmlns:a16="http://schemas.microsoft.com/office/drawing/2014/main" id="{30A82DF6-CE36-9BE8-EC9F-4D56A72313B4}"/>
                      </a:ext>
                    </a:extLst>
                  </p:cNvPr>
                  <p:cNvSpPr/>
                  <p:nvPr/>
                </p:nvSpPr>
                <p:spPr>
                  <a:xfrm>
                    <a:off x="1600200" y="1323260"/>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68" name="Group 67">
                  <a:extLst>
                    <a:ext uri="{FF2B5EF4-FFF2-40B4-BE49-F238E27FC236}">
                      <a16:creationId xmlns:a16="http://schemas.microsoft.com/office/drawing/2014/main" id="{D72EF04F-F4F7-6019-4BC9-E6431F626029}"/>
                    </a:ext>
                  </a:extLst>
                </p:cNvPr>
                <p:cNvGrpSpPr/>
                <p:nvPr/>
              </p:nvGrpSpPr>
              <p:grpSpPr>
                <a:xfrm>
                  <a:off x="4075937" y="1171866"/>
                  <a:ext cx="228600" cy="276999"/>
                  <a:chOff x="1600200" y="1324266"/>
                  <a:chExt cx="228600" cy="276999"/>
                </a:xfrm>
              </p:grpSpPr>
              <p:sp>
                <p:nvSpPr>
                  <p:cNvPr id="81" name="Rectangle 80">
                    <a:extLst>
                      <a:ext uri="{FF2B5EF4-FFF2-40B4-BE49-F238E27FC236}">
                        <a16:creationId xmlns:a16="http://schemas.microsoft.com/office/drawing/2014/main" id="{F3DE1D28-63AE-7E28-3F55-08558009CBDE}"/>
                      </a:ext>
                    </a:extLst>
                  </p:cNvPr>
                  <p:cNvSpPr/>
                  <p:nvPr/>
                </p:nvSpPr>
                <p:spPr>
                  <a:xfrm>
                    <a:off x="1600200" y="15250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82" name="Rectangle 81">
                    <a:extLst>
                      <a:ext uri="{FF2B5EF4-FFF2-40B4-BE49-F238E27FC236}">
                        <a16:creationId xmlns:a16="http://schemas.microsoft.com/office/drawing/2014/main" id="{2FF3E33C-469F-C9B0-CC86-D2FEDF223AE3}"/>
                      </a:ext>
                    </a:extLst>
                  </p:cNvPr>
                  <p:cNvSpPr/>
                  <p:nvPr/>
                </p:nvSpPr>
                <p:spPr>
                  <a:xfrm>
                    <a:off x="1600200" y="1324266"/>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69" name="Group 68">
                  <a:extLst>
                    <a:ext uri="{FF2B5EF4-FFF2-40B4-BE49-F238E27FC236}">
                      <a16:creationId xmlns:a16="http://schemas.microsoft.com/office/drawing/2014/main" id="{C65AA88A-4610-A75C-DB51-8D9EB3E08362}"/>
                    </a:ext>
                  </a:extLst>
                </p:cNvPr>
                <p:cNvGrpSpPr/>
                <p:nvPr/>
              </p:nvGrpSpPr>
              <p:grpSpPr>
                <a:xfrm>
                  <a:off x="3647692" y="1171866"/>
                  <a:ext cx="228600" cy="276999"/>
                  <a:chOff x="1600200" y="1324266"/>
                  <a:chExt cx="228600" cy="276999"/>
                </a:xfrm>
              </p:grpSpPr>
              <p:sp>
                <p:nvSpPr>
                  <p:cNvPr id="79" name="Rectangle 78">
                    <a:extLst>
                      <a:ext uri="{FF2B5EF4-FFF2-40B4-BE49-F238E27FC236}">
                        <a16:creationId xmlns:a16="http://schemas.microsoft.com/office/drawing/2014/main" id="{1DEBE324-D036-EFB4-76F1-C1D855EC8B8F}"/>
                      </a:ext>
                    </a:extLst>
                  </p:cNvPr>
                  <p:cNvSpPr/>
                  <p:nvPr/>
                </p:nvSpPr>
                <p:spPr>
                  <a:xfrm>
                    <a:off x="1600200" y="15250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80" name="Rectangle 79">
                    <a:extLst>
                      <a:ext uri="{FF2B5EF4-FFF2-40B4-BE49-F238E27FC236}">
                        <a16:creationId xmlns:a16="http://schemas.microsoft.com/office/drawing/2014/main" id="{2139DA0D-8586-24C3-5ED0-1A3EABF6AB2A}"/>
                      </a:ext>
                    </a:extLst>
                  </p:cNvPr>
                  <p:cNvSpPr/>
                  <p:nvPr/>
                </p:nvSpPr>
                <p:spPr>
                  <a:xfrm>
                    <a:off x="1600200" y="1324266"/>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70" name="Group 69">
                  <a:extLst>
                    <a:ext uri="{FF2B5EF4-FFF2-40B4-BE49-F238E27FC236}">
                      <a16:creationId xmlns:a16="http://schemas.microsoft.com/office/drawing/2014/main" id="{7669427F-73A4-BE9A-7E59-E9A142D8B44F}"/>
                    </a:ext>
                  </a:extLst>
                </p:cNvPr>
                <p:cNvGrpSpPr/>
                <p:nvPr/>
              </p:nvGrpSpPr>
              <p:grpSpPr>
                <a:xfrm>
                  <a:off x="3219447" y="1171866"/>
                  <a:ext cx="228600" cy="276999"/>
                  <a:chOff x="1600200" y="1324266"/>
                  <a:chExt cx="228600" cy="276999"/>
                </a:xfrm>
              </p:grpSpPr>
              <p:sp>
                <p:nvSpPr>
                  <p:cNvPr id="77" name="Rectangle 76">
                    <a:extLst>
                      <a:ext uri="{FF2B5EF4-FFF2-40B4-BE49-F238E27FC236}">
                        <a16:creationId xmlns:a16="http://schemas.microsoft.com/office/drawing/2014/main" id="{878E5FC9-FDC0-AA0E-18DC-AD7E396D8990}"/>
                      </a:ext>
                    </a:extLst>
                  </p:cNvPr>
                  <p:cNvSpPr/>
                  <p:nvPr/>
                </p:nvSpPr>
                <p:spPr>
                  <a:xfrm>
                    <a:off x="1600200" y="15250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78" name="Rectangle 77">
                    <a:extLst>
                      <a:ext uri="{FF2B5EF4-FFF2-40B4-BE49-F238E27FC236}">
                        <a16:creationId xmlns:a16="http://schemas.microsoft.com/office/drawing/2014/main" id="{DEDC291A-6BD0-044F-D76E-9F52D73A9736}"/>
                      </a:ext>
                    </a:extLst>
                  </p:cNvPr>
                  <p:cNvSpPr/>
                  <p:nvPr/>
                </p:nvSpPr>
                <p:spPr>
                  <a:xfrm>
                    <a:off x="1600200" y="1324266"/>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nvGrpSpPr>
                <p:cNvPr id="71" name="Group 70">
                  <a:extLst>
                    <a:ext uri="{FF2B5EF4-FFF2-40B4-BE49-F238E27FC236}">
                      <a16:creationId xmlns:a16="http://schemas.microsoft.com/office/drawing/2014/main" id="{40F4AE94-6FC4-CE43-D101-EE40883E3CEE}"/>
                    </a:ext>
                  </a:extLst>
                </p:cNvPr>
                <p:cNvGrpSpPr/>
                <p:nvPr/>
              </p:nvGrpSpPr>
              <p:grpSpPr>
                <a:xfrm>
                  <a:off x="5360671" y="1171866"/>
                  <a:ext cx="228600" cy="276999"/>
                  <a:chOff x="1600200" y="1324266"/>
                  <a:chExt cx="228600" cy="276999"/>
                </a:xfrm>
              </p:grpSpPr>
              <p:sp>
                <p:nvSpPr>
                  <p:cNvPr id="75" name="Rectangle 74">
                    <a:extLst>
                      <a:ext uri="{FF2B5EF4-FFF2-40B4-BE49-F238E27FC236}">
                        <a16:creationId xmlns:a16="http://schemas.microsoft.com/office/drawing/2014/main" id="{5A6B62AB-3BA6-5327-B026-175051A16CFF}"/>
                      </a:ext>
                    </a:extLst>
                  </p:cNvPr>
                  <p:cNvSpPr/>
                  <p:nvPr/>
                </p:nvSpPr>
                <p:spPr>
                  <a:xfrm>
                    <a:off x="1600200" y="1525065"/>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76" name="Rectangle 75">
                    <a:extLst>
                      <a:ext uri="{FF2B5EF4-FFF2-40B4-BE49-F238E27FC236}">
                        <a16:creationId xmlns:a16="http://schemas.microsoft.com/office/drawing/2014/main" id="{1287832B-14D0-AFD8-05E9-A153FC23DA3E}"/>
                      </a:ext>
                    </a:extLst>
                  </p:cNvPr>
                  <p:cNvSpPr/>
                  <p:nvPr/>
                </p:nvSpPr>
                <p:spPr>
                  <a:xfrm>
                    <a:off x="1600200" y="1324266"/>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Inconsolata" panose="00000509000000000000" pitchFamily="49" charset="0"/>
                    </a:endParaRPr>
                  </a:p>
                </p:txBody>
              </p:sp>
            </p:grpSp>
            <p:grpSp>
              <p:nvGrpSpPr>
                <p:cNvPr id="72" name="Group 71">
                  <a:extLst>
                    <a:ext uri="{FF2B5EF4-FFF2-40B4-BE49-F238E27FC236}">
                      <a16:creationId xmlns:a16="http://schemas.microsoft.com/office/drawing/2014/main" id="{938F5B78-93F9-01C2-FE46-B7142DC01E94}"/>
                    </a:ext>
                  </a:extLst>
                </p:cNvPr>
                <p:cNvGrpSpPr/>
                <p:nvPr/>
              </p:nvGrpSpPr>
              <p:grpSpPr>
                <a:xfrm>
                  <a:off x="4932427" y="1171866"/>
                  <a:ext cx="228600" cy="276999"/>
                  <a:chOff x="1600200" y="1323260"/>
                  <a:chExt cx="228600" cy="276999"/>
                </a:xfrm>
              </p:grpSpPr>
              <p:sp>
                <p:nvSpPr>
                  <p:cNvPr id="73" name="Rectangle 72">
                    <a:extLst>
                      <a:ext uri="{FF2B5EF4-FFF2-40B4-BE49-F238E27FC236}">
                        <a16:creationId xmlns:a16="http://schemas.microsoft.com/office/drawing/2014/main" id="{EB6781A6-0377-A8A4-C070-EDA24ABC9076}"/>
                      </a:ext>
                    </a:extLst>
                  </p:cNvPr>
                  <p:cNvSpPr/>
                  <p:nvPr/>
                </p:nvSpPr>
                <p:spPr>
                  <a:xfrm>
                    <a:off x="1600200" y="1524059"/>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sp>
                <p:nvSpPr>
                  <p:cNvPr id="74" name="Rectangle 73">
                    <a:extLst>
                      <a:ext uri="{FF2B5EF4-FFF2-40B4-BE49-F238E27FC236}">
                        <a16:creationId xmlns:a16="http://schemas.microsoft.com/office/drawing/2014/main" id="{BE5F8D28-03A0-C8DB-70BC-485EB131F407}"/>
                      </a:ext>
                    </a:extLst>
                  </p:cNvPr>
                  <p:cNvSpPr/>
                  <p:nvPr/>
                </p:nvSpPr>
                <p:spPr>
                  <a:xfrm>
                    <a:off x="1600200" y="1323260"/>
                    <a:ext cx="228600" cy="76200"/>
                  </a:xfrm>
                  <a:prstGeom prst="rect">
                    <a:avLst/>
                  </a:prstGeom>
                  <a:noFill/>
                  <a:ln w="31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Inconsolata" panose="00000509000000000000" pitchFamily="49" charset="0"/>
                    </a:endParaRPr>
                  </a:p>
                </p:txBody>
              </p:sp>
            </p:grpSp>
          </p:grpSp>
          <p:sp>
            <p:nvSpPr>
              <p:cNvPr id="66" name="Text Box 4">
                <a:extLst>
                  <a:ext uri="{FF2B5EF4-FFF2-40B4-BE49-F238E27FC236}">
                    <a16:creationId xmlns:a16="http://schemas.microsoft.com/office/drawing/2014/main" id="{0DC181B7-AC6F-D6F5-CD3C-71DC704A2E88}"/>
                  </a:ext>
                </a:extLst>
              </p:cNvPr>
              <p:cNvSpPr txBox="1">
                <a:spLocks noChangeArrowheads="1"/>
              </p:cNvSpPr>
              <p:nvPr/>
            </p:nvSpPr>
            <p:spPr bwMode="auto">
              <a:xfrm>
                <a:off x="3219447" y="1171866"/>
                <a:ext cx="2369824" cy="276999"/>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Extrabold" pitchFamily="34" charset="0"/>
                    <a:ea typeface="Open Sans Extrabold" pitchFamily="34" charset="0"/>
                    <a:cs typeface="Open Sans Extrabold"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Inconsolata" panose="00000509000000000000" pitchFamily="49" charset="0"/>
                    <a:cs typeface="Consolas" pitchFamily="49" charset="0"/>
                  </a:rPr>
                  <a:t>ARTIST ⨝ APPEARS ⨝ ALBUM</a:t>
                </a:r>
              </a:p>
            </p:txBody>
          </p:sp>
        </p:grpSp>
        <p:sp>
          <p:nvSpPr>
            <p:cNvPr id="85" name="TextBox 70">
              <a:extLst>
                <a:ext uri="{FF2B5EF4-FFF2-40B4-BE49-F238E27FC236}">
                  <a16:creationId xmlns:a16="http://schemas.microsoft.com/office/drawing/2014/main" id="{256B179D-B924-A269-8C56-5B54F70CB67E}"/>
                </a:ext>
              </a:extLst>
            </p:cNvPr>
            <p:cNvSpPr txBox="1">
              <a:spLocks noChangeArrowheads="1"/>
            </p:cNvSpPr>
            <p:nvPr/>
          </p:nvSpPr>
          <p:spPr bwMode="auto">
            <a:xfrm>
              <a:off x="3674979" y="3667184"/>
              <a:ext cx="1282402" cy="123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800" b="1" u="none" dirty="0">
                  <a:solidFill>
                    <a:schemeClr val="accent1"/>
                  </a:solidFill>
                  <a:latin typeface="Inconsolata" panose="00000509000000000000" pitchFamily="49" charset="0"/>
                  <a:cs typeface="Consolas" pitchFamily="49" charset="0"/>
                </a:rPr>
                <a:t>ALBUM.ID=APPEARS.ALBUM_ID</a:t>
              </a:r>
            </a:p>
          </p:txBody>
        </p:sp>
      </p:grpSp>
      <p:sp>
        <p:nvSpPr>
          <p:cNvPr id="88" name="Triangle 87">
            <a:extLst>
              <a:ext uri="{FF2B5EF4-FFF2-40B4-BE49-F238E27FC236}">
                <a16:creationId xmlns:a16="http://schemas.microsoft.com/office/drawing/2014/main" id="{53036C29-947C-BC7A-C217-BDE34CC60630}"/>
              </a:ext>
            </a:extLst>
          </p:cNvPr>
          <p:cNvSpPr/>
          <p:nvPr/>
        </p:nvSpPr>
        <p:spPr>
          <a:xfrm rot="5400000">
            <a:off x="2926615" y="2647902"/>
            <a:ext cx="457200" cy="400527"/>
          </a:xfrm>
          <a:prstGeom prst="triangle">
            <a:avLst/>
          </a:prstGeom>
          <a:solidFill>
            <a:schemeClr val="bg1"/>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2792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Top-Down Optimization</a:t>
            </a:r>
          </a:p>
        </p:txBody>
      </p:sp>
      <p:sp>
        <p:nvSpPr>
          <p:cNvPr id="4" name="Content Placeholder 3"/>
          <p:cNvSpPr>
            <a:spLocks noGrp="1"/>
          </p:cNvSpPr>
          <p:nvPr>
            <p:ph idx="1"/>
          </p:nvPr>
        </p:nvSpPr>
        <p:spPr/>
        <p:txBody>
          <a:bodyPr/>
          <a:lstStyle/>
          <a:p>
            <a:r>
              <a:rPr lang="en-US" dirty="0"/>
              <a:t>Start with a logical plan of what we want the query to be. Perform a branch-and-bound search to traverse the plan tree by converting logical operators into physical operators.</a:t>
            </a:r>
          </a:p>
          <a:p>
            <a:pPr lvl="1"/>
            <a:r>
              <a:rPr lang="en-US" dirty="0"/>
              <a:t>Keep track of global best plan during search.</a:t>
            </a:r>
          </a:p>
          <a:p>
            <a:pPr lvl="1"/>
            <a:r>
              <a:rPr lang="en-US" dirty="0"/>
              <a:t>Treat physical properties of data as first-class entities during planning.</a:t>
            </a:r>
          </a:p>
          <a:p>
            <a:endParaRPr lang="en-US" sz="1200" dirty="0"/>
          </a:p>
          <a:p>
            <a:r>
              <a:rPr lang="en-US" b="1" dirty="0"/>
              <a:t>Examples</a:t>
            </a:r>
            <a:r>
              <a:rPr lang="en-US" dirty="0"/>
              <a:t>: MSSQL, Greenplum, CockroachDB</a:t>
            </a:r>
          </a:p>
        </p:txBody>
      </p:sp>
      <p:sp>
        <p:nvSpPr>
          <p:cNvPr id="5" name="Slide Number Placeholder 3">
            <a:extLst>
              <a:ext uri="{FF2B5EF4-FFF2-40B4-BE49-F238E27FC236}">
                <a16:creationId xmlns:a16="http://schemas.microsoft.com/office/drawing/2014/main" id="{0A29FCF9-096F-8B98-6D0E-16CD332424D6}"/>
              </a:ext>
            </a:extLst>
          </p:cNvPr>
          <p:cNvSpPr>
            <a:spLocks noGrp="1"/>
          </p:cNvSpPr>
          <p:nvPr>
            <p:ph type="sldNum" sz="quarter" idx="4"/>
          </p:nvPr>
        </p:nvSpPr>
        <p:spPr/>
        <p:txBody>
          <a:bodyPr/>
          <a:lstStyle/>
          <a:p>
            <a:fld id="{97DD1AB5-42BA-4E8A-BFEE-435884E16AAB}" type="slidenum">
              <a:rPr lang="en-US" smtClean="0"/>
              <a:pPr/>
              <a:t>27</a:t>
            </a:fld>
            <a:endParaRPr lang="en-US" dirty="0"/>
          </a:p>
        </p:txBody>
      </p:sp>
    </p:spTree>
    <p:extLst>
      <p:ext uri="{BB962C8B-B14F-4D97-AF65-F5344CB8AC3E}">
        <p14:creationId xmlns:p14="http://schemas.microsoft.com/office/powerpoint/2010/main" val="3237501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Top-Down Optimization</a:t>
            </a:r>
          </a:p>
        </p:txBody>
      </p:sp>
      <p:sp>
        <p:nvSpPr>
          <p:cNvPr id="3" name="Slide Number Placeholder 2"/>
          <p:cNvSpPr>
            <a:spLocks noGrp="1"/>
          </p:cNvSpPr>
          <p:nvPr>
            <p:ph type="sldNum" sz="quarter" idx="4"/>
          </p:nvPr>
        </p:nvSpPr>
        <p:spPr/>
        <p:txBody>
          <a:bodyPr/>
          <a:lstStyle/>
          <a:p>
            <a:fld id="{97DD1AB5-42BA-4E8A-BFEE-435884E16AAB}" type="slidenum">
              <a:rPr lang="en-US" smtClean="0"/>
              <a:pPr/>
              <a:t>28</a:t>
            </a:fld>
            <a:endParaRPr lang="en-US" dirty="0"/>
          </a:p>
        </p:txBody>
      </p:sp>
      <p:grpSp>
        <p:nvGrpSpPr>
          <p:cNvPr id="8" name="Group 7"/>
          <p:cNvGrpSpPr/>
          <p:nvPr/>
        </p:nvGrpSpPr>
        <p:grpSpPr>
          <a:xfrm>
            <a:off x="5596888" y="911285"/>
            <a:ext cx="2369824" cy="524226"/>
            <a:chOff x="6096000" y="2499634"/>
            <a:chExt cx="2369824" cy="524226"/>
          </a:xfrm>
        </p:grpSpPr>
        <p:grpSp>
          <p:nvGrpSpPr>
            <p:cNvPr id="10" name="Group 9"/>
            <p:cNvGrpSpPr/>
            <p:nvPr/>
          </p:nvGrpSpPr>
          <p:grpSpPr>
            <a:xfrm>
              <a:off x="6096000" y="2500640"/>
              <a:ext cx="228600" cy="523220"/>
              <a:chOff x="1600200" y="1200150"/>
              <a:chExt cx="228600" cy="523220"/>
            </a:xfrm>
          </p:grpSpPr>
          <p:sp>
            <p:nvSpPr>
              <p:cNvPr id="15" name="Rectangle 14"/>
              <p:cNvSpPr/>
              <p:nvPr/>
            </p:nvSpPr>
            <p:spPr>
              <a:xfrm>
                <a:off x="1600200" y="1647170"/>
                <a:ext cx="228600" cy="76200"/>
              </a:xfrm>
              <a:prstGeom prst="rect">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1600200" y="1200150"/>
                <a:ext cx="228600" cy="76200"/>
              </a:xfrm>
              <a:prstGeom prst="rect">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600200" y="1423660"/>
                <a:ext cx="228600" cy="76200"/>
              </a:xfrm>
              <a:prstGeom prst="rect">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8237224" y="2499634"/>
              <a:ext cx="228600" cy="523220"/>
              <a:chOff x="1600200" y="1200150"/>
              <a:chExt cx="228600" cy="523220"/>
            </a:xfrm>
          </p:grpSpPr>
          <p:sp>
            <p:nvSpPr>
              <p:cNvPr id="12" name="Rectangle 11"/>
              <p:cNvSpPr/>
              <p:nvPr/>
            </p:nvSpPr>
            <p:spPr>
              <a:xfrm>
                <a:off x="1600200" y="1647170"/>
                <a:ext cx="228600" cy="76200"/>
              </a:xfrm>
              <a:prstGeom prst="rect">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1600200" y="1200150"/>
                <a:ext cx="228600" cy="76200"/>
              </a:xfrm>
              <a:prstGeom prst="rect">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1600200" y="1423660"/>
                <a:ext cx="228600" cy="76200"/>
              </a:xfrm>
              <a:prstGeom prst="rect">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 Box 4"/>
            <p:cNvSpPr txBox="1">
              <a:spLocks noChangeArrowheads="1"/>
            </p:cNvSpPr>
            <p:nvPr/>
          </p:nvSpPr>
          <p:spPr bwMode="auto">
            <a:xfrm>
              <a:off x="6096000" y="2531417"/>
              <a:ext cx="2369824" cy="461665"/>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Consolas" pitchFamily="49" charset="0"/>
                  <a:cs typeface="Consolas" pitchFamily="49" charset="0"/>
                </a:rPr>
                <a:t>ARTIST ⨝ APPEARS ⨝ ALBUM</a:t>
              </a:r>
            </a:p>
            <a:p>
              <a:r>
                <a:rPr lang="en-US" sz="1200" dirty="0">
                  <a:solidFill>
                    <a:schemeClr val="accent1"/>
                  </a:solidFill>
                  <a:latin typeface="Consolas" pitchFamily="49" charset="0"/>
                  <a:cs typeface="Consolas" pitchFamily="49" charset="0"/>
                </a:rPr>
                <a:t>ORDER-BY(ARTIST.ID)</a:t>
              </a:r>
            </a:p>
          </p:txBody>
        </p:sp>
      </p:grpSp>
      <p:sp>
        <p:nvSpPr>
          <p:cNvPr id="30" name="Content Placeholder 3"/>
          <p:cNvSpPr txBox="1">
            <a:spLocks/>
          </p:cNvSpPr>
          <p:nvPr/>
        </p:nvSpPr>
        <p:spPr>
          <a:xfrm>
            <a:off x="152399" y="1745074"/>
            <a:ext cx="4191001" cy="1760482"/>
          </a:xfrm>
          <a:prstGeom prst="rect">
            <a:avLst/>
          </a:prstGeom>
        </p:spPr>
        <p:txBody>
          <a:bodyPr wrap="square" lIns="0" tIns="0" rIns="0" bIns="0">
            <a:spAutoFit/>
          </a:bodyPr>
          <a:lstStyle>
            <a:lvl1pPr marL="0" indent="0" algn="l" defTabSz="914400" rtl="0" eaLnBrk="1" latinLnBrk="0" hangingPunct="1">
              <a:spcBef>
                <a:spcPts val="600"/>
              </a:spcBef>
              <a:spcAft>
                <a:spcPts val="0"/>
              </a:spcAft>
              <a:buFont typeface="Arial" pitchFamily="34" charset="0"/>
              <a:buNone/>
              <a:defRPr lang="en-US" sz="2400" kern="1200" dirty="0" smtClean="0">
                <a:solidFill>
                  <a:schemeClr val="tx1">
                    <a:lumMod val="65000"/>
                    <a:lumOff val="35000"/>
                  </a:schemeClr>
                </a:solidFill>
                <a:latin typeface="Gentium Book Basic" pitchFamily="2" charset="0"/>
                <a:ea typeface="+mn-ea"/>
                <a:cs typeface="+mn-cs"/>
              </a:defRPr>
            </a:lvl1pPr>
            <a:lvl2pPr marL="0" indent="-342900" algn="l" defTabSz="914400" rtl="0" eaLnBrk="1" latinLnBrk="0" hangingPunct="1">
              <a:spcBef>
                <a:spcPts val="0"/>
              </a:spcBef>
              <a:buFont typeface="Times New Roman" pitchFamily="18" charset="0"/>
              <a:buChar char="→"/>
              <a:defRPr lang="en-US" sz="2000" kern="1200" dirty="0" smtClean="0">
                <a:solidFill>
                  <a:schemeClr val="tx1">
                    <a:lumMod val="65000"/>
                    <a:lumOff val="35000"/>
                  </a:schemeClr>
                </a:solidFill>
                <a:latin typeface="Gentium Book Basic" pitchFamily="2" charset="0"/>
                <a:ea typeface="+mn-ea"/>
                <a:cs typeface="+mn-cs"/>
              </a:defRPr>
            </a:lvl2pPr>
            <a:lvl3pPr marL="914400" indent="0" algn="l" defTabSz="914400" rtl="0" eaLnBrk="1" latinLnBrk="0" hangingPunct="1">
              <a:spcBef>
                <a:spcPct val="20000"/>
              </a:spcBef>
              <a:buFont typeface="Arial" pitchFamily="34" charset="0"/>
              <a:buNone/>
              <a:defRPr sz="2400" kern="1200">
                <a:solidFill>
                  <a:schemeClr val="tx1">
                    <a:lumMod val="65000"/>
                    <a:lumOff val="35000"/>
                  </a:schemeClr>
                </a:solidFill>
                <a:latin typeface="Gentium Book Basic" pitchFamily="2" charset="0"/>
                <a:ea typeface="+mn-ea"/>
                <a:cs typeface="+mn-cs"/>
              </a:defRPr>
            </a:lvl3pPr>
            <a:lvl4pPr marL="1371600" indent="0" algn="l" defTabSz="914400" rtl="0" eaLnBrk="1" latinLnBrk="0" hangingPunct="1">
              <a:spcBef>
                <a:spcPct val="20000"/>
              </a:spcBef>
              <a:buFont typeface="Arial" pitchFamily="34" charset="0"/>
              <a:buNone/>
              <a:defRPr sz="2000" kern="1200">
                <a:solidFill>
                  <a:schemeClr val="tx1">
                    <a:lumMod val="65000"/>
                    <a:lumOff val="35000"/>
                  </a:schemeClr>
                </a:solidFill>
                <a:latin typeface="Gentium Book Basic" pitchFamily="2" charset="0"/>
                <a:ea typeface="+mn-ea"/>
                <a:cs typeface="+mn-cs"/>
              </a:defRPr>
            </a:lvl4pPr>
            <a:lvl5pPr marL="1828800" indent="0" algn="l" defTabSz="914400" rtl="0" eaLnBrk="1" latinLnBrk="0" hangingPunct="1">
              <a:spcBef>
                <a:spcPct val="20000"/>
              </a:spcBef>
              <a:buFont typeface="Arial" pitchFamily="34" charset="0"/>
              <a:buNone/>
              <a:defRPr sz="2000" kern="1200">
                <a:solidFill>
                  <a:schemeClr val="tx1">
                    <a:lumMod val="65000"/>
                    <a:lumOff val="35000"/>
                  </a:schemeClr>
                </a:solidFill>
                <a:latin typeface="Gentium Book Basic" pitchFamily="2"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pPr>
            <a:r>
              <a:rPr lang="en-US" dirty="0">
                <a:latin typeface="Crimson Text" pitchFamily="2" charset="0"/>
              </a:rPr>
              <a:t>Invoke rules to create new nodes and traverse tree.</a:t>
            </a:r>
          </a:p>
          <a:p>
            <a:pPr marL="342900" lvl="1"/>
            <a:r>
              <a:rPr lang="fr-FR" b="1" dirty="0" err="1">
                <a:latin typeface="Crimson Text" pitchFamily="2" charset="0"/>
              </a:rPr>
              <a:t>Logical</a:t>
            </a:r>
            <a:r>
              <a:rPr lang="fr-FR" dirty="0" err="1">
                <a:latin typeface="Crimson Text" panose="02000503000000000000" pitchFamily="2" charset="0"/>
                <a:cs typeface="Calibri"/>
              </a:rPr>
              <a:t>→</a:t>
            </a:r>
            <a:r>
              <a:rPr lang="fr-FR" b="1" dirty="0" err="1">
                <a:latin typeface="Crimson Text" pitchFamily="2" charset="0"/>
              </a:rPr>
              <a:t>Logical</a:t>
            </a:r>
            <a:r>
              <a:rPr lang="fr-FR" b="1" dirty="0">
                <a:latin typeface="Crimson Text" pitchFamily="2" charset="0"/>
              </a:rPr>
              <a:t>:</a:t>
            </a:r>
            <a:r>
              <a:rPr lang="fr-FR" dirty="0">
                <a:latin typeface="Crimson Text" pitchFamily="2" charset="0"/>
              </a:rPr>
              <a:t> </a:t>
            </a:r>
            <a:br>
              <a:rPr lang="fr-FR" dirty="0">
                <a:latin typeface="Crimson Text" pitchFamily="2" charset="0"/>
              </a:rPr>
            </a:br>
            <a:r>
              <a:rPr lang="fr-FR" sz="1800" dirty="0">
                <a:latin typeface="Inconsolata" panose="00000509000000000000" pitchFamily="49" charset="0"/>
              </a:rPr>
              <a:t>JOIN(A,B)</a:t>
            </a:r>
            <a:r>
              <a:rPr lang="fr-FR" sz="1800" dirty="0">
                <a:latin typeface="Crimson Text" pitchFamily="2" charset="0"/>
              </a:rPr>
              <a:t> to </a:t>
            </a:r>
            <a:r>
              <a:rPr lang="fr-FR" sz="1800" dirty="0">
                <a:latin typeface="Inconsolata" panose="00000509000000000000" pitchFamily="49" charset="0"/>
              </a:rPr>
              <a:t>JOIN(B,A)</a:t>
            </a:r>
          </a:p>
          <a:p>
            <a:pPr marL="342900" lvl="1"/>
            <a:r>
              <a:rPr lang="fr-FR" b="1" dirty="0" err="1">
                <a:latin typeface="Crimson Text" pitchFamily="2" charset="0"/>
              </a:rPr>
              <a:t>Logical</a:t>
            </a:r>
            <a:r>
              <a:rPr lang="fr-FR" dirty="0" err="1">
                <a:latin typeface="Crimson Text" panose="02000503000000000000" pitchFamily="2" charset="0"/>
                <a:cs typeface="Calibri"/>
              </a:rPr>
              <a:t>→</a:t>
            </a:r>
            <a:r>
              <a:rPr lang="fr-FR" b="1" dirty="0" err="1">
                <a:latin typeface="Crimson Text" pitchFamily="2" charset="0"/>
              </a:rPr>
              <a:t>Physical</a:t>
            </a:r>
            <a:r>
              <a:rPr lang="fr-FR" b="1" dirty="0">
                <a:latin typeface="Crimson Text" pitchFamily="2" charset="0"/>
              </a:rPr>
              <a:t>: </a:t>
            </a:r>
            <a:br>
              <a:rPr lang="fr-FR" dirty="0">
                <a:latin typeface="Crimson Text" pitchFamily="2" charset="0"/>
              </a:rPr>
            </a:br>
            <a:r>
              <a:rPr lang="fr-FR" sz="1800" dirty="0">
                <a:latin typeface="Inconsolata" panose="00000509000000000000" pitchFamily="49" charset="0"/>
              </a:rPr>
              <a:t>JOIN(A,B)</a:t>
            </a:r>
            <a:r>
              <a:rPr lang="fr-FR" sz="1800" dirty="0">
                <a:latin typeface="Crimson Text" pitchFamily="2" charset="0"/>
              </a:rPr>
              <a:t> to </a:t>
            </a:r>
            <a:r>
              <a:rPr lang="fr-FR" sz="1800" dirty="0">
                <a:latin typeface="Inconsolata" panose="00000509000000000000" pitchFamily="49" charset="0"/>
              </a:rPr>
              <a:t>HASH_JOIN(A,B)</a:t>
            </a:r>
            <a:endParaRPr lang="en-US" sz="1800" dirty="0">
              <a:latin typeface="Inconsolata" panose="00000509000000000000" pitchFamily="49" charset="0"/>
            </a:endParaRPr>
          </a:p>
        </p:txBody>
      </p:sp>
      <p:sp>
        <p:nvSpPr>
          <p:cNvPr id="31" name="Rectangle 30"/>
          <p:cNvSpPr/>
          <p:nvPr/>
        </p:nvSpPr>
        <p:spPr>
          <a:xfrm>
            <a:off x="152399" y="3726274"/>
            <a:ext cx="3886201" cy="902876"/>
          </a:xfrm>
          <a:prstGeom prst="rect">
            <a:avLst/>
          </a:prstGeom>
        </p:spPr>
        <p:txBody>
          <a:bodyPr wrap="square" lIns="0" tIns="0" rIns="0" bIns="0">
            <a:spAutoFit/>
          </a:bodyPr>
          <a:lstStyle/>
          <a:p>
            <a:pPr>
              <a:lnSpc>
                <a:spcPct val="80000"/>
              </a:lnSpc>
              <a:spcBef>
                <a:spcPts val="600"/>
              </a:spcBef>
            </a:pPr>
            <a:r>
              <a:rPr lang="en-US" sz="2400" dirty="0">
                <a:solidFill>
                  <a:schemeClr val="tx1">
                    <a:lumMod val="65000"/>
                    <a:lumOff val="35000"/>
                  </a:schemeClr>
                </a:solidFill>
                <a:latin typeface="Crimson Text" pitchFamily="2" charset="0"/>
              </a:rPr>
              <a:t>Can create "enforcer" rules</a:t>
            </a:r>
            <a:br>
              <a:rPr lang="en-US" sz="2400" dirty="0">
                <a:solidFill>
                  <a:schemeClr val="tx1">
                    <a:lumMod val="65000"/>
                    <a:lumOff val="35000"/>
                  </a:schemeClr>
                </a:solidFill>
                <a:latin typeface="Crimson Text" pitchFamily="2" charset="0"/>
              </a:rPr>
            </a:br>
            <a:r>
              <a:rPr lang="en-US" sz="2400" dirty="0">
                <a:solidFill>
                  <a:schemeClr val="tx1">
                    <a:lumMod val="65000"/>
                    <a:lumOff val="35000"/>
                  </a:schemeClr>
                </a:solidFill>
                <a:latin typeface="Crimson Text" pitchFamily="2" charset="0"/>
              </a:rPr>
              <a:t>that require input to have certain properties.</a:t>
            </a:r>
          </a:p>
        </p:txBody>
      </p:sp>
      <p:sp>
        <p:nvSpPr>
          <p:cNvPr id="44" name="Text Box 4"/>
          <p:cNvSpPr txBox="1">
            <a:spLocks noChangeArrowheads="1"/>
          </p:cNvSpPr>
          <p:nvPr/>
        </p:nvSpPr>
        <p:spPr bwMode="auto">
          <a:xfrm>
            <a:off x="4514850" y="4444286"/>
            <a:ext cx="1371600" cy="276999"/>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Consolas" pitchFamily="49" charset="0"/>
                <a:cs typeface="Consolas" pitchFamily="49" charset="0"/>
              </a:rPr>
              <a:t>ARTIST</a:t>
            </a:r>
          </a:p>
        </p:txBody>
      </p:sp>
      <p:sp>
        <p:nvSpPr>
          <p:cNvPr id="45" name="Text Box 4"/>
          <p:cNvSpPr txBox="1">
            <a:spLocks noChangeArrowheads="1"/>
          </p:cNvSpPr>
          <p:nvPr/>
        </p:nvSpPr>
        <p:spPr bwMode="auto">
          <a:xfrm>
            <a:off x="6096000" y="4444286"/>
            <a:ext cx="1371600" cy="276999"/>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Consolas" pitchFamily="49" charset="0"/>
                <a:cs typeface="Consolas" pitchFamily="49" charset="0"/>
              </a:rPr>
              <a:t>ALBUM</a:t>
            </a:r>
          </a:p>
        </p:txBody>
      </p:sp>
      <p:sp>
        <p:nvSpPr>
          <p:cNvPr id="46" name="Text Box 4"/>
          <p:cNvSpPr txBox="1">
            <a:spLocks noChangeArrowheads="1"/>
          </p:cNvSpPr>
          <p:nvPr/>
        </p:nvSpPr>
        <p:spPr bwMode="auto">
          <a:xfrm>
            <a:off x="7696200" y="4444286"/>
            <a:ext cx="1371600" cy="276999"/>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Consolas" pitchFamily="49" charset="0"/>
                <a:cs typeface="Consolas" pitchFamily="49" charset="0"/>
              </a:rPr>
              <a:t>APPEARS</a:t>
            </a:r>
          </a:p>
        </p:txBody>
      </p:sp>
      <p:grpSp>
        <p:nvGrpSpPr>
          <p:cNvPr id="7" name="Group 6"/>
          <p:cNvGrpSpPr/>
          <p:nvPr/>
        </p:nvGrpSpPr>
        <p:grpSpPr>
          <a:xfrm>
            <a:off x="3825241" y="2481265"/>
            <a:ext cx="1684018" cy="290796"/>
            <a:chOff x="4724399" y="2052354"/>
            <a:chExt cx="801913" cy="290796"/>
          </a:xfrm>
        </p:grpSpPr>
        <p:sp>
          <p:nvSpPr>
            <p:cNvPr id="26" name="Rectangle 25"/>
            <p:cNvSpPr/>
            <p:nvPr/>
          </p:nvSpPr>
          <p:spPr>
            <a:xfrm rot="5400000">
              <a:off x="5373912" y="2190750"/>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5400000">
              <a:off x="4648200" y="2190750"/>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4724399" y="2052354"/>
              <a:ext cx="783771" cy="276791"/>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p>
              <a:pPr algn="ctr"/>
              <a:r>
                <a:rPr lang="en-US" sz="1100" b="1" dirty="0">
                  <a:solidFill>
                    <a:schemeClr val="bg1"/>
                  </a:solidFill>
                  <a:latin typeface="Consolas" pitchFamily="49" charset="0"/>
                  <a:ea typeface="Open Sans" pitchFamily="34" charset="0"/>
                  <a:cs typeface="Consolas" pitchFamily="49" charset="0"/>
                </a:rPr>
                <a:t>HASH_JOIN(A1⨝A2,A3)</a:t>
              </a:r>
            </a:p>
          </p:txBody>
        </p:sp>
      </p:grpSp>
      <p:grpSp>
        <p:nvGrpSpPr>
          <p:cNvPr id="34" name="Group 33"/>
          <p:cNvGrpSpPr/>
          <p:nvPr/>
        </p:nvGrpSpPr>
        <p:grpSpPr>
          <a:xfrm>
            <a:off x="4591050" y="1812990"/>
            <a:ext cx="1645920" cy="290796"/>
            <a:chOff x="4222750" y="2052354"/>
            <a:chExt cx="1645920" cy="290796"/>
          </a:xfrm>
        </p:grpSpPr>
        <p:sp>
          <p:nvSpPr>
            <p:cNvPr id="36" name="Rectangle 35"/>
            <p:cNvSpPr/>
            <p:nvPr/>
          </p:nvSpPr>
          <p:spPr>
            <a:xfrm rot="5400000">
              <a:off x="5486400" y="2190750"/>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rot="5400000">
              <a:off x="4648200" y="2190750"/>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p:cNvSpPr/>
            <p:nvPr/>
          </p:nvSpPr>
          <p:spPr>
            <a:xfrm>
              <a:off x="4222750" y="2052354"/>
              <a:ext cx="1645920" cy="276791"/>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p>
              <a:pPr algn="ctr"/>
              <a:r>
                <a:rPr lang="en-US" sz="1100" b="1" dirty="0">
                  <a:solidFill>
                    <a:schemeClr val="bg1"/>
                  </a:solidFill>
                  <a:latin typeface="Consolas" pitchFamily="49" charset="0"/>
                  <a:ea typeface="Open Sans" pitchFamily="34" charset="0"/>
                  <a:cs typeface="Consolas" pitchFamily="49" charset="0"/>
                </a:rPr>
                <a:t>QUICKSORT(A1.ID)</a:t>
              </a:r>
            </a:p>
          </p:txBody>
        </p:sp>
      </p:grpSp>
      <p:cxnSp>
        <p:nvCxnSpPr>
          <p:cNvPr id="38" name="Straight Connector 36"/>
          <p:cNvCxnSpPr>
            <a:cxnSpLocks noChangeShapeType="1"/>
            <a:stCxn id="4" idx="0"/>
            <a:endCxn id="35" idx="2"/>
          </p:cNvCxnSpPr>
          <p:nvPr/>
        </p:nvCxnSpPr>
        <p:spPr bwMode="auto">
          <a:xfrm rot="5400000" flipH="1" flipV="1">
            <a:off x="4835363" y="1902619"/>
            <a:ext cx="391484" cy="765809"/>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41" name="Group 40"/>
          <p:cNvGrpSpPr/>
          <p:nvPr/>
        </p:nvGrpSpPr>
        <p:grpSpPr>
          <a:xfrm>
            <a:off x="6015988" y="2296889"/>
            <a:ext cx="1722124" cy="290796"/>
            <a:chOff x="4644388" y="2052354"/>
            <a:chExt cx="1722124" cy="290796"/>
          </a:xfrm>
        </p:grpSpPr>
        <p:sp>
          <p:nvSpPr>
            <p:cNvPr id="49" name="Rectangle 48"/>
            <p:cNvSpPr/>
            <p:nvPr/>
          </p:nvSpPr>
          <p:spPr>
            <a:xfrm rot="5400000">
              <a:off x="5486400" y="2190750"/>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rot="5400000">
              <a:off x="4648200" y="2190750"/>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ounded Rectangle 47"/>
            <p:cNvSpPr/>
            <p:nvPr/>
          </p:nvSpPr>
          <p:spPr>
            <a:xfrm>
              <a:off x="4644388" y="2052354"/>
              <a:ext cx="1722124" cy="276791"/>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p>
              <a:pPr algn="ctr"/>
              <a:r>
                <a:rPr lang="en-US" sz="1100" b="1" dirty="0">
                  <a:solidFill>
                    <a:schemeClr val="bg1"/>
                  </a:solidFill>
                  <a:latin typeface="Consolas" pitchFamily="49" charset="0"/>
                  <a:ea typeface="Open Sans" pitchFamily="34" charset="0"/>
                  <a:cs typeface="Consolas" pitchFamily="49" charset="0"/>
                </a:rPr>
                <a:t>MERGE_JOIN(A1⨝A2,A3)</a:t>
              </a:r>
            </a:p>
          </p:txBody>
        </p:sp>
      </p:grpSp>
      <p:cxnSp>
        <p:nvCxnSpPr>
          <p:cNvPr id="53" name="Straight Connector 36"/>
          <p:cNvCxnSpPr>
            <a:cxnSpLocks noChangeShapeType="1"/>
            <a:stCxn id="51" idx="1"/>
            <a:endCxn id="50" idx="3"/>
          </p:cNvCxnSpPr>
          <p:nvPr/>
        </p:nvCxnSpPr>
        <p:spPr bwMode="auto">
          <a:xfrm rot="5400000" flipH="1" flipV="1">
            <a:off x="5717299" y="2718737"/>
            <a:ext cx="547853" cy="28575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55" name="Straight Connector 36"/>
          <p:cNvCxnSpPr>
            <a:cxnSpLocks noChangeShapeType="1"/>
            <a:stCxn id="48" idx="0"/>
            <a:endCxn id="9" idx="2"/>
          </p:cNvCxnSpPr>
          <p:nvPr/>
        </p:nvCxnSpPr>
        <p:spPr bwMode="auto">
          <a:xfrm flipH="1" flipV="1">
            <a:off x="6781800" y="1404733"/>
            <a:ext cx="95250" cy="892156"/>
          </a:xfrm>
          <a:prstGeom prst="straightConnector1">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58" name="Straight Connector 36"/>
          <p:cNvCxnSpPr>
            <a:cxnSpLocks noChangeShapeType="1"/>
            <a:stCxn id="35" idx="0"/>
            <a:endCxn id="15" idx="2"/>
          </p:cNvCxnSpPr>
          <p:nvPr/>
        </p:nvCxnSpPr>
        <p:spPr bwMode="auto">
          <a:xfrm rot="5400000" flipH="1" flipV="1">
            <a:off x="5373860" y="1475662"/>
            <a:ext cx="377479" cy="297178"/>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61" name="Group 60"/>
          <p:cNvGrpSpPr/>
          <p:nvPr/>
        </p:nvGrpSpPr>
        <p:grpSpPr>
          <a:xfrm>
            <a:off x="3943351" y="3790014"/>
            <a:ext cx="1463040" cy="290796"/>
            <a:chOff x="4629151" y="2052354"/>
            <a:chExt cx="1463040" cy="290796"/>
          </a:xfrm>
        </p:grpSpPr>
        <p:sp>
          <p:nvSpPr>
            <p:cNvPr id="63" name="Rectangle 62"/>
            <p:cNvSpPr/>
            <p:nvPr/>
          </p:nvSpPr>
          <p:spPr>
            <a:xfrm rot="5400000">
              <a:off x="5486400" y="2190750"/>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rot="5400000">
              <a:off x="4648200" y="2190750"/>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ounded Rectangle 61"/>
            <p:cNvSpPr/>
            <p:nvPr/>
          </p:nvSpPr>
          <p:spPr>
            <a:xfrm>
              <a:off x="4629151" y="2052354"/>
              <a:ext cx="1463040" cy="276791"/>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p>
              <a:pPr algn="ctr"/>
              <a:r>
                <a:rPr lang="en-US" sz="1100" b="1" dirty="0">
                  <a:solidFill>
                    <a:schemeClr val="bg1"/>
                  </a:solidFill>
                  <a:latin typeface="Consolas" pitchFamily="49" charset="0"/>
                  <a:ea typeface="Open Sans" pitchFamily="34" charset="0"/>
                  <a:cs typeface="Consolas" pitchFamily="49" charset="0"/>
                </a:rPr>
                <a:t>HASH_JOIN(A1,A2)</a:t>
              </a:r>
            </a:p>
          </p:txBody>
        </p:sp>
      </p:grpSp>
      <p:cxnSp>
        <p:nvCxnSpPr>
          <p:cNvPr id="65" name="Straight Connector 36"/>
          <p:cNvCxnSpPr>
            <a:cxnSpLocks noChangeShapeType="1"/>
            <a:stCxn id="62" idx="0"/>
            <a:endCxn id="19" idx="2"/>
          </p:cNvCxnSpPr>
          <p:nvPr/>
        </p:nvCxnSpPr>
        <p:spPr bwMode="auto">
          <a:xfrm flipV="1">
            <a:off x="4674871" y="3412536"/>
            <a:ext cx="525779" cy="377478"/>
          </a:xfrm>
          <a:prstGeom prst="straightConnector1">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68" name="Straight Connector 36"/>
          <p:cNvCxnSpPr>
            <a:cxnSpLocks noChangeShapeType="1"/>
            <a:stCxn id="44" idx="0"/>
            <a:endCxn id="62" idx="2"/>
          </p:cNvCxnSpPr>
          <p:nvPr/>
        </p:nvCxnSpPr>
        <p:spPr bwMode="auto">
          <a:xfrm flipH="1" flipV="1">
            <a:off x="4674871" y="4066805"/>
            <a:ext cx="525779" cy="377481"/>
          </a:xfrm>
          <a:prstGeom prst="straightConnector1">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71" name="Straight Connector 36"/>
          <p:cNvCxnSpPr>
            <a:cxnSpLocks noChangeShapeType="1"/>
            <a:stCxn id="46" idx="0"/>
            <a:endCxn id="63" idx="3"/>
          </p:cNvCxnSpPr>
          <p:nvPr/>
        </p:nvCxnSpPr>
        <p:spPr bwMode="auto">
          <a:xfrm rot="16200000" flipV="1">
            <a:off x="6466712" y="2528998"/>
            <a:ext cx="363476" cy="346710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sp>
        <p:nvSpPr>
          <p:cNvPr id="42" name="Text Box 4"/>
          <p:cNvSpPr txBox="1">
            <a:spLocks noChangeArrowheads="1"/>
          </p:cNvSpPr>
          <p:nvPr/>
        </p:nvSpPr>
        <p:spPr bwMode="auto">
          <a:xfrm>
            <a:off x="6096000" y="3135537"/>
            <a:ext cx="1371600" cy="276999"/>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Consolas" pitchFamily="49" charset="0"/>
                <a:cs typeface="Consolas" pitchFamily="49" charset="0"/>
              </a:rPr>
              <a:t>ALBUM⨝APPEARS</a:t>
            </a:r>
          </a:p>
        </p:txBody>
      </p:sp>
      <p:sp>
        <p:nvSpPr>
          <p:cNvPr id="43" name="Text Box 4"/>
          <p:cNvSpPr txBox="1">
            <a:spLocks noChangeArrowheads="1"/>
          </p:cNvSpPr>
          <p:nvPr/>
        </p:nvSpPr>
        <p:spPr bwMode="auto">
          <a:xfrm>
            <a:off x="7677150" y="3135537"/>
            <a:ext cx="1371600" cy="276999"/>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Consolas" pitchFamily="49" charset="0"/>
                <a:cs typeface="Consolas" pitchFamily="49" charset="0"/>
              </a:rPr>
              <a:t>ARTIST⨝ALBUM</a:t>
            </a:r>
          </a:p>
        </p:txBody>
      </p:sp>
      <p:grpSp>
        <p:nvGrpSpPr>
          <p:cNvPr id="28" name="Group 27"/>
          <p:cNvGrpSpPr/>
          <p:nvPr/>
        </p:nvGrpSpPr>
        <p:grpSpPr>
          <a:xfrm>
            <a:off x="4514850" y="3135537"/>
            <a:ext cx="1371600" cy="277001"/>
            <a:chOff x="4495800" y="3056751"/>
            <a:chExt cx="1371600" cy="277001"/>
          </a:xfrm>
        </p:grpSpPr>
        <p:grpSp>
          <p:nvGrpSpPr>
            <p:cNvPr id="25" name="Group 24"/>
            <p:cNvGrpSpPr/>
            <p:nvPr/>
          </p:nvGrpSpPr>
          <p:grpSpPr>
            <a:xfrm>
              <a:off x="4495800" y="3056751"/>
              <a:ext cx="1371600" cy="277001"/>
              <a:chOff x="4443412" y="2966650"/>
              <a:chExt cx="1371600" cy="277001"/>
            </a:xfrm>
          </p:grpSpPr>
          <p:sp>
            <p:nvSpPr>
              <p:cNvPr id="51" name="Rectangle 50"/>
              <p:cNvSpPr/>
              <p:nvPr/>
            </p:nvSpPr>
            <p:spPr>
              <a:xfrm rot="5400000">
                <a:off x="5638411" y="3067051"/>
                <a:ext cx="277001"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sp>
            <p:nvSpPr>
              <p:cNvPr id="52" name="Rectangle 51"/>
              <p:cNvSpPr/>
              <p:nvPr/>
            </p:nvSpPr>
            <p:spPr>
              <a:xfrm rot="5400000">
                <a:off x="4367212" y="3042850"/>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grpSp>
        <p:sp>
          <p:nvSpPr>
            <p:cNvPr id="19" name="Text Box 4"/>
            <p:cNvSpPr txBox="1">
              <a:spLocks noChangeArrowheads="1"/>
            </p:cNvSpPr>
            <p:nvPr/>
          </p:nvSpPr>
          <p:spPr bwMode="auto">
            <a:xfrm>
              <a:off x="4495800" y="3056751"/>
              <a:ext cx="1371600" cy="276999"/>
            </a:xfrm>
            <a:prstGeom prst="rect">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gn="ctr">
                <a:defRPr sz="2400" b="1">
                  <a:solidFill>
                    <a:srgbClr val="4B4B4B"/>
                  </a:solidFill>
                  <a:latin typeface="Open Sans" pitchFamily="34" charset="0"/>
                  <a:ea typeface="Open Sans" pitchFamily="34" charset="0"/>
                  <a:cs typeface="Open Sans"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200" dirty="0">
                  <a:solidFill>
                    <a:schemeClr val="tx1">
                      <a:lumMod val="75000"/>
                      <a:lumOff val="25000"/>
                    </a:schemeClr>
                  </a:solidFill>
                  <a:latin typeface="Consolas" pitchFamily="49" charset="0"/>
                  <a:cs typeface="Consolas" pitchFamily="49" charset="0"/>
                </a:rPr>
                <a:t>ARTIST⨝APPEARS</a:t>
              </a:r>
            </a:p>
          </p:txBody>
        </p:sp>
      </p:grpSp>
      <p:grpSp>
        <p:nvGrpSpPr>
          <p:cNvPr id="79" name="Group 78"/>
          <p:cNvGrpSpPr/>
          <p:nvPr/>
        </p:nvGrpSpPr>
        <p:grpSpPr>
          <a:xfrm>
            <a:off x="7414996" y="1785501"/>
            <a:ext cx="1645920" cy="304145"/>
            <a:chOff x="4358640" y="2039005"/>
            <a:chExt cx="1645920" cy="304145"/>
          </a:xfrm>
        </p:grpSpPr>
        <p:sp>
          <p:nvSpPr>
            <p:cNvPr id="81" name="Rectangle 80"/>
            <p:cNvSpPr/>
            <p:nvPr/>
          </p:nvSpPr>
          <p:spPr>
            <a:xfrm rot="5400000">
              <a:off x="5486400" y="2190750"/>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p:cNvSpPr/>
            <p:nvPr/>
          </p:nvSpPr>
          <p:spPr>
            <a:xfrm rot="5400000">
              <a:off x="4648200" y="2190750"/>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ounded Rectangle 79"/>
            <p:cNvSpPr/>
            <p:nvPr/>
          </p:nvSpPr>
          <p:spPr>
            <a:xfrm>
              <a:off x="4358640" y="2039005"/>
              <a:ext cx="1645920" cy="276791"/>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p>
              <a:pPr algn="ctr"/>
              <a:r>
                <a:rPr lang="en-US" sz="1100" b="1" dirty="0">
                  <a:solidFill>
                    <a:schemeClr val="bg1"/>
                  </a:solidFill>
                  <a:latin typeface="Consolas" pitchFamily="49" charset="0"/>
                  <a:ea typeface="Open Sans" pitchFamily="34" charset="0"/>
                  <a:cs typeface="Consolas" pitchFamily="49" charset="0"/>
                </a:rPr>
                <a:t>HASH_JOIN(A1⨝A2,A3)</a:t>
              </a:r>
            </a:p>
          </p:txBody>
        </p:sp>
      </p:grpSp>
      <p:cxnSp>
        <p:nvCxnSpPr>
          <p:cNvPr id="83" name="Straight Connector 36"/>
          <p:cNvCxnSpPr>
            <a:cxnSpLocks noChangeShapeType="1"/>
            <a:stCxn id="80" idx="0"/>
            <a:endCxn id="12" idx="2"/>
          </p:cNvCxnSpPr>
          <p:nvPr/>
        </p:nvCxnSpPr>
        <p:spPr bwMode="auto">
          <a:xfrm rot="16200000" flipV="1">
            <a:off x="7869686" y="1417231"/>
            <a:ext cx="350996" cy="385544"/>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54" name="Straight Connector 36"/>
          <p:cNvCxnSpPr>
            <a:cxnSpLocks noChangeShapeType="1"/>
            <a:stCxn id="45" idx="0"/>
            <a:endCxn id="48" idx="2"/>
          </p:cNvCxnSpPr>
          <p:nvPr/>
        </p:nvCxnSpPr>
        <p:spPr bwMode="auto">
          <a:xfrm flipV="1">
            <a:off x="6781800" y="2573680"/>
            <a:ext cx="95250" cy="1870606"/>
          </a:xfrm>
          <a:prstGeom prst="straightConnector1">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89" name="Group 88"/>
          <p:cNvGrpSpPr/>
          <p:nvPr/>
        </p:nvGrpSpPr>
        <p:grpSpPr>
          <a:xfrm>
            <a:off x="6727724" y="3792395"/>
            <a:ext cx="1510232" cy="288415"/>
            <a:chOff x="4487444" y="2052354"/>
            <a:chExt cx="1510232" cy="288415"/>
          </a:xfrm>
        </p:grpSpPr>
        <p:sp>
          <p:nvSpPr>
            <p:cNvPr id="90" name="Rectangle 89"/>
            <p:cNvSpPr/>
            <p:nvPr/>
          </p:nvSpPr>
          <p:spPr>
            <a:xfrm rot="5400000">
              <a:off x="5476876" y="2185988"/>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p:cNvSpPr/>
            <p:nvPr/>
          </p:nvSpPr>
          <p:spPr>
            <a:xfrm rot="5400000">
              <a:off x="4660105" y="2188369"/>
              <a:ext cx="228600" cy="7620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ounded Rectangle 91"/>
            <p:cNvSpPr/>
            <p:nvPr/>
          </p:nvSpPr>
          <p:spPr>
            <a:xfrm>
              <a:off x="4487444" y="2052354"/>
              <a:ext cx="1510232" cy="276791"/>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p>
              <a:pPr algn="ctr"/>
              <a:r>
                <a:rPr lang="en-US" sz="1100" b="1" dirty="0">
                  <a:solidFill>
                    <a:schemeClr val="bg1"/>
                  </a:solidFill>
                  <a:latin typeface="Consolas" pitchFamily="49" charset="0"/>
                  <a:ea typeface="Open Sans" pitchFamily="34" charset="0"/>
                  <a:cs typeface="Consolas" pitchFamily="49" charset="0"/>
                </a:rPr>
                <a:t>MERGE_JOIN(A1,A2)</a:t>
              </a:r>
            </a:p>
          </p:txBody>
        </p:sp>
      </p:grpSp>
      <p:cxnSp>
        <p:nvCxnSpPr>
          <p:cNvPr id="93" name="Straight Connector 36"/>
          <p:cNvCxnSpPr>
            <a:cxnSpLocks noChangeShapeType="1"/>
            <a:stCxn id="44" idx="0"/>
            <a:endCxn id="91" idx="3"/>
          </p:cNvCxnSpPr>
          <p:nvPr/>
        </p:nvCxnSpPr>
        <p:spPr bwMode="auto">
          <a:xfrm rot="5400000" flipH="1" flipV="1">
            <a:off x="5925929" y="3355531"/>
            <a:ext cx="363476" cy="1814035"/>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96" name="Straight Connector 36"/>
          <p:cNvCxnSpPr>
            <a:cxnSpLocks noChangeShapeType="1"/>
            <a:stCxn id="92" idx="0"/>
            <a:endCxn id="51" idx="3"/>
          </p:cNvCxnSpPr>
          <p:nvPr/>
        </p:nvCxnSpPr>
        <p:spPr bwMode="auto">
          <a:xfrm rot="16200000" flipV="1">
            <a:off x="6475667" y="2785222"/>
            <a:ext cx="379856" cy="163449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103" name="Straight Connector 36"/>
          <p:cNvCxnSpPr>
            <a:cxnSpLocks noChangeShapeType="1"/>
            <a:stCxn id="46" idx="0"/>
            <a:endCxn id="92" idx="2"/>
          </p:cNvCxnSpPr>
          <p:nvPr/>
        </p:nvCxnSpPr>
        <p:spPr bwMode="auto">
          <a:xfrm rot="16200000" flipV="1">
            <a:off x="7744870" y="3807156"/>
            <a:ext cx="375100" cy="899160"/>
          </a:xfrm>
          <a:prstGeom prst="curvedConnector3">
            <a:avLst>
              <a:gd name="adj1" fmla="val 50000"/>
            </a:avLst>
          </a:prstGeom>
          <a:noFill/>
          <a:ln w="317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pic>
        <p:nvPicPr>
          <p:cNvPr id="5" name="X">
            <a:extLst>
              <a:ext uri="{FF2B5EF4-FFF2-40B4-BE49-F238E27FC236}">
                <a16:creationId xmlns:a16="http://schemas.microsoft.com/office/drawing/2014/main" id="{2D0CB8D1-62DF-1526-3CD3-26EEE9A1725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375723" y="2328469"/>
            <a:ext cx="548640" cy="548640"/>
          </a:xfrm>
          <a:prstGeom prst="rect">
            <a:avLst/>
          </a:prstGeom>
        </p:spPr>
      </p:pic>
      <p:pic>
        <p:nvPicPr>
          <p:cNvPr id="18" name="X">
            <a:extLst>
              <a:ext uri="{FF2B5EF4-FFF2-40B4-BE49-F238E27FC236}">
                <a16:creationId xmlns:a16="http://schemas.microsoft.com/office/drawing/2014/main" id="{AEA40496-AC04-333A-4B83-69A5F02C634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041741" y="1640348"/>
            <a:ext cx="548640" cy="548640"/>
          </a:xfrm>
          <a:prstGeom prst="rect">
            <a:avLst/>
          </a:prstGeom>
        </p:spPr>
      </p:pic>
      <p:sp>
        <p:nvSpPr>
          <p:cNvPr id="20" name="Arrow1">
            <a:extLst>
              <a:ext uri="{FF2B5EF4-FFF2-40B4-BE49-F238E27FC236}">
                <a16:creationId xmlns:a16="http://schemas.microsoft.com/office/drawing/2014/main" id="{5149B58A-E5F8-7068-2DAC-7660182C7C9D}"/>
              </a:ext>
            </a:extLst>
          </p:cNvPr>
          <p:cNvSpPr>
            <a:spLocks noChangeArrowheads="1"/>
          </p:cNvSpPr>
          <p:nvPr/>
        </p:nvSpPr>
        <p:spPr bwMode="auto">
          <a:xfrm>
            <a:off x="5105400" y="971550"/>
            <a:ext cx="457200" cy="457200"/>
          </a:xfrm>
          <a:prstGeom prst="rightArrow">
            <a:avLst>
              <a:gd name="adj1" fmla="val 50000"/>
              <a:gd name="adj2" fmla="val 49970"/>
            </a:avLst>
          </a:prstGeom>
          <a:solidFill>
            <a:schemeClr val="accent1"/>
          </a:solidFill>
          <a:ln w="28575">
            <a:noFill/>
            <a:round/>
            <a:headEnd type="none" w="sm" len="sm"/>
            <a:tailEnd type="triangle" w="med" len="med"/>
          </a:ln>
        </p:spPr>
        <p:txBody>
          <a:bodyPr wrap="none" lIns="67414" tIns="33707" rIns="67414" bIns="33707" anchor="ctr"/>
          <a:lstStyle/>
          <a:p>
            <a:endParaRPr lang="en-US" sz="1191"/>
          </a:p>
        </p:txBody>
      </p:sp>
      <p:sp>
        <p:nvSpPr>
          <p:cNvPr id="21" name="Arrow2">
            <a:extLst>
              <a:ext uri="{FF2B5EF4-FFF2-40B4-BE49-F238E27FC236}">
                <a16:creationId xmlns:a16="http://schemas.microsoft.com/office/drawing/2014/main" id="{FE1D14B9-5CF9-FF49-A6AC-79EB0564C98E}"/>
              </a:ext>
            </a:extLst>
          </p:cNvPr>
          <p:cNvSpPr>
            <a:spLocks noChangeArrowheads="1"/>
          </p:cNvSpPr>
          <p:nvPr/>
        </p:nvSpPr>
        <p:spPr bwMode="auto">
          <a:xfrm>
            <a:off x="5105400" y="971550"/>
            <a:ext cx="457200" cy="457200"/>
          </a:xfrm>
          <a:prstGeom prst="rightArrow">
            <a:avLst>
              <a:gd name="adj1" fmla="val 50000"/>
              <a:gd name="adj2" fmla="val 49970"/>
            </a:avLst>
          </a:prstGeom>
          <a:solidFill>
            <a:schemeClr val="accent1"/>
          </a:solidFill>
          <a:ln w="28575">
            <a:noFill/>
            <a:round/>
            <a:headEnd type="none" w="sm" len="sm"/>
            <a:tailEnd type="triangle" w="med" len="med"/>
          </a:ln>
        </p:spPr>
        <p:txBody>
          <a:bodyPr wrap="none" lIns="67414" tIns="33707" rIns="67414" bIns="33707" anchor="ctr"/>
          <a:lstStyle/>
          <a:p>
            <a:endParaRPr lang="en-US" sz="1191"/>
          </a:p>
        </p:txBody>
      </p:sp>
      <p:sp>
        <p:nvSpPr>
          <p:cNvPr id="6" name="Rectangle 5">
            <a:extLst>
              <a:ext uri="{FF2B5EF4-FFF2-40B4-BE49-F238E27FC236}">
                <a16:creationId xmlns:a16="http://schemas.microsoft.com/office/drawing/2014/main" id="{EF2BBD9A-1964-70EE-7F85-9E78169E3B43}"/>
              </a:ext>
            </a:extLst>
          </p:cNvPr>
          <p:cNvSpPr/>
          <p:nvPr/>
        </p:nvSpPr>
        <p:spPr>
          <a:xfrm>
            <a:off x="152399" y="971550"/>
            <a:ext cx="3886201" cy="607410"/>
          </a:xfrm>
          <a:prstGeom prst="rect">
            <a:avLst/>
          </a:prstGeom>
        </p:spPr>
        <p:txBody>
          <a:bodyPr wrap="square" lIns="0" tIns="0" rIns="0" bIns="0">
            <a:spAutoFit/>
          </a:bodyPr>
          <a:lstStyle/>
          <a:p>
            <a:pPr>
              <a:lnSpc>
                <a:spcPct val="80000"/>
              </a:lnSpc>
              <a:spcBef>
                <a:spcPts val="600"/>
              </a:spcBef>
            </a:pPr>
            <a:r>
              <a:rPr lang="en-US" sz="2400" dirty="0">
                <a:solidFill>
                  <a:schemeClr val="tx1">
                    <a:lumMod val="65000"/>
                    <a:lumOff val="35000"/>
                  </a:schemeClr>
                </a:solidFill>
                <a:latin typeface="Crimson Text" pitchFamily="2" charset="0"/>
              </a:rPr>
              <a:t>Start with a logical plan of what we want the query to be.</a:t>
            </a:r>
          </a:p>
        </p:txBody>
      </p:sp>
      <p:grpSp>
        <p:nvGrpSpPr>
          <p:cNvPr id="40" name="Group 39">
            <a:extLst>
              <a:ext uri="{FF2B5EF4-FFF2-40B4-BE49-F238E27FC236}">
                <a16:creationId xmlns:a16="http://schemas.microsoft.com/office/drawing/2014/main" id="{BCCBFE8B-33F1-6CD1-1D1B-627A47B7F513}"/>
              </a:ext>
            </a:extLst>
          </p:cNvPr>
          <p:cNvGrpSpPr/>
          <p:nvPr/>
        </p:nvGrpSpPr>
        <p:grpSpPr>
          <a:xfrm>
            <a:off x="103415" y="57150"/>
            <a:ext cx="1535227" cy="564370"/>
            <a:chOff x="103415" y="383722"/>
            <a:chExt cx="1535227" cy="564370"/>
          </a:xfrm>
        </p:grpSpPr>
        <p:grpSp>
          <p:nvGrpSpPr>
            <p:cNvPr id="47" name="Group 46">
              <a:extLst>
                <a:ext uri="{FF2B5EF4-FFF2-40B4-BE49-F238E27FC236}">
                  <a16:creationId xmlns:a16="http://schemas.microsoft.com/office/drawing/2014/main" id="{D0D7FF2E-5A7A-6FC3-01F9-9A060B5CE41E}"/>
                </a:ext>
              </a:extLst>
            </p:cNvPr>
            <p:cNvGrpSpPr/>
            <p:nvPr/>
          </p:nvGrpSpPr>
          <p:grpSpPr>
            <a:xfrm>
              <a:off x="103415" y="383722"/>
              <a:ext cx="1535227" cy="246221"/>
              <a:chOff x="233526" y="4264669"/>
              <a:chExt cx="1535227" cy="246221"/>
            </a:xfrm>
          </p:grpSpPr>
          <p:sp>
            <p:nvSpPr>
              <p:cNvPr id="60" name="Rounded Rectangle 27">
                <a:extLst>
                  <a:ext uri="{FF2B5EF4-FFF2-40B4-BE49-F238E27FC236}">
                    <a16:creationId xmlns:a16="http://schemas.microsoft.com/office/drawing/2014/main" id="{10FBAE5C-3652-52F1-B39C-6942EC77F4AA}"/>
                  </a:ext>
                </a:extLst>
              </p:cNvPr>
              <p:cNvSpPr/>
              <p:nvPr/>
            </p:nvSpPr>
            <p:spPr>
              <a:xfrm>
                <a:off x="233526" y="4296339"/>
                <a:ext cx="182880" cy="182880"/>
              </a:xfrm>
              <a:prstGeom prst="roundRect">
                <a:avLst>
                  <a:gd name="adj" fmla="val 10417"/>
                </a:avLst>
              </a:prstGeom>
              <a:solidFill>
                <a:schemeClr val="bg1">
                  <a:lumMod val="8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p>
                <a:pPr algn="ctr"/>
                <a:endParaRPr lang="en-US" sz="1200" b="1" dirty="0">
                  <a:solidFill>
                    <a:schemeClr val="tx1">
                      <a:lumMod val="65000"/>
                      <a:lumOff val="35000"/>
                    </a:schemeClr>
                  </a:solidFill>
                  <a:latin typeface="Consolas" pitchFamily="49" charset="0"/>
                  <a:ea typeface="Open Sans" pitchFamily="34" charset="0"/>
                </a:endParaRPr>
              </a:p>
            </p:txBody>
          </p:sp>
          <p:sp>
            <p:nvSpPr>
              <p:cNvPr id="66" name="TextBox 15">
                <a:extLst>
                  <a:ext uri="{FF2B5EF4-FFF2-40B4-BE49-F238E27FC236}">
                    <a16:creationId xmlns:a16="http://schemas.microsoft.com/office/drawing/2014/main" id="{B1B67D7D-D5BC-8171-022C-8F1B59D142CE}"/>
                  </a:ext>
                </a:extLst>
              </p:cNvPr>
              <p:cNvSpPr txBox="1">
                <a:spLocks noChangeArrowheads="1"/>
              </p:cNvSpPr>
              <p:nvPr/>
            </p:nvSpPr>
            <p:spPr bwMode="auto">
              <a:xfrm>
                <a:off x="507452" y="4264669"/>
                <a:ext cx="126130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eaLnBrk="0" hangingPunct="0">
                  <a:defRPr sz="2400" b="1" i="1">
                    <a:solidFill>
                      <a:schemeClr val="tx1">
                        <a:lumMod val="50000"/>
                        <a:lumOff val="50000"/>
                      </a:schemeClr>
                    </a:solidFill>
                    <a:ea typeface="ＭＳ Ｐゴシック" charset="-128"/>
                  </a:defRPr>
                </a:lvl1pPr>
              </a:lstStyle>
              <a:p>
                <a:r>
                  <a:rPr lang="en-US" sz="1600" dirty="0">
                    <a:solidFill>
                      <a:schemeClr val="tx1">
                        <a:lumMod val="65000"/>
                        <a:lumOff val="35000"/>
                      </a:schemeClr>
                    </a:solidFill>
                    <a:latin typeface="Crimson Text" pitchFamily="2" charset="0"/>
                    <a:ea typeface="Crimson Text" pitchFamily="2" charset="0"/>
                  </a:rPr>
                  <a:t>Logical Op</a:t>
                </a:r>
              </a:p>
            </p:txBody>
          </p:sp>
        </p:grpSp>
        <p:grpSp>
          <p:nvGrpSpPr>
            <p:cNvPr id="56" name="Group 55">
              <a:extLst>
                <a:ext uri="{FF2B5EF4-FFF2-40B4-BE49-F238E27FC236}">
                  <a16:creationId xmlns:a16="http://schemas.microsoft.com/office/drawing/2014/main" id="{F4457187-83C6-C8F4-533A-6EB8F2EFA843}"/>
                </a:ext>
              </a:extLst>
            </p:cNvPr>
            <p:cNvGrpSpPr/>
            <p:nvPr/>
          </p:nvGrpSpPr>
          <p:grpSpPr>
            <a:xfrm>
              <a:off x="103415" y="701871"/>
              <a:ext cx="1535227" cy="246221"/>
              <a:chOff x="233526" y="4595037"/>
              <a:chExt cx="1535227" cy="246221"/>
            </a:xfrm>
          </p:grpSpPr>
          <p:sp>
            <p:nvSpPr>
              <p:cNvPr id="57" name="Rounded Rectangle 27">
                <a:extLst>
                  <a:ext uri="{FF2B5EF4-FFF2-40B4-BE49-F238E27FC236}">
                    <a16:creationId xmlns:a16="http://schemas.microsoft.com/office/drawing/2014/main" id="{542B4E3C-7020-64F5-F1BC-424BE6E55505}"/>
                  </a:ext>
                </a:extLst>
              </p:cNvPr>
              <p:cNvSpPr/>
              <p:nvPr/>
            </p:nvSpPr>
            <p:spPr>
              <a:xfrm>
                <a:off x="233526" y="4626707"/>
                <a:ext cx="182880" cy="182880"/>
              </a:xfrm>
              <a:prstGeom prst="roundRect">
                <a:avLst>
                  <a:gd name="adj" fmla="val 10417"/>
                </a:avLst>
              </a:prstGeom>
              <a:solidFill>
                <a:schemeClr val="tx1">
                  <a:lumMod val="75000"/>
                  <a:lumOff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p>
                <a:pPr algn="ctr"/>
                <a:endParaRPr lang="en-US" sz="1200" b="1" dirty="0">
                  <a:solidFill>
                    <a:schemeClr val="bg1"/>
                  </a:solidFill>
                  <a:latin typeface="Consolas" pitchFamily="49" charset="0"/>
                  <a:ea typeface="Open Sans" pitchFamily="34" charset="0"/>
                </a:endParaRPr>
              </a:p>
            </p:txBody>
          </p:sp>
          <p:sp>
            <p:nvSpPr>
              <p:cNvPr id="59" name="TextBox 15">
                <a:extLst>
                  <a:ext uri="{FF2B5EF4-FFF2-40B4-BE49-F238E27FC236}">
                    <a16:creationId xmlns:a16="http://schemas.microsoft.com/office/drawing/2014/main" id="{969C345E-10AF-7E3B-EE55-4304435307EC}"/>
                  </a:ext>
                </a:extLst>
              </p:cNvPr>
              <p:cNvSpPr txBox="1">
                <a:spLocks noChangeArrowheads="1"/>
              </p:cNvSpPr>
              <p:nvPr/>
            </p:nvSpPr>
            <p:spPr bwMode="auto">
              <a:xfrm>
                <a:off x="507452" y="4595037"/>
                <a:ext cx="1261301"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eaLnBrk="0" hangingPunct="0">
                  <a:defRPr sz="2400" b="1" i="1">
                    <a:solidFill>
                      <a:schemeClr val="tx1">
                        <a:lumMod val="50000"/>
                        <a:lumOff val="50000"/>
                      </a:schemeClr>
                    </a:solidFill>
                    <a:ea typeface="ＭＳ Ｐゴシック" charset="-128"/>
                  </a:defRPr>
                </a:lvl1pPr>
              </a:lstStyle>
              <a:p>
                <a:r>
                  <a:rPr lang="en-US" sz="1600" dirty="0">
                    <a:solidFill>
                      <a:schemeClr val="tx1">
                        <a:lumMod val="65000"/>
                        <a:lumOff val="35000"/>
                      </a:schemeClr>
                    </a:solidFill>
                    <a:latin typeface="Crimson Text" pitchFamily="2" charset="0"/>
                    <a:ea typeface="Crimson Text" pitchFamily="2" charset="0"/>
                  </a:rPr>
                  <a:t>Physical Op</a:t>
                </a:r>
              </a:p>
            </p:txBody>
          </p:sp>
        </p:grpSp>
      </p:grpSp>
    </p:spTree>
    <p:extLst>
      <p:ext uri="{BB962C8B-B14F-4D97-AF65-F5344CB8AC3E}">
        <p14:creationId xmlns:p14="http://schemas.microsoft.com/office/powerpoint/2010/main" val="223577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5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25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250"/>
                                        <p:tgtEl>
                                          <p:spTgt spid="28"/>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fade">
                                      <p:cBhvr>
                                        <p:cTn id="20" dur="250"/>
                                        <p:tgtEl>
                                          <p:spTgt spid="4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250"/>
                                        <p:tgtEl>
                                          <p:spTgt spid="43"/>
                                        </p:tgtEl>
                                      </p:cBhvr>
                                    </p:animEffect>
                                  </p:childTnLst>
                                </p:cTn>
                              </p:par>
                            </p:childTnLst>
                          </p:cTn>
                        </p:par>
                        <p:par>
                          <p:cTn id="24" fill="hold">
                            <p:stCondLst>
                              <p:cond delay="250"/>
                            </p:stCondLst>
                            <p:childTnLst>
                              <p:par>
                                <p:cTn id="25" presetID="10" presetClass="entr" presetSubtype="0" fill="hold" grpId="0" nodeType="afterEffect">
                                  <p:stCondLst>
                                    <p:cond delay="0"/>
                                  </p:stCondLst>
                                  <p:childTnLst>
                                    <p:set>
                                      <p:cBhvr>
                                        <p:cTn id="26" dur="1" fill="hold">
                                          <p:stCondLst>
                                            <p:cond delay="0"/>
                                          </p:stCondLst>
                                        </p:cTn>
                                        <p:tgtEl>
                                          <p:spTgt spid="44"/>
                                        </p:tgtEl>
                                        <p:attrNameLst>
                                          <p:attrName>style.visibility</p:attrName>
                                        </p:attrNameLst>
                                      </p:cBhvr>
                                      <p:to>
                                        <p:strVal val="visible"/>
                                      </p:to>
                                    </p:set>
                                    <p:animEffect transition="in" filter="fade">
                                      <p:cBhvr>
                                        <p:cTn id="27" dur="250"/>
                                        <p:tgtEl>
                                          <p:spTgt spid="4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5"/>
                                        </p:tgtEl>
                                        <p:attrNameLst>
                                          <p:attrName>style.visibility</p:attrName>
                                        </p:attrNameLst>
                                      </p:cBhvr>
                                      <p:to>
                                        <p:strVal val="visible"/>
                                      </p:to>
                                    </p:set>
                                    <p:animEffect transition="in" filter="fade">
                                      <p:cBhvr>
                                        <p:cTn id="30" dur="250"/>
                                        <p:tgtEl>
                                          <p:spTgt spid="4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fade">
                                      <p:cBhvr>
                                        <p:cTn id="33" dur="250"/>
                                        <p:tgtEl>
                                          <p:spTgt spid="4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wipe(left)">
                                      <p:cBhvr>
                                        <p:cTn id="38" dur="250"/>
                                        <p:tgtEl>
                                          <p:spTgt spid="20"/>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250"/>
                                        <p:tgtEl>
                                          <p:spTgt spid="41"/>
                                        </p:tgtEl>
                                      </p:cBhvr>
                                    </p:animEffect>
                                  </p:childTnLst>
                                </p:cTn>
                              </p:par>
                            </p:childTnLst>
                          </p:cTn>
                        </p:par>
                        <p:par>
                          <p:cTn id="44" fill="hold">
                            <p:stCondLst>
                              <p:cond delay="250"/>
                            </p:stCondLst>
                            <p:childTnLst>
                              <p:par>
                                <p:cTn id="45" presetID="22" presetClass="entr" presetSubtype="4" fill="hold" nodeType="afterEffect">
                                  <p:stCondLst>
                                    <p:cond delay="0"/>
                                  </p:stCondLst>
                                  <p:childTnLst>
                                    <p:set>
                                      <p:cBhvr>
                                        <p:cTn id="46" dur="1" fill="hold">
                                          <p:stCondLst>
                                            <p:cond delay="0"/>
                                          </p:stCondLst>
                                        </p:cTn>
                                        <p:tgtEl>
                                          <p:spTgt spid="55"/>
                                        </p:tgtEl>
                                        <p:attrNameLst>
                                          <p:attrName>style.visibility</p:attrName>
                                        </p:attrNameLst>
                                      </p:cBhvr>
                                      <p:to>
                                        <p:strVal val="visible"/>
                                      </p:to>
                                    </p:set>
                                    <p:animEffect transition="in" filter="wipe(down)">
                                      <p:cBhvr>
                                        <p:cTn id="47" dur="250"/>
                                        <p:tgtEl>
                                          <p:spTgt spid="55"/>
                                        </p:tgtEl>
                                      </p:cBhvr>
                                    </p:animEffect>
                                  </p:childTnLst>
                                </p:cTn>
                              </p:par>
                            </p:childTnLst>
                          </p:cTn>
                        </p:par>
                      </p:childTnLst>
                    </p:cTn>
                  </p:par>
                  <p:par>
                    <p:cTn id="48" fill="hold">
                      <p:stCondLst>
                        <p:cond delay="indefinite"/>
                      </p:stCondLst>
                      <p:childTnLst>
                        <p:par>
                          <p:cTn id="49" fill="hold">
                            <p:stCondLst>
                              <p:cond delay="0"/>
                            </p:stCondLst>
                            <p:childTnLst>
                              <p:par>
                                <p:cTn id="50" presetID="42" presetClass="path" presetSubtype="0" accel="50000" decel="50000" fill="hold" grpId="1" nodeType="clickEffect">
                                  <p:stCondLst>
                                    <p:cond delay="0"/>
                                  </p:stCondLst>
                                  <p:childTnLst>
                                    <p:animMotion origin="layout" path="M -3.33333E-6 -3.33333E-6 L 0.05174 0.24044 " pathEditMode="relative" rAng="0" ptsTypes="AA">
                                      <p:cBhvr>
                                        <p:cTn id="51" dur="500" fill="hold"/>
                                        <p:tgtEl>
                                          <p:spTgt spid="20"/>
                                        </p:tgtEl>
                                        <p:attrNameLst>
                                          <p:attrName>ppt_x</p:attrName>
                                          <p:attrName>ppt_y</p:attrName>
                                        </p:attrNameLst>
                                      </p:cBhvr>
                                      <p:rCtr x="2587" y="12006"/>
                                    </p:animMotion>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nodeType="clickEffect">
                                  <p:stCondLst>
                                    <p:cond delay="0"/>
                                  </p:stCondLst>
                                  <p:childTnLst>
                                    <p:set>
                                      <p:cBhvr>
                                        <p:cTn id="55" dur="1" fill="hold">
                                          <p:stCondLst>
                                            <p:cond delay="0"/>
                                          </p:stCondLst>
                                        </p:cTn>
                                        <p:tgtEl>
                                          <p:spTgt spid="53"/>
                                        </p:tgtEl>
                                        <p:attrNameLst>
                                          <p:attrName>style.visibility</p:attrName>
                                        </p:attrNameLst>
                                      </p:cBhvr>
                                      <p:to>
                                        <p:strVal val="visible"/>
                                      </p:to>
                                    </p:set>
                                    <p:animEffect transition="in" filter="wipe(down)">
                                      <p:cBhvr>
                                        <p:cTn id="56" dur="250"/>
                                        <p:tgtEl>
                                          <p:spTgt spid="53"/>
                                        </p:tgtEl>
                                      </p:cBhvr>
                                    </p:animEffect>
                                  </p:childTnLst>
                                </p:cTn>
                              </p:par>
                              <p:par>
                                <p:cTn id="57" presetID="22" presetClass="entr" presetSubtype="4" fill="hold" nodeType="withEffect">
                                  <p:stCondLst>
                                    <p:cond delay="0"/>
                                  </p:stCondLst>
                                  <p:childTnLst>
                                    <p:set>
                                      <p:cBhvr>
                                        <p:cTn id="58" dur="1" fill="hold">
                                          <p:stCondLst>
                                            <p:cond delay="0"/>
                                          </p:stCondLst>
                                        </p:cTn>
                                        <p:tgtEl>
                                          <p:spTgt spid="54"/>
                                        </p:tgtEl>
                                        <p:attrNameLst>
                                          <p:attrName>style.visibility</p:attrName>
                                        </p:attrNameLst>
                                      </p:cBhvr>
                                      <p:to>
                                        <p:strVal val="visible"/>
                                      </p:to>
                                    </p:set>
                                    <p:animEffect transition="in" filter="wipe(down)">
                                      <p:cBhvr>
                                        <p:cTn id="59" dur="250"/>
                                        <p:tgtEl>
                                          <p:spTgt spid="54"/>
                                        </p:tgtEl>
                                      </p:cBhvr>
                                    </p:animEffect>
                                  </p:childTnLst>
                                </p:cTn>
                              </p:par>
                            </p:childTnLst>
                          </p:cTn>
                        </p:par>
                      </p:childTnLst>
                    </p:cTn>
                  </p:par>
                  <p:par>
                    <p:cTn id="60" fill="hold">
                      <p:stCondLst>
                        <p:cond delay="indefinite"/>
                      </p:stCondLst>
                      <p:childTnLst>
                        <p:par>
                          <p:cTn id="61" fill="hold">
                            <p:stCondLst>
                              <p:cond delay="0"/>
                            </p:stCondLst>
                            <p:childTnLst>
                              <p:par>
                                <p:cTn id="62" presetID="42" presetClass="path" presetSubtype="0" accel="50000" decel="50000" fill="hold" grpId="2" nodeType="clickEffect">
                                  <p:stCondLst>
                                    <p:cond delay="0"/>
                                  </p:stCondLst>
                                  <p:childTnLst>
                                    <p:animMotion origin="layout" path="M 0.05174 0.24043 L -0.11406 0.40803 " pathEditMode="relative" rAng="0" ptsTypes="AA">
                                      <p:cBhvr>
                                        <p:cTn id="63" dur="500" fill="hold"/>
                                        <p:tgtEl>
                                          <p:spTgt spid="20"/>
                                        </p:tgtEl>
                                        <p:attrNameLst>
                                          <p:attrName>ppt_x</p:attrName>
                                          <p:attrName>ppt_y</p:attrName>
                                        </p:attrNameLst>
                                      </p:cBhvr>
                                      <p:rCtr x="-8299" y="8426"/>
                                    </p:animMotion>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61"/>
                                        </p:tgtEl>
                                        <p:attrNameLst>
                                          <p:attrName>style.visibility</p:attrName>
                                        </p:attrNameLst>
                                      </p:cBhvr>
                                      <p:to>
                                        <p:strVal val="visible"/>
                                      </p:to>
                                    </p:set>
                                    <p:animEffect transition="in" filter="fade">
                                      <p:cBhvr>
                                        <p:cTn id="68" dur="250"/>
                                        <p:tgtEl>
                                          <p:spTgt spid="61"/>
                                        </p:tgtEl>
                                      </p:cBhvr>
                                    </p:animEffect>
                                  </p:childTnLst>
                                </p:cTn>
                              </p:par>
                            </p:childTnLst>
                          </p:cTn>
                        </p:par>
                        <p:par>
                          <p:cTn id="69" fill="hold">
                            <p:stCondLst>
                              <p:cond delay="250"/>
                            </p:stCondLst>
                            <p:childTnLst>
                              <p:par>
                                <p:cTn id="70" presetID="22" presetClass="entr" presetSubtype="4" fill="hold" nodeType="afterEffect">
                                  <p:stCondLst>
                                    <p:cond delay="0"/>
                                  </p:stCondLst>
                                  <p:childTnLst>
                                    <p:set>
                                      <p:cBhvr>
                                        <p:cTn id="71" dur="1" fill="hold">
                                          <p:stCondLst>
                                            <p:cond delay="0"/>
                                          </p:stCondLst>
                                        </p:cTn>
                                        <p:tgtEl>
                                          <p:spTgt spid="65"/>
                                        </p:tgtEl>
                                        <p:attrNameLst>
                                          <p:attrName>style.visibility</p:attrName>
                                        </p:attrNameLst>
                                      </p:cBhvr>
                                      <p:to>
                                        <p:strVal val="visible"/>
                                      </p:to>
                                    </p:set>
                                    <p:animEffect transition="in" filter="wipe(down)">
                                      <p:cBhvr>
                                        <p:cTn id="72" dur="250"/>
                                        <p:tgtEl>
                                          <p:spTgt spid="65"/>
                                        </p:tgtEl>
                                      </p:cBhvr>
                                    </p:animEffect>
                                  </p:childTnLst>
                                </p:cTn>
                              </p:par>
                            </p:childTnLst>
                          </p:cTn>
                        </p:par>
                      </p:childTnLst>
                    </p:cTn>
                  </p:par>
                  <p:par>
                    <p:cTn id="73" fill="hold">
                      <p:stCondLst>
                        <p:cond delay="indefinite"/>
                      </p:stCondLst>
                      <p:childTnLst>
                        <p:par>
                          <p:cTn id="74" fill="hold">
                            <p:stCondLst>
                              <p:cond delay="0"/>
                            </p:stCondLst>
                            <p:childTnLst>
                              <p:par>
                                <p:cTn id="75" presetID="42" presetClass="path" presetSubtype="0" accel="50000" decel="50000" fill="hold" grpId="3" nodeType="clickEffect">
                                  <p:stCondLst>
                                    <p:cond delay="0"/>
                                  </p:stCondLst>
                                  <p:childTnLst>
                                    <p:animMotion origin="layout" path="M -0.11406 0.40803 L -0.17864 0.53766 " pathEditMode="relative" rAng="0" ptsTypes="AA">
                                      <p:cBhvr>
                                        <p:cTn id="76" dur="500" fill="hold"/>
                                        <p:tgtEl>
                                          <p:spTgt spid="20"/>
                                        </p:tgtEl>
                                        <p:attrNameLst>
                                          <p:attrName>ppt_x</p:attrName>
                                          <p:attrName>ppt_y</p:attrName>
                                        </p:attrNameLst>
                                      </p:cBhvr>
                                      <p:rCtr x="-3229" y="6481"/>
                                    </p:animMotion>
                                  </p:childTnLst>
                                </p:cTn>
                              </p:par>
                            </p:childTnLst>
                          </p:cTn>
                        </p:par>
                        <p:par>
                          <p:cTn id="77" fill="hold">
                            <p:stCondLst>
                              <p:cond delay="500"/>
                            </p:stCondLst>
                            <p:childTnLst>
                              <p:par>
                                <p:cTn id="78" presetID="22" presetClass="entr" presetSubtype="4" fill="hold" nodeType="afterEffect">
                                  <p:stCondLst>
                                    <p:cond delay="0"/>
                                  </p:stCondLst>
                                  <p:childTnLst>
                                    <p:set>
                                      <p:cBhvr>
                                        <p:cTn id="79" dur="1" fill="hold">
                                          <p:stCondLst>
                                            <p:cond delay="0"/>
                                          </p:stCondLst>
                                        </p:cTn>
                                        <p:tgtEl>
                                          <p:spTgt spid="68"/>
                                        </p:tgtEl>
                                        <p:attrNameLst>
                                          <p:attrName>style.visibility</p:attrName>
                                        </p:attrNameLst>
                                      </p:cBhvr>
                                      <p:to>
                                        <p:strVal val="visible"/>
                                      </p:to>
                                    </p:set>
                                    <p:animEffect transition="in" filter="wipe(down)">
                                      <p:cBhvr>
                                        <p:cTn id="80" dur="250"/>
                                        <p:tgtEl>
                                          <p:spTgt spid="68"/>
                                        </p:tgtEl>
                                      </p:cBhvr>
                                    </p:animEffect>
                                  </p:childTnLst>
                                </p:cTn>
                              </p:par>
                              <p:par>
                                <p:cTn id="81" presetID="22" presetClass="entr" presetSubtype="4" fill="hold" nodeType="withEffect">
                                  <p:stCondLst>
                                    <p:cond delay="0"/>
                                  </p:stCondLst>
                                  <p:childTnLst>
                                    <p:set>
                                      <p:cBhvr>
                                        <p:cTn id="82" dur="1" fill="hold">
                                          <p:stCondLst>
                                            <p:cond delay="0"/>
                                          </p:stCondLst>
                                        </p:cTn>
                                        <p:tgtEl>
                                          <p:spTgt spid="71"/>
                                        </p:tgtEl>
                                        <p:attrNameLst>
                                          <p:attrName>style.visibility</p:attrName>
                                        </p:attrNameLst>
                                      </p:cBhvr>
                                      <p:to>
                                        <p:strVal val="visible"/>
                                      </p:to>
                                    </p:set>
                                    <p:animEffect transition="in" filter="wipe(down)">
                                      <p:cBhvr>
                                        <p:cTn id="83" dur="250"/>
                                        <p:tgtEl>
                                          <p:spTgt spid="71"/>
                                        </p:tgtEl>
                                      </p:cBhvr>
                                    </p:animEffect>
                                  </p:childTnLst>
                                </p:cTn>
                              </p:par>
                            </p:childTnLst>
                          </p:cTn>
                        </p:par>
                      </p:childTnLst>
                    </p:cTn>
                  </p:par>
                  <p:par>
                    <p:cTn id="84" fill="hold">
                      <p:stCondLst>
                        <p:cond delay="indefinite"/>
                      </p:stCondLst>
                      <p:childTnLst>
                        <p:par>
                          <p:cTn id="85" fill="hold">
                            <p:stCondLst>
                              <p:cond delay="0"/>
                            </p:stCondLst>
                            <p:childTnLst>
                              <p:par>
                                <p:cTn id="86" presetID="42" presetClass="path" presetSubtype="0" accel="50000" decel="50000" fill="hold" grpId="4" nodeType="clickEffect">
                                  <p:stCondLst>
                                    <p:cond delay="0"/>
                                  </p:stCondLst>
                                  <p:childTnLst>
                                    <p:animMotion origin="layout" path="M -0.17864 0.53766 L -0.11406 0.40803 " pathEditMode="relative" rAng="0" ptsTypes="AA">
                                      <p:cBhvr>
                                        <p:cTn id="87" dur="500" fill="hold"/>
                                        <p:tgtEl>
                                          <p:spTgt spid="20"/>
                                        </p:tgtEl>
                                        <p:attrNameLst>
                                          <p:attrName>ppt_x</p:attrName>
                                          <p:attrName>ppt_y</p:attrName>
                                        </p:attrNameLst>
                                      </p:cBhvr>
                                      <p:rCtr x="3229" y="-6481"/>
                                    </p:animMotion>
                                  </p:childTnLst>
                                </p:cTn>
                              </p:par>
                            </p:childTnLst>
                          </p:cTn>
                        </p:par>
                        <p:par>
                          <p:cTn id="88" fill="hold">
                            <p:stCondLst>
                              <p:cond delay="500"/>
                            </p:stCondLst>
                            <p:childTnLst>
                              <p:par>
                                <p:cTn id="89" presetID="10" presetClass="entr" presetSubtype="0" fill="hold" nodeType="afterEffect">
                                  <p:stCondLst>
                                    <p:cond delay="0"/>
                                  </p:stCondLst>
                                  <p:childTnLst>
                                    <p:set>
                                      <p:cBhvr>
                                        <p:cTn id="90" dur="1" fill="hold">
                                          <p:stCondLst>
                                            <p:cond delay="0"/>
                                          </p:stCondLst>
                                        </p:cTn>
                                        <p:tgtEl>
                                          <p:spTgt spid="89"/>
                                        </p:tgtEl>
                                        <p:attrNameLst>
                                          <p:attrName>style.visibility</p:attrName>
                                        </p:attrNameLst>
                                      </p:cBhvr>
                                      <p:to>
                                        <p:strVal val="visible"/>
                                      </p:to>
                                    </p:set>
                                    <p:animEffect transition="in" filter="fade">
                                      <p:cBhvr>
                                        <p:cTn id="91" dur="250"/>
                                        <p:tgtEl>
                                          <p:spTgt spid="89"/>
                                        </p:tgtEl>
                                      </p:cBhvr>
                                    </p:animEffect>
                                  </p:childTnLst>
                                </p:cTn>
                              </p:par>
                            </p:childTnLst>
                          </p:cTn>
                        </p:par>
                        <p:par>
                          <p:cTn id="92" fill="hold">
                            <p:stCondLst>
                              <p:cond delay="750"/>
                            </p:stCondLst>
                            <p:childTnLst>
                              <p:par>
                                <p:cTn id="93" presetID="22" presetClass="entr" presetSubtype="4" fill="hold" nodeType="afterEffect">
                                  <p:stCondLst>
                                    <p:cond delay="0"/>
                                  </p:stCondLst>
                                  <p:childTnLst>
                                    <p:set>
                                      <p:cBhvr>
                                        <p:cTn id="94" dur="1" fill="hold">
                                          <p:stCondLst>
                                            <p:cond delay="0"/>
                                          </p:stCondLst>
                                        </p:cTn>
                                        <p:tgtEl>
                                          <p:spTgt spid="96"/>
                                        </p:tgtEl>
                                        <p:attrNameLst>
                                          <p:attrName>style.visibility</p:attrName>
                                        </p:attrNameLst>
                                      </p:cBhvr>
                                      <p:to>
                                        <p:strVal val="visible"/>
                                      </p:to>
                                    </p:set>
                                    <p:animEffect transition="in" filter="wipe(down)">
                                      <p:cBhvr>
                                        <p:cTn id="95" dur="250"/>
                                        <p:tgtEl>
                                          <p:spTgt spid="96"/>
                                        </p:tgtEl>
                                      </p:cBhvr>
                                    </p:animEffect>
                                  </p:childTnLst>
                                </p:cTn>
                              </p:par>
                            </p:childTnLst>
                          </p:cTn>
                        </p:par>
                      </p:childTnLst>
                    </p:cTn>
                  </p:par>
                  <p:par>
                    <p:cTn id="96" fill="hold">
                      <p:stCondLst>
                        <p:cond delay="indefinite"/>
                      </p:stCondLst>
                      <p:childTnLst>
                        <p:par>
                          <p:cTn id="97" fill="hold">
                            <p:stCondLst>
                              <p:cond delay="0"/>
                            </p:stCondLst>
                            <p:childTnLst>
                              <p:par>
                                <p:cTn id="98" presetID="42" presetClass="path" presetSubtype="0" accel="50000" decel="50000" fill="hold" grpId="5" nodeType="clickEffect">
                                  <p:stCondLst>
                                    <p:cond delay="0"/>
                                  </p:stCondLst>
                                  <p:childTnLst>
                                    <p:animMotion origin="layout" path="M -0.11406 0.40803 L 0.12952 0.53087 " pathEditMode="relative" rAng="0" ptsTypes="AA">
                                      <p:cBhvr>
                                        <p:cTn id="99" dur="500" fill="hold"/>
                                        <p:tgtEl>
                                          <p:spTgt spid="20"/>
                                        </p:tgtEl>
                                        <p:attrNameLst>
                                          <p:attrName>ppt_x</p:attrName>
                                          <p:attrName>ppt_y</p:attrName>
                                        </p:attrNameLst>
                                      </p:cBhvr>
                                      <p:rCtr x="12170" y="6142"/>
                                    </p:animMotion>
                                  </p:childTnLst>
                                </p:cTn>
                              </p:par>
                            </p:childTnLst>
                          </p:cTn>
                        </p:par>
                        <p:par>
                          <p:cTn id="100" fill="hold">
                            <p:stCondLst>
                              <p:cond delay="500"/>
                            </p:stCondLst>
                            <p:childTnLst>
                              <p:par>
                                <p:cTn id="101" presetID="22" presetClass="entr" presetSubtype="4" fill="hold" nodeType="afterEffect">
                                  <p:stCondLst>
                                    <p:cond delay="0"/>
                                  </p:stCondLst>
                                  <p:childTnLst>
                                    <p:set>
                                      <p:cBhvr>
                                        <p:cTn id="102" dur="1" fill="hold">
                                          <p:stCondLst>
                                            <p:cond delay="0"/>
                                          </p:stCondLst>
                                        </p:cTn>
                                        <p:tgtEl>
                                          <p:spTgt spid="93"/>
                                        </p:tgtEl>
                                        <p:attrNameLst>
                                          <p:attrName>style.visibility</p:attrName>
                                        </p:attrNameLst>
                                      </p:cBhvr>
                                      <p:to>
                                        <p:strVal val="visible"/>
                                      </p:to>
                                    </p:set>
                                    <p:animEffect transition="in" filter="wipe(down)">
                                      <p:cBhvr>
                                        <p:cTn id="103" dur="250"/>
                                        <p:tgtEl>
                                          <p:spTgt spid="93"/>
                                        </p:tgtEl>
                                      </p:cBhvr>
                                    </p:animEffect>
                                  </p:childTnLst>
                                </p:cTn>
                              </p:par>
                              <p:par>
                                <p:cTn id="104" presetID="22" presetClass="entr" presetSubtype="4" fill="hold" nodeType="withEffect">
                                  <p:stCondLst>
                                    <p:cond delay="0"/>
                                  </p:stCondLst>
                                  <p:childTnLst>
                                    <p:set>
                                      <p:cBhvr>
                                        <p:cTn id="105" dur="1" fill="hold">
                                          <p:stCondLst>
                                            <p:cond delay="0"/>
                                          </p:stCondLst>
                                        </p:cTn>
                                        <p:tgtEl>
                                          <p:spTgt spid="103"/>
                                        </p:tgtEl>
                                        <p:attrNameLst>
                                          <p:attrName>style.visibility</p:attrName>
                                        </p:attrNameLst>
                                      </p:cBhvr>
                                      <p:to>
                                        <p:strVal val="visible"/>
                                      </p:to>
                                    </p:set>
                                    <p:animEffect transition="in" filter="wipe(down)">
                                      <p:cBhvr>
                                        <p:cTn id="106" dur="250"/>
                                        <p:tgtEl>
                                          <p:spTgt spid="103"/>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xit" presetSubtype="0" fill="hold" grpId="6" nodeType="clickEffect">
                                  <p:stCondLst>
                                    <p:cond delay="0"/>
                                  </p:stCondLst>
                                  <p:childTnLst>
                                    <p:animEffect transition="out" filter="fade">
                                      <p:cBhvr>
                                        <p:cTn id="110" dur="250"/>
                                        <p:tgtEl>
                                          <p:spTgt spid="20"/>
                                        </p:tgtEl>
                                      </p:cBhvr>
                                    </p:animEffect>
                                    <p:set>
                                      <p:cBhvr>
                                        <p:cTn id="111" dur="1" fill="hold">
                                          <p:stCondLst>
                                            <p:cond delay="249"/>
                                          </p:stCondLst>
                                        </p:cTn>
                                        <p:tgtEl>
                                          <p:spTgt spid="20"/>
                                        </p:tgtEl>
                                        <p:attrNameLst>
                                          <p:attrName>style.visibility</p:attrName>
                                        </p:attrNameLst>
                                      </p:cBhvr>
                                      <p:to>
                                        <p:strVal val="hidden"/>
                                      </p:to>
                                    </p:set>
                                  </p:childTnLst>
                                </p:cTn>
                              </p:par>
                            </p:childTnLst>
                          </p:cTn>
                        </p:par>
                        <p:par>
                          <p:cTn id="112" fill="hold">
                            <p:stCondLst>
                              <p:cond delay="250"/>
                            </p:stCondLst>
                            <p:childTnLst>
                              <p:par>
                                <p:cTn id="113" presetID="10" presetClass="entr" presetSubtype="0" fill="hold" grpId="0" nodeType="afterEffect">
                                  <p:stCondLst>
                                    <p:cond delay="0"/>
                                  </p:stCondLst>
                                  <p:childTnLst>
                                    <p:set>
                                      <p:cBhvr>
                                        <p:cTn id="114" dur="1" fill="hold">
                                          <p:stCondLst>
                                            <p:cond delay="0"/>
                                          </p:stCondLst>
                                        </p:cTn>
                                        <p:tgtEl>
                                          <p:spTgt spid="31"/>
                                        </p:tgtEl>
                                        <p:attrNameLst>
                                          <p:attrName>style.visibility</p:attrName>
                                        </p:attrNameLst>
                                      </p:cBhvr>
                                      <p:to>
                                        <p:strVal val="visible"/>
                                      </p:to>
                                    </p:set>
                                    <p:animEffect transition="in" filter="fade">
                                      <p:cBhvr>
                                        <p:cTn id="115" dur="250"/>
                                        <p:tgtEl>
                                          <p:spTgt spid="31"/>
                                        </p:tgtEl>
                                      </p:cBhvr>
                                    </p:animEffect>
                                  </p:childTnLst>
                                </p:cTn>
                              </p:par>
                            </p:childTnLst>
                          </p:cTn>
                        </p:par>
                      </p:childTnLst>
                    </p:cTn>
                  </p:par>
                  <p:par>
                    <p:cTn id="116" fill="hold">
                      <p:stCondLst>
                        <p:cond delay="indefinite"/>
                      </p:stCondLst>
                      <p:childTnLst>
                        <p:par>
                          <p:cTn id="117" fill="hold">
                            <p:stCondLst>
                              <p:cond delay="0"/>
                            </p:stCondLst>
                            <p:childTnLst>
                              <p:par>
                                <p:cTn id="118" presetID="22" presetClass="entr" presetSubtype="8" fill="hold" grpId="0" nodeType="clickEffect">
                                  <p:stCondLst>
                                    <p:cond delay="0"/>
                                  </p:stCondLst>
                                  <p:childTnLst>
                                    <p:set>
                                      <p:cBhvr>
                                        <p:cTn id="119" dur="1" fill="hold">
                                          <p:stCondLst>
                                            <p:cond delay="0"/>
                                          </p:stCondLst>
                                        </p:cTn>
                                        <p:tgtEl>
                                          <p:spTgt spid="21"/>
                                        </p:tgtEl>
                                        <p:attrNameLst>
                                          <p:attrName>style.visibility</p:attrName>
                                        </p:attrNameLst>
                                      </p:cBhvr>
                                      <p:to>
                                        <p:strVal val="visible"/>
                                      </p:to>
                                    </p:set>
                                    <p:animEffect transition="in" filter="wipe(left)">
                                      <p:cBhvr>
                                        <p:cTn id="120" dur="250"/>
                                        <p:tgtEl>
                                          <p:spTgt spid="21"/>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nodeType="clickEffect">
                                  <p:stCondLst>
                                    <p:cond delay="0"/>
                                  </p:stCondLst>
                                  <p:childTnLst>
                                    <p:set>
                                      <p:cBhvr>
                                        <p:cTn id="124" dur="1" fill="hold">
                                          <p:stCondLst>
                                            <p:cond delay="0"/>
                                          </p:stCondLst>
                                        </p:cTn>
                                        <p:tgtEl>
                                          <p:spTgt spid="79"/>
                                        </p:tgtEl>
                                        <p:attrNameLst>
                                          <p:attrName>style.visibility</p:attrName>
                                        </p:attrNameLst>
                                      </p:cBhvr>
                                      <p:to>
                                        <p:strVal val="visible"/>
                                      </p:to>
                                    </p:set>
                                    <p:animEffect transition="in" filter="fade">
                                      <p:cBhvr>
                                        <p:cTn id="125" dur="250"/>
                                        <p:tgtEl>
                                          <p:spTgt spid="79"/>
                                        </p:tgtEl>
                                      </p:cBhvr>
                                    </p:animEffect>
                                  </p:childTnLst>
                                </p:cTn>
                              </p:par>
                            </p:childTnLst>
                          </p:cTn>
                        </p:par>
                        <p:par>
                          <p:cTn id="126" fill="hold">
                            <p:stCondLst>
                              <p:cond delay="250"/>
                            </p:stCondLst>
                            <p:childTnLst>
                              <p:par>
                                <p:cTn id="127" presetID="22" presetClass="entr" presetSubtype="4" fill="hold" nodeType="afterEffect">
                                  <p:stCondLst>
                                    <p:cond delay="0"/>
                                  </p:stCondLst>
                                  <p:childTnLst>
                                    <p:set>
                                      <p:cBhvr>
                                        <p:cTn id="128" dur="1" fill="hold">
                                          <p:stCondLst>
                                            <p:cond delay="0"/>
                                          </p:stCondLst>
                                        </p:cTn>
                                        <p:tgtEl>
                                          <p:spTgt spid="83"/>
                                        </p:tgtEl>
                                        <p:attrNameLst>
                                          <p:attrName>style.visibility</p:attrName>
                                        </p:attrNameLst>
                                      </p:cBhvr>
                                      <p:to>
                                        <p:strVal val="visible"/>
                                      </p:to>
                                    </p:set>
                                    <p:animEffect transition="in" filter="wipe(down)">
                                      <p:cBhvr>
                                        <p:cTn id="129" dur="250"/>
                                        <p:tgtEl>
                                          <p:spTgt spid="83"/>
                                        </p:tgtEl>
                                      </p:cBhvr>
                                    </p:animEffect>
                                  </p:childTnLst>
                                </p:cTn>
                              </p:par>
                            </p:childTnLst>
                          </p:cTn>
                        </p:par>
                      </p:childTnLst>
                    </p:cTn>
                  </p:par>
                  <p:par>
                    <p:cTn id="130" fill="hold">
                      <p:stCondLst>
                        <p:cond delay="indefinite"/>
                      </p:stCondLst>
                      <p:childTnLst>
                        <p:par>
                          <p:cTn id="131" fill="hold">
                            <p:stCondLst>
                              <p:cond delay="0"/>
                            </p:stCondLst>
                            <p:childTnLst>
                              <p:par>
                                <p:cTn id="132" presetID="10" presetClass="entr" presetSubtype="0" fill="hold" nodeType="clickEffect">
                                  <p:stCondLst>
                                    <p:cond delay="0"/>
                                  </p:stCondLst>
                                  <p:childTnLst>
                                    <p:set>
                                      <p:cBhvr>
                                        <p:cTn id="133" dur="1" fill="hold">
                                          <p:stCondLst>
                                            <p:cond delay="0"/>
                                          </p:stCondLst>
                                        </p:cTn>
                                        <p:tgtEl>
                                          <p:spTgt spid="18"/>
                                        </p:tgtEl>
                                        <p:attrNameLst>
                                          <p:attrName>style.visibility</p:attrName>
                                        </p:attrNameLst>
                                      </p:cBhvr>
                                      <p:to>
                                        <p:strVal val="visible"/>
                                      </p:to>
                                    </p:set>
                                    <p:animEffect transition="in" filter="fade">
                                      <p:cBhvr>
                                        <p:cTn id="134" dur="250"/>
                                        <p:tgtEl>
                                          <p:spTgt spid="18"/>
                                        </p:tgtEl>
                                      </p:cBhvr>
                                    </p:animEffect>
                                  </p:childTnLst>
                                </p:cTn>
                              </p:par>
                            </p:childTnLst>
                          </p:cTn>
                        </p:par>
                      </p:childTnLst>
                    </p:cTn>
                  </p:par>
                  <p:par>
                    <p:cTn id="135" fill="hold">
                      <p:stCondLst>
                        <p:cond delay="indefinite"/>
                      </p:stCondLst>
                      <p:childTnLst>
                        <p:par>
                          <p:cTn id="136" fill="hold">
                            <p:stCondLst>
                              <p:cond delay="0"/>
                            </p:stCondLst>
                            <p:childTnLst>
                              <p:par>
                                <p:cTn id="137" presetID="10" presetClass="entr" presetSubtype="0" fill="hold" nodeType="clickEffect">
                                  <p:stCondLst>
                                    <p:cond delay="0"/>
                                  </p:stCondLst>
                                  <p:childTnLst>
                                    <p:set>
                                      <p:cBhvr>
                                        <p:cTn id="138" dur="1" fill="hold">
                                          <p:stCondLst>
                                            <p:cond delay="0"/>
                                          </p:stCondLst>
                                        </p:cTn>
                                        <p:tgtEl>
                                          <p:spTgt spid="34"/>
                                        </p:tgtEl>
                                        <p:attrNameLst>
                                          <p:attrName>style.visibility</p:attrName>
                                        </p:attrNameLst>
                                      </p:cBhvr>
                                      <p:to>
                                        <p:strVal val="visible"/>
                                      </p:to>
                                    </p:set>
                                    <p:animEffect transition="in" filter="fade">
                                      <p:cBhvr>
                                        <p:cTn id="139" dur="250"/>
                                        <p:tgtEl>
                                          <p:spTgt spid="34"/>
                                        </p:tgtEl>
                                      </p:cBhvr>
                                    </p:animEffect>
                                  </p:childTnLst>
                                </p:cTn>
                              </p:par>
                            </p:childTnLst>
                          </p:cTn>
                        </p:par>
                        <p:par>
                          <p:cTn id="140" fill="hold">
                            <p:stCondLst>
                              <p:cond delay="250"/>
                            </p:stCondLst>
                            <p:childTnLst>
                              <p:par>
                                <p:cTn id="141" presetID="22" presetClass="entr" presetSubtype="4" fill="hold" nodeType="afterEffect">
                                  <p:stCondLst>
                                    <p:cond delay="0"/>
                                  </p:stCondLst>
                                  <p:childTnLst>
                                    <p:set>
                                      <p:cBhvr>
                                        <p:cTn id="142" dur="1" fill="hold">
                                          <p:stCondLst>
                                            <p:cond delay="0"/>
                                          </p:stCondLst>
                                        </p:cTn>
                                        <p:tgtEl>
                                          <p:spTgt spid="58"/>
                                        </p:tgtEl>
                                        <p:attrNameLst>
                                          <p:attrName>style.visibility</p:attrName>
                                        </p:attrNameLst>
                                      </p:cBhvr>
                                      <p:to>
                                        <p:strVal val="visible"/>
                                      </p:to>
                                    </p:set>
                                    <p:animEffect transition="in" filter="wipe(down)">
                                      <p:cBhvr>
                                        <p:cTn id="143" dur="250"/>
                                        <p:tgtEl>
                                          <p:spTgt spid="58"/>
                                        </p:tgtEl>
                                      </p:cBhvr>
                                    </p:animEffect>
                                  </p:childTnLst>
                                </p:cTn>
                              </p:par>
                            </p:childTnLst>
                          </p:cTn>
                        </p:par>
                      </p:childTnLst>
                    </p:cTn>
                  </p:par>
                  <p:par>
                    <p:cTn id="144" fill="hold">
                      <p:stCondLst>
                        <p:cond delay="indefinite"/>
                      </p:stCondLst>
                      <p:childTnLst>
                        <p:par>
                          <p:cTn id="145" fill="hold">
                            <p:stCondLst>
                              <p:cond delay="0"/>
                            </p:stCondLst>
                            <p:childTnLst>
                              <p:par>
                                <p:cTn id="146" presetID="42" presetClass="path" presetSubtype="0" accel="50000" decel="50000" fill="hold" grpId="1" nodeType="clickEffect">
                                  <p:stCondLst>
                                    <p:cond delay="0"/>
                                  </p:stCondLst>
                                  <p:childTnLst>
                                    <p:animMotion origin="layout" path="M -3.33333E-6 -3.33333E-6 L -0.10677 0.15186 " pathEditMode="relative" rAng="0" ptsTypes="AA">
                                      <p:cBhvr>
                                        <p:cTn id="147" dur="500" fill="hold"/>
                                        <p:tgtEl>
                                          <p:spTgt spid="21"/>
                                        </p:tgtEl>
                                        <p:attrNameLst>
                                          <p:attrName>ppt_x</p:attrName>
                                          <p:attrName>ppt_y</p:attrName>
                                        </p:attrNameLst>
                                      </p:cBhvr>
                                      <p:rCtr x="-5347" y="7593"/>
                                    </p:animMotion>
                                  </p:childTnLst>
                                </p:cTn>
                              </p:par>
                            </p:childTnLst>
                          </p:cTn>
                        </p:par>
                      </p:childTnLst>
                    </p:cTn>
                  </p:par>
                  <p:par>
                    <p:cTn id="148" fill="hold">
                      <p:stCondLst>
                        <p:cond delay="indefinite"/>
                      </p:stCondLst>
                      <p:childTnLst>
                        <p:par>
                          <p:cTn id="149" fill="hold">
                            <p:stCondLst>
                              <p:cond delay="0"/>
                            </p:stCondLst>
                            <p:childTnLst>
                              <p:par>
                                <p:cTn id="150" presetID="10" presetClass="entr" presetSubtype="0" fill="hold" nodeType="clickEffect">
                                  <p:stCondLst>
                                    <p:cond delay="0"/>
                                  </p:stCondLst>
                                  <p:childTnLst>
                                    <p:set>
                                      <p:cBhvr>
                                        <p:cTn id="151" dur="1" fill="hold">
                                          <p:stCondLst>
                                            <p:cond delay="0"/>
                                          </p:stCondLst>
                                        </p:cTn>
                                        <p:tgtEl>
                                          <p:spTgt spid="7"/>
                                        </p:tgtEl>
                                        <p:attrNameLst>
                                          <p:attrName>style.visibility</p:attrName>
                                        </p:attrNameLst>
                                      </p:cBhvr>
                                      <p:to>
                                        <p:strVal val="visible"/>
                                      </p:to>
                                    </p:set>
                                    <p:animEffect transition="in" filter="fade">
                                      <p:cBhvr>
                                        <p:cTn id="152" dur="250"/>
                                        <p:tgtEl>
                                          <p:spTgt spid="7"/>
                                        </p:tgtEl>
                                      </p:cBhvr>
                                    </p:animEffect>
                                  </p:childTnLst>
                                </p:cTn>
                              </p:par>
                            </p:childTnLst>
                          </p:cTn>
                        </p:par>
                        <p:par>
                          <p:cTn id="153" fill="hold">
                            <p:stCondLst>
                              <p:cond delay="250"/>
                            </p:stCondLst>
                            <p:childTnLst>
                              <p:par>
                                <p:cTn id="154" presetID="22" presetClass="entr" presetSubtype="4" fill="hold" nodeType="afterEffect">
                                  <p:stCondLst>
                                    <p:cond delay="0"/>
                                  </p:stCondLst>
                                  <p:childTnLst>
                                    <p:set>
                                      <p:cBhvr>
                                        <p:cTn id="155" dur="1" fill="hold">
                                          <p:stCondLst>
                                            <p:cond delay="0"/>
                                          </p:stCondLst>
                                        </p:cTn>
                                        <p:tgtEl>
                                          <p:spTgt spid="38"/>
                                        </p:tgtEl>
                                        <p:attrNameLst>
                                          <p:attrName>style.visibility</p:attrName>
                                        </p:attrNameLst>
                                      </p:cBhvr>
                                      <p:to>
                                        <p:strVal val="visible"/>
                                      </p:to>
                                    </p:set>
                                    <p:animEffect transition="in" filter="wipe(down)">
                                      <p:cBhvr>
                                        <p:cTn id="156" dur="250"/>
                                        <p:tgtEl>
                                          <p:spTgt spid="38"/>
                                        </p:tgtEl>
                                      </p:cBhvr>
                                    </p:animEffect>
                                  </p:childTnLst>
                                </p:cTn>
                              </p:par>
                            </p:childTnLst>
                          </p:cTn>
                        </p:par>
                      </p:childTnLst>
                    </p:cTn>
                  </p:par>
                  <p:par>
                    <p:cTn id="157" fill="hold">
                      <p:stCondLst>
                        <p:cond delay="indefinite"/>
                      </p:stCondLst>
                      <p:childTnLst>
                        <p:par>
                          <p:cTn id="158" fill="hold">
                            <p:stCondLst>
                              <p:cond delay="0"/>
                            </p:stCondLst>
                            <p:childTnLst>
                              <p:par>
                                <p:cTn id="159" presetID="10" presetClass="entr" presetSubtype="0" fill="hold" nodeType="clickEffect">
                                  <p:stCondLst>
                                    <p:cond delay="0"/>
                                  </p:stCondLst>
                                  <p:childTnLst>
                                    <p:set>
                                      <p:cBhvr>
                                        <p:cTn id="160" dur="1" fill="hold">
                                          <p:stCondLst>
                                            <p:cond delay="0"/>
                                          </p:stCondLst>
                                        </p:cTn>
                                        <p:tgtEl>
                                          <p:spTgt spid="5"/>
                                        </p:tgtEl>
                                        <p:attrNameLst>
                                          <p:attrName>style.visibility</p:attrName>
                                        </p:attrNameLst>
                                      </p:cBhvr>
                                      <p:to>
                                        <p:strVal val="visible"/>
                                      </p:to>
                                    </p:set>
                                    <p:animEffect transition="in" filter="fade">
                                      <p:cBhvr>
                                        <p:cTn id="161"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44" grpId="0" animBg="1"/>
      <p:bldP spid="45" grpId="0" animBg="1"/>
      <p:bldP spid="46" grpId="0" animBg="1"/>
      <p:bldP spid="42" grpId="0" animBg="1"/>
      <p:bldP spid="43" grpId="0" animBg="1"/>
      <p:bldP spid="20" grpId="0" animBg="1"/>
      <p:bldP spid="20" grpId="1" animBg="1"/>
      <p:bldP spid="20" grpId="2" animBg="1"/>
      <p:bldP spid="20" grpId="3" animBg="1"/>
      <p:bldP spid="20" grpId="4" animBg="1"/>
      <p:bldP spid="20" grpId="5" animBg="1"/>
      <p:bldP spid="20" grpId="6" animBg="1"/>
      <p:bldP spid="21" grpId="0" animBg="1"/>
      <p:bldP spid="21"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AFCF84A-3439-2445-9C85-094196CCA17B}"/>
              </a:ext>
            </a:extLst>
          </p:cNvPr>
          <p:cNvSpPr>
            <a:spLocks noGrp="1"/>
          </p:cNvSpPr>
          <p:nvPr>
            <p:ph type="title"/>
          </p:nvPr>
        </p:nvSpPr>
        <p:spPr/>
        <p:txBody>
          <a:bodyPr/>
          <a:lstStyle/>
          <a:p>
            <a:r>
              <a:rPr lang="en-US" dirty="0"/>
              <a:t>Observation</a:t>
            </a:r>
          </a:p>
        </p:txBody>
      </p:sp>
      <p:sp>
        <p:nvSpPr>
          <p:cNvPr id="8" name="Content Placeholder 7">
            <a:extLst>
              <a:ext uri="{FF2B5EF4-FFF2-40B4-BE49-F238E27FC236}">
                <a16:creationId xmlns:a16="http://schemas.microsoft.com/office/drawing/2014/main" id="{591D1D93-52ED-E2F2-5251-CC35F39B2F4A}"/>
              </a:ext>
            </a:extLst>
          </p:cNvPr>
          <p:cNvSpPr>
            <a:spLocks noGrp="1"/>
          </p:cNvSpPr>
          <p:nvPr>
            <p:ph idx="1"/>
          </p:nvPr>
        </p:nvSpPr>
        <p:spPr/>
        <p:txBody>
          <a:bodyPr/>
          <a:lstStyle/>
          <a:p>
            <a:r>
              <a:rPr lang="en-US" dirty="0"/>
              <a:t>Applications often execute nested queries.</a:t>
            </a:r>
          </a:p>
          <a:p>
            <a:pPr lvl="1"/>
            <a:r>
              <a:rPr lang="en-US" dirty="0"/>
              <a:t>We could optimize each block using the methods we have discussed.</a:t>
            </a:r>
          </a:p>
          <a:p>
            <a:pPr lvl="1"/>
            <a:r>
              <a:rPr lang="en-US" dirty="0"/>
              <a:t>However, this may be inefficient since we optimize each block separately without a global approach.</a:t>
            </a:r>
          </a:p>
          <a:p>
            <a:endParaRPr lang="en-US" sz="1200" dirty="0"/>
          </a:p>
          <a:p>
            <a:r>
              <a:rPr lang="en-US" dirty="0"/>
              <a:t>What if we could flatten a nested query into a single block and optimize it? </a:t>
            </a:r>
          </a:p>
          <a:p>
            <a:pPr lvl="1"/>
            <a:r>
              <a:rPr lang="en-US" dirty="0"/>
              <a:t>Then, apply single-block query optimization methods.</a:t>
            </a:r>
          </a:p>
          <a:p>
            <a:pPr lvl="1"/>
            <a:r>
              <a:rPr lang="en-US" dirty="0"/>
              <a:t>Even if one cannot flatten to a single block, flattening to </a:t>
            </a:r>
            <a:r>
              <a:rPr lang="en-US" u="sng" dirty="0"/>
              <a:t>fewer</a:t>
            </a:r>
            <a:r>
              <a:rPr lang="en-US" dirty="0"/>
              <a:t> blocks is still beneficial.</a:t>
            </a:r>
          </a:p>
          <a:p>
            <a:endParaRPr lang="en-US" dirty="0"/>
          </a:p>
        </p:txBody>
      </p:sp>
      <p:sp>
        <p:nvSpPr>
          <p:cNvPr id="3" name="Slide Number Placeholder 2">
            <a:extLst>
              <a:ext uri="{FF2B5EF4-FFF2-40B4-BE49-F238E27FC236}">
                <a16:creationId xmlns:a16="http://schemas.microsoft.com/office/drawing/2014/main" id="{C4C57016-27DF-7796-3CA9-0AE1842E33BF}"/>
              </a:ext>
            </a:extLst>
          </p:cNvPr>
          <p:cNvSpPr>
            <a:spLocks noGrp="1"/>
          </p:cNvSpPr>
          <p:nvPr>
            <p:ph type="sldNum" sz="quarter" idx="4"/>
          </p:nvPr>
        </p:nvSpPr>
        <p:spPr/>
        <p:txBody>
          <a:bodyPr/>
          <a:lstStyle/>
          <a:p>
            <a:fld id="{97DD1AB5-42BA-4E8A-BFEE-435884E16AAB}" type="slidenum">
              <a:rPr lang="en-US" smtClean="0"/>
              <a:pPr/>
              <a:t>29</a:t>
            </a:fld>
            <a:endParaRPr lang="en-US" dirty="0"/>
          </a:p>
        </p:txBody>
      </p:sp>
    </p:spTree>
    <p:extLst>
      <p:ext uri="{BB962C8B-B14F-4D97-AF65-F5344CB8AC3E}">
        <p14:creationId xmlns:p14="http://schemas.microsoft.com/office/powerpoint/2010/main" val="5162125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CA16B-E495-7D12-6518-6C2DDE5D4F24}"/>
              </a:ext>
            </a:extLst>
          </p:cNvPr>
          <p:cNvSpPr>
            <a:spLocks noGrp="1"/>
          </p:cNvSpPr>
          <p:nvPr>
            <p:ph type="title"/>
          </p:nvPr>
        </p:nvSpPr>
        <p:spPr/>
        <p:txBody>
          <a:bodyPr/>
          <a:lstStyle/>
          <a:p>
            <a:r>
              <a:rPr lang="en-US" dirty="0"/>
              <a:t>Last Class</a:t>
            </a:r>
          </a:p>
        </p:txBody>
      </p:sp>
      <p:sp>
        <p:nvSpPr>
          <p:cNvPr id="5" name="Content Placeholder 4">
            <a:extLst>
              <a:ext uri="{FF2B5EF4-FFF2-40B4-BE49-F238E27FC236}">
                <a16:creationId xmlns:a16="http://schemas.microsoft.com/office/drawing/2014/main" id="{CC75A872-8B3E-0ADF-40C1-0B02724C0AC1}"/>
              </a:ext>
            </a:extLst>
          </p:cNvPr>
          <p:cNvSpPr>
            <a:spLocks noGrp="1"/>
          </p:cNvSpPr>
          <p:nvPr>
            <p:ph idx="1"/>
          </p:nvPr>
        </p:nvSpPr>
        <p:spPr/>
        <p:txBody>
          <a:bodyPr/>
          <a:lstStyle/>
          <a:p>
            <a:r>
              <a:rPr lang="en-US" dirty="0"/>
              <a:t>We talked about how to design the DBMS's architecture to execute queries in parallel.</a:t>
            </a:r>
          </a:p>
          <a:p>
            <a:endParaRPr lang="en-US" sz="1200" dirty="0"/>
          </a:p>
          <a:p>
            <a:r>
              <a:rPr lang="en-US" dirty="0"/>
              <a:t>The query plan is comprised of physical operators that specify the algorithm to invoke at each step of the plan.</a:t>
            </a:r>
          </a:p>
          <a:p>
            <a:endParaRPr lang="en-US" dirty="0"/>
          </a:p>
          <a:p>
            <a:r>
              <a:rPr lang="en-US" b="1" dirty="0"/>
              <a:t>But how do we go from SQL to a query plan?</a:t>
            </a:r>
          </a:p>
        </p:txBody>
      </p:sp>
      <p:sp>
        <p:nvSpPr>
          <p:cNvPr id="4" name="Slide Number Placeholder 3">
            <a:extLst>
              <a:ext uri="{FF2B5EF4-FFF2-40B4-BE49-F238E27FC236}">
                <a16:creationId xmlns:a16="http://schemas.microsoft.com/office/drawing/2014/main" id="{27BC5B0C-8082-78FE-FF44-F10D1C811B3F}"/>
              </a:ext>
            </a:extLst>
          </p:cNvPr>
          <p:cNvSpPr>
            <a:spLocks noGrp="1"/>
          </p:cNvSpPr>
          <p:nvPr>
            <p:ph type="sldNum" sz="quarter" idx="4"/>
          </p:nvPr>
        </p:nvSpPr>
        <p:spPr/>
        <p:txBody>
          <a:bodyPr/>
          <a:lstStyle/>
          <a:p>
            <a:fld id="{97DD1AB5-42BA-4E8A-BFEE-435884E16AAB}" type="slidenum">
              <a:rPr lang="en-US" smtClean="0"/>
              <a:t>3</a:t>
            </a:fld>
            <a:endParaRPr lang="en-US" dirty="0"/>
          </a:p>
        </p:txBody>
      </p:sp>
    </p:spTree>
    <p:extLst>
      <p:ext uri="{BB962C8B-B14F-4D97-AF65-F5344CB8AC3E}">
        <p14:creationId xmlns:p14="http://schemas.microsoft.com/office/powerpoint/2010/main" val="3323270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25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p:cNvSpPr>
            <a:spLocks noGrp="1"/>
          </p:cNvSpPr>
          <p:nvPr>
            <p:ph type="title"/>
          </p:nvPr>
        </p:nvSpPr>
        <p:spPr/>
        <p:txBody>
          <a:bodyPr/>
          <a:lstStyle/>
          <a:p>
            <a:r>
              <a:rPr lang="en-US" dirty="0"/>
              <a:t>Nested Sub-Queries</a:t>
            </a:r>
          </a:p>
        </p:txBody>
      </p:sp>
      <p:sp>
        <p:nvSpPr>
          <p:cNvPr id="101379" name="Content Placeholder 2"/>
          <p:cNvSpPr>
            <a:spLocks noGrp="1"/>
          </p:cNvSpPr>
          <p:nvPr>
            <p:ph idx="1"/>
          </p:nvPr>
        </p:nvSpPr>
        <p:spPr/>
        <p:txBody>
          <a:bodyPr/>
          <a:lstStyle/>
          <a:p>
            <a:r>
              <a:rPr lang="en-US" dirty="0"/>
              <a:t>The DBMS treats nested sub-queries in the where clause as functions that take parameters and return a single value or set of values.</a:t>
            </a:r>
          </a:p>
          <a:p>
            <a:endParaRPr lang="en-US" dirty="0"/>
          </a:p>
          <a:p>
            <a:r>
              <a:rPr lang="en-US" b="1" dirty="0"/>
              <a:t>Approach #1: Rewrite to de-correlate and/or flatten them.</a:t>
            </a:r>
          </a:p>
          <a:p>
            <a:r>
              <a:rPr lang="en-US" b="1" dirty="0"/>
              <a:t>Approach #2: Decompose nested query and store results in a temporary table.</a:t>
            </a:r>
          </a:p>
          <a:p>
            <a:endParaRPr lang="en-US" dirty="0"/>
          </a:p>
        </p:txBody>
      </p:sp>
      <p:sp>
        <p:nvSpPr>
          <p:cNvPr id="2" name="Slide Number Placeholder 3">
            <a:extLst>
              <a:ext uri="{FF2B5EF4-FFF2-40B4-BE49-F238E27FC236}">
                <a16:creationId xmlns:a16="http://schemas.microsoft.com/office/drawing/2014/main" id="{49C0D1DE-67A8-03C7-D547-2ADFE0FD1506}"/>
              </a:ext>
            </a:extLst>
          </p:cNvPr>
          <p:cNvSpPr>
            <a:spLocks noGrp="1"/>
          </p:cNvSpPr>
          <p:nvPr>
            <p:ph type="sldNum" sz="quarter" idx="4"/>
          </p:nvPr>
        </p:nvSpPr>
        <p:spPr/>
        <p:txBody>
          <a:bodyPr/>
          <a:lstStyle/>
          <a:p>
            <a:fld id="{97DD1AB5-42BA-4E8A-BFEE-435884E16AAB}" type="slidenum">
              <a:rPr lang="en-US" smtClean="0"/>
              <a:pPr/>
              <a:t>30</a:t>
            </a:fld>
            <a:endParaRPr lang="en-US" dirty="0"/>
          </a:p>
        </p:txBody>
      </p:sp>
    </p:spTree>
    <p:extLst>
      <p:ext uri="{BB962C8B-B14F-4D97-AF65-F5344CB8AC3E}">
        <p14:creationId xmlns:p14="http://schemas.microsoft.com/office/powerpoint/2010/main" val="2850261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p:cNvSpPr>
            <a:spLocks noGrp="1"/>
          </p:cNvSpPr>
          <p:nvPr>
            <p:ph type="title"/>
          </p:nvPr>
        </p:nvSpPr>
        <p:spPr>
          <a:prstGeom prst="rect">
            <a:avLst/>
          </a:prstGeom>
        </p:spPr>
        <p:txBody>
          <a:bodyPr/>
          <a:lstStyle/>
          <a:p>
            <a:r>
              <a:rPr lang="en-US" dirty="0"/>
              <a:t>Nested Sub-queries: Rewrite</a:t>
            </a:r>
          </a:p>
        </p:txBody>
      </p:sp>
      <p:sp>
        <p:nvSpPr>
          <p:cNvPr id="2" name="Slide Number Placeholder 3">
            <a:extLst>
              <a:ext uri="{FF2B5EF4-FFF2-40B4-BE49-F238E27FC236}">
                <a16:creationId xmlns:a16="http://schemas.microsoft.com/office/drawing/2014/main" id="{5FF548B2-6164-15FC-C635-44E91760FF0E}"/>
              </a:ext>
            </a:extLst>
          </p:cNvPr>
          <p:cNvSpPr>
            <a:spLocks noGrp="1"/>
          </p:cNvSpPr>
          <p:nvPr>
            <p:ph type="sldNum" sz="quarter" idx="4"/>
          </p:nvPr>
        </p:nvSpPr>
        <p:spPr/>
        <p:txBody>
          <a:bodyPr/>
          <a:lstStyle/>
          <a:p>
            <a:pPr algn="r"/>
            <a:fld id="{97DD1AB5-42BA-4E8A-BFEE-435884E16AAB}" type="slidenum">
              <a:rPr lang="en-US" smtClean="0"/>
              <a:pPr algn="r"/>
              <a:t>31</a:t>
            </a:fld>
            <a:endParaRPr lang="en-US" dirty="0"/>
          </a:p>
        </p:txBody>
      </p:sp>
      <p:sp>
        <p:nvSpPr>
          <p:cNvPr id="9" name="Text Box 4"/>
          <p:cNvSpPr txBox="1">
            <a:spLocks noChangeArrowheads="1"/>
          </p:cNvSpPr>
          <p:nvPr/>
        </p:nvSpPr>
        <p:spPr bwMode="auto">
          <a:xfrm>
            <a:off x="2194560" y="1243418"/>
            <a:ext cx="4754880" cy="1754326"/>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name </a:t>
            </a:r>
            <a:r>
              <a:rPr lang="en-US" dirty="0">
                <a:solidFill>
                  <a:schemeClr val="tx1">
                    <a:lumMod val="65000"/>
                    <a:lumOff val="35000"/>
                  </a:schemeClr>
                </a:solidFill>
              </a:rPr>
              <a:t>FROM</a:t>
            </a:r>
            <a:r>
              <a:rPr lang="en-US" b="0" dirty="0">
                <a:solidFill>
                  <a:schemeClr val="tx1">
                    <a:lumMod val="65000"/>
                    <a:lumOff val="35000"/>
                  </a:schemeClr>
                </a:solidFill>
              </a:rPr>
              <a:t> sailors </a:t>
            </a:r>
            <a:r>
              <a:rPr lang="en-US" dirty="0">
                <a:solidFill>
                  <a:schemeClr val="tx1">
                    <a:lumMod val="65000"/>
                    <a:lumOff val="35000"/>
                  </a:schemeClr>
                </a:solidFill>
              </a:rPr>
              <a:t>AS</a:t>
            </a:r>
            <a:r>
              <a:rPr lang="en-US" b="0" dirty="0">
                <a:solidFill>
                  <a:schemeClr val="tx1">
                    <a:lumMod val="65000"/>
                    <a:lumOff val="35000"/>
                  </a:schemeClr>
                </a:solidFill>
              </a:rPr>
              <a:t> S</a:t>
            </a:r>
          </a:p>
          <a:p>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t>
            </a:r>
            <a:r>
              <a:rPr lang="en-US" dirty="0">
                <a:solidFill>
                  <a:schemeClr val="tx1">
                    <a:lumMod val="65000"/>
                    <a:lumOff val="35000"/>
                  </a:schemeClr>
                </a:solidFill>
              </a:rPr>
              <a:t>EXISTS</a:t>
            </a:r>
            <a:r>
              <a:rPr lang="en-US" b="0" dirty="0">
                <a:solidFill>
                  <a:schemeClr val="tx1">
                    <a:lumMod val="65000"/>
                    <a:lumOff val="35000"/>
                  </a:schemeClr>
                </a:solidFill>
              </a:rPr>
              <a:t> (</a:t>
            </a:r>
          </a:p>
          <a:p>
            <a:r>
              <a:rPr lang="en-US" b="0" dirty="0">
                <a:solidFill>
                  <a:schemeClr val="tx1">
                    <a:lumMod val="65000"/>
                    <a:lumOff val="35000"/>
                  </a:schemeClr>
                </a:solidFill>
              </a:rPr>
              <a:t>    </a:t>
            </a:r>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reserves </a:t>
            </a:r>
            <a:r>
              <a:rPr lang="en-US" dirty="0">
                <a:solidFill>
                  <a:schemeClr val="tx1">
                    <a:lumMod val="65000"/>
                    <a:lumOff val="35000"/>
                  </a:schemeClr>
                </a:solidFill>
              </a:rPr>
              <a:t>AS</a:t>
            </a:r>
            <a:r>
              <a:rPr lang="en-US" b="0" dirty="0">
                <a:solidFill>
                  <a:schemeClr val="tx1">
                    <a:lumMod val="65000"/>
                    <a:lumOff val="35000"/>
                  </a:schemeClr>
                </a:solidFill>
              </a:rPr>
              <a:t> R</a:t>
            </a:r>
          </a:p>
          <a:p>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t>
            </a:r>
            <a:r>
              <a:rPr lang="en-US" b="0" dirty="0" err="1">
                <a:solidFill>
                  <a:schemeClr val="tx1">
                    <a:lumMod val="65000"/>
                    <a:lumOff val="35000"/>
                  </a:schemeClr>
                </a:solidFill>
              </a:rPr>
              <a:t>S.sid</a:t>
            </a:r>
            <a:r>
              <a:rPr lang="en-US" b="0" dirty="0">
                <a:solidFill>
                  <a:schemeClr val="tx1">
                    <a:lumMod val="65000"/>
                    <a:lumOff val="35000"/>
                  </a:schemeClr>
                </a:solidFill>
              </a:rPr>
              <a:t> = </a:t>
            </a:r>
            <a:r>
              <a:rPr lang="en-US" b="0" dirty="0" err="1">
                <a:solidFill>
                  <a:schemeClr val="tx1">
                    <a:lumMod val="65000"/>
                    <a:lumOff val="35000"/>
                  </a:schemeClr>
                </a:solidFill>
              </a:rPr>
              <a:t>R.sid</a:t>
            </a:r>
            <a:endParaRPr lang="en-US" b="0" dirty="0">
              <a:solidFill>
                <a:schemeClr val="tx1">
                  <a:lumMod val="65000"/>
                  <a:lumOff val="35000"/>
                </a:schemeClr>
              </a:solidFill>
            </a:endParaRPr>
          </a:p>
          <a:p>
            <a:r>
              <a:rPr lang="en-US" b="0" dirty="0">
                <a:solidFill>
                  <a:schemeClr val="tx1">
                    <a:lumMod val="65000"/>
                    <a:lumOff val="35000"/>
                  </a:schemeClr>
                </a:solidFill>
              </a:rPr>
              <a:t>       </a:t>
            </a:r>
            <a:r>
              <a:rPr lang="en-US" dirty="0">
                <a:solidFill>
                  <a:schemeClr val="tx1">
                    <a:lumMod val="65000"/>
                    <a:lumOff val="35000"/>
                  </a:schemeClr>
                </a:solidFill>
              </a:rPr>
              <a:t>AND</a:t>
            </a:r>
            <a:r>
              <a:rPr lang="en-US" b="0" dirty="0">
                <a:solidFill>
                  <a:schemeClr val="tx1">
                    <a:lumMod val="65000"/>
                    <a:lumOff val="35000"/>
                  </a:schemeClr>
                </a:solidFill>
              </a:rPr>
              <a:t> </a:t>
            </a:r>
            <a:r>
              <a:rPr lang="en-US" b="0" dirty="0" err="1">
                <a:solidFill>
                  <a:schemeClr val="tx1">
                    <a:lumMod val="65000"/>
                    <a:lumOff val="35000"/>
                  </a:schemeClr>
                </a:solidFill>
              </a:rPr>
              <a:t>R.day</a:t>
            </a:r>
            <a:r>
              <a:rPr lang="en-US" b="0" dirty="0">
                <a:solidFill>
                  <a:schemeClr val="tx1">
                    <a:lumMod val="65000"/>
                    <a:lumOff val="35000"/>
                  </a:schemeClr>
                </a:solidFill>
              </a:rPr>
              <a:t> = '2022-10-25'</a:t>
            </a:r>
          </a:p>
          <a:p>
            <a:r>
              <a:rPr lang="en-US" b="0" dirty="0">
                <a:solidFill>
                  <a:schemeClr val="tx1">
                    <a:lumMod val="65000"/>
                    <a:lumOff val="35000"/>
                  </a:schemeClr>
                </a:solidFill>
              </a:rPr>
              <a:t> )</a:t>
            </a:r>
          </a:p>
        </p:txBody>
      </p:sp>
      <p:sp>
        <p:nvSpPr>
          <p:cNvPr id="10" name="Rectangle 9"/>
          <p:cNvSpPr>
            <a:spLocks noChangeArrowheads="1"/>
          </p:cNvSpPr>
          <p:nvPr/>
        </p:nvSpPr>
        <p:spPr bwMode="auto">
          <a:xfrm>
            <a:off x="3572809" y="2120581"/>
            <a:ext cx="1862791" cy="258368"/>
          </a:xfrm>
          <a:prstGeom prst="rect">
            <a:avLst/>
          </a:prstGeom>
          <a:noFill/>
          <a:ln w="28575" algn="ctr">
            <a:solidFill>
              <a:schemeClr val="accent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11" name="Text Box 4"/>
          <p:cNvSpPr txBox="1">
            <a:spLocks noChangeArrowheads="1"/>
          </p:cNvSpPr>
          <p:nvPr/>
        </p:nvSpPr>
        <p:spPr bwMode="auto">
          <a:xfrm>
            <a:off x="2194560" y="3352621"/>
            <a:ext cx="4754880" cy="1200329"/>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name</a:t>
            </a:r>
          </a:p>
          <a:p>
            <a:r>
              <a:rPr lang="en-US" b="0" dirty="0">
                <a:solidFill>
                  <a:schemeClr val="tx1">
                    <a:lumMod val="65000"/>
                    <a:lumOff val="35000"/>
                  </a:schemeClr>
                </a:solidFill>
              </a:rPr>
              <a:t>  </a:t>
            </a:r>
            <a:r>
              <a:rPr lang="en-US" dirty="0">
                <a:solidFill>
                  <a:schemeClr val="tx1">
                    <a:lumMod val="65000"/>
                    <a:lumOff val="35000"/>
                  </a:schemeClr>
                </a:solidFill>
              </a:rPr>
              <a:t>FROM</a:t>
            </a:r>
            <a:r>
              <a:rPr lang="en-US" b="0" dirty="0">
                <a:solidFill>
                  <a:schemeClr val="tx1">
                    <a:lumMod val="65000"/>
                    <a:lumOff val="35000"/>
                  </a:schemeClr>
                </a:solidFill>
              </a:rPr>
              <a:t> sailors </a:t>
            </a:r>
            <a:r>
              <a:rPr lang="en-US" dirty="0">
                <a:solidFill>
                  <a:schemeClr val="tx1">
                    <a:lumMod val="65000"/>
                    <a:lumOff val="35000"/>
                  </a:schemeClr>
                </a:solidFill>
              </a:rPr>
              <a:t>AS</a:t>
            </a:r>
            <a:r>
              <a:rPr lang="en-US" b="0" dirty="0">
                <a:solidFill>
                  <a:schemeClr val="tx1">
                    <a:lumMod val="65000"/>
                    <a:lumOff val="35000"/>
                  </a:schemeClr>
                </a:solidFill>
              </a:rPr>
              <a:t> S, reserves </a:t>
            </a:r>
            <a:r>
              <a:rPr lang="en-US" dirty="0">
                <a:solidFill>
                  <a:schemeClr val="tx1">
                    <a:lumMod val="65000"/>
                    <a:lumOff val="35000"/>
                  </a:schemeClr>
                </a:solidFill>
              </a:rPr>
              <a:t>AS</a:t>
            </a:r>
            <a:r>
              <a:rPr lang="en-US" b="0" dirty="0">
                <a:solidFill>
                  <a:schemeClr val="tx1">
                    <a:lumMod val="65000"/>
                    <a:lumOff val="35000"/>
                  </a:schemeClr>
                </a:solidFill>
              </a:rPr>
              <a:t> R</a:t>
            </a:r>
          </a:p>
          <a:p>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t>
            </a:r>
            <a:r>
              <a:rPr lang="en-US" b="0" dirty="0" err="1">
                <a:solidFill>
                  <a:schemeClr val="tx1">
                    <a:lumMod val="65000"/>
                    <a:lumOff val="35000"/>
                  </a:schemeClr>
                </a:solidFill>
              </a:rPr>
              <a:t>S.sid</a:t>
            </a:r>
            <a:r>
              <a:rPr lang="en-US" b="0" dirty="0">
                <a:solidFill>
                  <a:schemeClr val="tx1">
                    <a:lumMod val="65000"/>
                    <a:lumOff val="35000"/>
                  </a:schemeClr>
                </a:solidFill>
              </a:rPr>
              <a:t> = </a:t>
            </a:r>
            <a:r>
              <a:rPr lang="en-US" b="0" dirty="0" err="1">
                <a:solidFill>
                  <a:schemeClr val="tx1">
                    <a:lumMod val="65000"/>
                    <a:lumOff val="35000"/>
                  </a:schemeClr>
                </a:solidFill>
              </a:rPr>
              <a:t>R.sid</a:t>
            </a:r>
            <a:endParaRPr lang="en-US" b="0" dirty="0">
              <a:solidFill>
                <a:schemeClr val="tx1">
                  <a:lumMod val="65000"/>
                  <a:lumOff val="35000"/>
                </a:schemeClr>
              </a:solidFill>
            </a:endParaRPr>
          </a:p>
          <a:p>
            <a:r>
              <a:rPr lang="en-US" b="0" dirty="0">
                <a:solidFill>
                  <a:schemeClr val="tx1">
                    <a:lumMod val="65000"/>
                    <a:lumOff val="35000"/>
                  </a:schemeClr>
                </a:solidFill>
              </a:rPr>
              <a:t>   </a:t>
            </a:r>
            <a:r>
              <a:rPr lang="en-US" dirty="0">
                <a:solidFill>
                  <a:schemeClr val="tx1">
                    <a:lumMod val="65000"/>
                    <a:lumOff val="35000"/>
                  </a:schemeClr>
                </a:solidFill>
              </a:rPr>
              <a:t>AND</a:t>
            </a:r>
            <a:r>
              <a:rPr lang="en-US" b="0" dirty="0">
                <a:solidFill>
                  <a:schemeClr val="tx1">
                    <a:lumMod val="65000"/>
                    <a:lumOff val="35000"/>
                  </a:schemeClr>
                </a:solidFill>
              </a:rPr>
              <a:t> </a:t>
            </a:r>
            <a:r>
              <a:rPr lang="en-US" b="0" dirty="0" err="1">
                <a:solidFill>
                  <a:schemeClr val="tx1">
                    <a:lumMod val="65000"/>
                    <a:lumOff val="35000"/>
                  </a:schemeClr>
                </a:solidFill>
              </a:rPr>
              <a:t>R.day</a:t>
            </a:r>
            <a:r>
              <a:rPr lang="en-US" b="0" dirty="0">
                <a:solidFill>
                  <a:schemeClr val="tx1">
                    <a:lumMod val="65000"/>
                    <a:lumOff val="35000"/>
                  </a:schemeClr>
                </a:solidFill>
              </a:rPr>
              <a:t> = '2022-10-25'</a:t>
            </a:r>
          </a:p>
        </p:txBody>
      </p:sp>
      <p:sp>
        <p:nvSpPr>
          <p:cNvPr id="12" name="Right Arrow 6"/>
          <p:cNvSpPr>
            <a:spLocks noChangeArrowheads="1"/>
          </p:cNvSpPr>
          <p:nvPr/>
        </p:nvSpPr>
        <p:spPr bwMode="auto">
          <a:xfrm rot="5400000">
            <a:off x="4343400" y="2946583"/>
            <a:ext cx="457200" cy="457200"/>
          </a:xfrm>
          <a:prstGeom prst="rightArrow">
            <a:avLst>
              <a:gd name="adj1" fmla="val 50000"/>
              <a:gd name="adj2" fmla="val 49970"/>
            </a:avLst>
          </a:prstGeom>
          <a:solidFill>
            <a:schemeClr val="accent1"/>
          </a:solidFill>
          <a:ln w="28575">
            <a:noFill/>
            <a:round/>
            <a:headEnd type="none" w="sm" len="sm"/>
            <a:tailEnd type="triangle" w="med" len="med"/>
          </a:ln>
        </p:spPr>
        <p:txBody>
          <a:bodyPr wrap="none" lIns="67414" tIns="33707" rIns="67414" bIns="33707" anchor="ctr"/>
          <a:lstStyle/>
          <a:p>
            <a:endParaRPr lang="en-US" sz="1191"/>
          </a:p>
        </p:txBody>
      </p:sp>
    </p:spTree>
    <p:extLst>
      <p:ext uri="{BB962C8B-B14F-4D97-AF65-F5344CB8AC3E}">
        <p14:creationId xmlns:p14="http://schemas.microsoft.com/office/powerpoint/2010/main" val="2116793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Title 1"/>
          <p:cNvSpPr>
            <a:spLocks noGrp="1"/>
          </p:cNvSpPr>
          <p:nvPr>
            <p:ph type="title"/>
          </p:nvPr>
        </p:nvSpPr>
        <p:spPr>
          <a:prstGeom prst="rect">
            <a:avLst/>
          </a:prstGeom>
        </p:spPr>
        <p:txBody>
          <a:bodyPr/>
          <a:lstStyle/>
          <a:p>
            <a:r>
              <a:rPr lang="en-US" dirty="0"/>
              <a:t>Decomposing Queries</a:t>
            </a:r>
          </a:p>
        </p:txBody>
      </p:sp>
      <p:sp>
        <p:nvSpPr>
          <p:cNvPr id="103427" name="Content Placeholder 2"/>
          <p:cNvSpPr>
            <a:spLocks noGrp="1"/>
          </p:cNvSpPr>
          <p:nvPr>
            <p:ph idx="1"/>
          </p:nvPr>
        </p:nvSpPr>
        <p:spPr>
          <a:prstGeom prst="rect">
            <a:avLst/>
          </a:prstGeom>
        </p:spPr>
        <p:txBody>
          <a:bodyPr/>
          <a:lstStyle/>
          <a:p>
            <a:r>
              <a:rPr lang="en-US" dirty="0"/>
              <a:t>For harder queries, the optimizer breaks up queries into blocks and then concentrates on one block at a time.</a:t>
            </a:r>
          </a:p>
          <a:p>
            <a:endParaRPr lang="en-US" sz="1200" dirty="0"/>
          </a:p>
          <a:p>
            <a:r>
              <a:rPr lang="en-US" dirty="0"/>
              <a:t>Sub-queries are written to temporary tables that are discarded after the query finishes.</a:t>
            </a:r>
          </a:p>
        </p:txBody>
      </p:sp>
      <p:sp>
        <p:nvSpPr>
          <p:cNvPr id="2" name="Slide Number Placeholder 3">
            <a:extLst>
              <a:ext uri="{FF2B5EF4-FFF2-40B4-BE49-F238E27FC236}">
                <a16:creationId xmlns:a16="http://schemas.microsoft.com/office/drawing/2014/main" id="{F72555E8-06FB-F2F7-46B8-E960205A7805}"/>
              </a:ext>
            </a:extLst>
          </p:cNvPr>
          <p:cNvSpPr>
            <a:spLocks noGrp="1"/>
          </p:cNvSpPr>
          <p:nvPr>
            <p:ph type="sldNum" sz="quarter" idx="4"/>
          </p:nvPr>
        </p:nvSpPr>
        <p:spPr/>
        <p:txBody>
          <a:bodyPr/>
          <a:lstStyle/>
          <a:p>
            <a:pPr algn="r"/>
            <a:fld id="{97DD1AB5-42BA-4E8A-BFEE-435884E16AAB}" type="slidenum">
              <a:rPr lang="en-US" smtClean="0"/>
              <a:pPr algn="r"/>
              <a:t>32</a:t>
            </a:fld>
            <a:endParaRPr lang="en-US" dirty="0"/>
          </a:p>
        </p:txBody>
      </p:sp>
    </p:spTree>
    <p:extLst>
      <p:ext uri="{BB962C8B-B14F-4D97-AF65-F5344CB8AC3E}">
        <p14:creationId xmlns:p14="http://schemas.microsoft.com/office/powerpoint/2010/main" val="26536754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p:cNvSpPr>
            <a:spLocks noGrp="1"/>
          </p:cNvSpPr>
          <p:nvPr>
            <p:ph type="title"/>
          </p:nvPr>
        </p:nvSpPr>
        <p:spPr>
          <a:prstGeom prst="rect">
            <a:avLst/>
          </a:prstGeom>
        </p:spPr>
        <p:txBody>
          <a:bodyPr/>
          <a:lstStyle/>
          <a:p>
            <a:r>
              <a:rPr lang="en-US" dirty="0"/>
              <a:t>Decomposing Queries</a:t>
            </a:r>
          </a:p>
        </p:txBody>
      </p:sp>
      <p:sp>
        <p:nvSpPr>
          <p:cNvPr id="2" name="Slide Number Placeholder 3">
            <a:extLst>
              <a:ext uri="{FF2B5EF4-FFF2-40B4-BE49-F238E27FC236}">
                <a16:creationId xmlns:a16="http://schemas.microsoft.com/office/drawing/2014/main" id="{6378A7E8-6677-F949-C6DD-83261C92986F}"/>
              </a:ext>
            </a:extLst>
          </p:cNvPr>
          <p:cNvSpPr>
            <a:spLocks noGrp="1"/>
          </p:cNvSpPr>
          <p:nvPr>
            <p:ph type="sldNum" sz="quarter" idx="4"/>
          </p:nvPr>
        </p:nvSpPr>
        <p:spPr/>
        <p:txBody>
          <a:bodyPr/>
          <a:lstStyle/>
          <a:p>
            <a:pPr algn="r"/>
            <a:fld id="{97DD1AB5-42BA-4E8A-BFEE-435884E16AAB}" type="slidenum">
              <a:rPr lang="en-US" smtClean="0"/>
              <a:pPr algn="r"/>
              <a:t>33</a:t>
            </a:fld>
            <a:endParaRPr lang="en-US" dirty="0"/>
          </a:p>
        </p:txBody>
      </p:sp>
      <p:sp>
        <p:nvSpPr>
          <p:cNvPr id="8" name="Text Box 4"/>
          <p:cNvSpPr txBox="1">
            <a:spLocks noChangeArrowheads="1"/>
          </p:cNvSpPr>
          <p:nvPr/>
        </p:nvSpPr>
        <p:spPr bwMode="auto">
          <a:xfrm>
            <a:off x="1600200" y="1653528"/>
            <a:ext cx="5943600" cy="2585323"/>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a:t>
            </a:r>
            <a:r>
              <a:rPr lang="en-US" b="0" dirty="0" err="1">
                <a:solidFill>
                  <a:schemeClr val="tx1">
                    <a:lumMod val="65000"/>
                    <a:lumOff val="35000"/>
                  </a:schemeClr>
                </a:solidFill>
              </a:rPr>
              <a:t>S.sid</a:t>
            </a:r>
            <a:r>
              <a:rPr lang="en-US" b="0" dirty="0">
                <a:solidFill>
                  <a:schemeClr val="tx1">
                    <a:lumMod val="65000"/>
                    <a:lumOff val="35000"/>
                  </a:schemeClr>
                </a:solidFill>
              </a:rPr>
              <a:t>, </a:t>
            </a:r>
            <a:r>
              <a:rPr lang="en-US" dirty="0">
                <a:solidFill>
                  <a:schemeClr val="tx1">
                    <a:lumMod val="65000"/>
                    <a:lumOff val="35000"/>
                  </a:schemeClr>
                </a:solidFill>
              </a:rPr>
              <a:t>MIN</a:t>
            </a:r>
            <a:r>
              <a:rPr lang="en-US" b="0" dirty="0">
                <a:solidFill>
                  <a:schemeClr val="tx1">
                    <a:lumMod val="65000"/>
                    <a:lumOff val="35000"/>
                  </a:schemeClr>
                </a:solidFill>
              </a:rPr>
              <a:t>(</a:t>
            </a:r>
            <a:r>
              <a:rPr lang="en-US" b="0" dirty="0" err="1">
                <a:solidFill>
                  <a:schemeClr val="tx1">
                    <a:lumMod val="65000"/>
                    <a:lumOff val="35000"/>
                  </a:schemeClr>
                </a:solidFill>
              </a:rPr>
              <a:t>R.day</a:t>
            </a:r>
            <a:r>
              <a:rPr lang="en-US" b="0" dirty="0">
                <a:solidFill>
                  <a:schemeClr val="tx1">
                    <a:lumMod val="65000"/>
                    <a:lumOff val="35000"/>
                  </a:schemeClr>
                </a:solidFill>
              </a:rPr>
              <a:t>)</a:t>
            </a:r>
          </a:p>
          <a:p>
            <a:r>
              <a:rPr lang="en-US" b="0" dirty="0">
                <a:solidFill>
                  <a:schemeClr val="tx1">
                    <a:lumMod val="65000"/>
                    <a:lumOff val="35000"/>
                  </a:schemeClr>
                </a:solidFill>
              </a:rPr>
              <a:t>  </a:t>
            </a:r>
            <a:r>
              <a:rPr lang="en-US" dirty="0">
                <a:solidFill>
                  <a:schemeClr val="tx1">
                    <a:lumMod val="65000"/>
                    <a:lumOff val="35000"/>
                  </a:schemeClr>
                </a:solidFill>
              </a:rPr>
              <a:t>FROM</a:t>
            </a:r>
            <a:r>
              <a:rPr lang="en-US" b="0" dirty="0">
                <a:solidFill>
                  <a:schemeClr val="tx1">
                    <a:lumMod val="65000"/>
                    <a:lumOff val="35000"/>
                  </a:schemeClr>
                </a:solidFill>
              </a:rPr>
              <a:t> sailors S, reserves R, boats B</a:t>
            </a:r>
          </a:p>
          <a:p>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t>
            </a:r>
            <a:r>
              <a:rPr lang="en-US" b="0" dirty="0" err="1">
                <a:solidFill>
                  <a:schemeClr val="tx1">
                    <a:lumMod val="65000"/>
                    <a:lumOff val="35000"/>
                  </a:schemeClr>
                </a:solidFill>
              </a:rPr>
              <a:t>S.sid</a:t>
            </a:r>
            <a:r>
              <a:rPr lang="en-US" b="0" dirty="0">
                <a:solidFill>
                  <a:schemeClr val="tx1">
                    <a:lumMod val="65000"/>
                    <a:lumOff val="35000"/>
                  </a:schemeClr>
                </a:solidFill>
              </a:rPr>
              <a:t> = </a:t>
            </a:r>
            <a:r>
              <a:rPr lang="en-US" b="0" dirty="0" err="1">
                <a:solidFill>
                  <a:schemeClr val="tx1">
                    <a:lumMod val="65000"/>
                    <a:lumOff val="35000"/>
                  </a:schemeClr>
                </a:solidFill>
              </a:rPr>
              <a:t>R.sid</a:t>
            </a:r>
            <a:endParaRPr lang="en-US" b="0" dirty="0">
              <a:solidFill>
                <a:schemeClr val="tx1">
                  <a:lumMod val="65000"/>
                  <a:lumOff val="35000"/>
                </a:schemeClr>
              </a:solidFill>
            </a:endParaRPr>
          </a:p>
          <a:p>
            <a:r>
              <a:rPr lang="en-US" b="0" dirty="0">
                <a:solidFill>
                  <a:schemeClr val="tx1">
                    <a:lumMod val="65000"/>
                    <a:lumOff val="35000"/>
                  </a:schemeClr>
                </a:solidFill>
              </a:rPr>
              <a:t>   </a:t>
            </a:r>
            <a:r>
              <a:rPr lang="en-US" dirty="0">
                <a:solidFill>
                  <a:schemeClr val="tx1">
                    <a:lumMod val="65000"/>
                    <a:lumOff val="35000"/>
                  </a:schemeClr>
                </a:solidFill>
              </a:rPr>
              <a:t>AND</a:t>
            </a:r>
            <a:r>
              <a:rPr lang="en-US" b="0" dirty="0">
                <a:solidFill>
                  <a:schemeClr val="tx1">
                    <a:lumMod val="65000"/>
                    <a:lumOff val="35000"/>
                  </a:schemeClr>
                </a:solidFill>
              </a:rPr>
              <a:t> </a:t>
            </a:r>
            <a:r>
              <a:rPr lang="en-US" b="0" dirty="0" err="1">
                <a:solidFill>
                  <a:schemeClr val="tx1">
                    <a:lumMod val="65000"/>
                    <a:lumOff val="35000"/>
                  </a:schemeClr>
                </a:solidFill>
              </a:rPr>
              <a:t>R.bid</a:t>
            </a:r>
            <a:r>
              <a:rPr lang="en-US" b="0" dirty="0">
                <a:solidFill>
                  <a:schemeClr val="tx1">
                    <a:lumMod val="65000"/>
                    <a:lumOff val="35000"/>
                  </a:schemeClr>
                </a:solidFill>
              </a:rPr>
              <a:t> = </a:t>
            </a:r>
            <a:r>
              <a:rPr lang="en-US" b="0" dirty="0" err="1">
                <a:solidFill>
                  <a:schemeClr val="tx1">
                    <a:lumMod val="65000"/>
                    <a:lumOff val="35000"/>
                  </a:schemeClr>
                </a:solidFill>
              </a:rPr>
              <a:t>B.bid</a:t>
            </a:r>
            <a:endParaRPr lang="en-US" b="0" dirty="0">
              <a:solidFill>
                <a:schemeClr val="tx1">
                  <a:lumMod val="65000"/>
                  <a:lumOff val="35000"/>
                </a:schemeClr>
              </a:solidFill>
            </a:endParaRPr>
          </a:p>
          <a:p>
            <a:r>
              <a:rPr lang="en-US" b="0" dirty="0">
                <a:solidFill>
                  <a:schemeClr val="tx1">
                    <a:lumMod val="65000"/>
                    <a:lumOff val="35000"/>
                  </a:schemeClr>
                </a:solidFill>
              </a:rPr>
              <a:t>   </a:t>
            </a:r>
            <a:r>
              <a:rPr lang="en-US" dirty="0">
                <a:solidFill>
                  <a:schemeClr val="tx1">
                    <a:lumMod val="65000"/>
                    <a:lumOff val="35000"/>
                  </a:schemeClr>
                </a:solidFill>
              </a:rPr>
              <a:t>AND</a:t>
            </a:r>
            <a:r>
              <a:rPr lang="en-US" b="0" dirty="0">
                <a:solidFill>
                  <a:schemeClr val="tx1">
                    <a:lumMod val="65000"/>
                    <a:lumOff val="35000"/>
                  </a:schemeClr>
                </a:solidFill>
              </a:rPr>
              <a:t> </a:t>
            </a:r>
            <a:r>
              <a:rPr lang="en-US" b="0" dirty="0" err="1">
                <a:solidFill>
                  <a:schemeClr val="tx1">
                    <a:lumMod val="65000"/>
                    <a:lumOff val="35000"/>
                  </a:schemeClr>
                </a:solidFill>
              </a:rPr>
              <a:t>B.color</a:t>
            </a:r>
            <a:r>
              <a:rPr lang="en-US" b="0" dirty="0">
                <a:solidFill>
                  <a:schemeClr val="tx1">
                    <a:lumMod val="65000"/>
                    <a:lumOff val="35000"/>
                  </a:schemeClr>
                </a:solidFill>
              </a:rPr>
              <a:t> = 'red'</a:t>
            </a:r>
          </a:p>
          <a:p>
            <a:r>
              <a:rPr lang="en-US" b="0" dirty="0">
                <a:solidFill>
                  <a:schemeClr val="tx1">
                    <a:lumMod val="65000"/>
                    <a:lumOff val="35000"/>
                  </a:schemeClr>
                </a:solidFill>
              </a:rPr>
              <a:t>   </a:t>
            </a:r>
            <a:r>
              <a:rPr lang="en-US" dirty="0">
                <a:solidFill>
                  <a:schemeClr val="tx1">
                    <a:lumMod val="65000"/>
                    <a:lumOff val="35000"/>
                  </a:schemeClr>
                </a:solidFill>
              </a:rPr>
              <a:t>AND</a:t>
            </a:r>
            <a:r>
              <a:rPr lang="en-US" b="0" dirty="0">
                <a:solidFill>
                  <a:schemeClr val="tx1">
                    <a:lumMod val="65000"/>
                    <a:lumOff val="35000"/>
                  </a:schemeClr>
                </a:solidFill>
              </a:rPr>
              <a:t> </a:t>
            </a:r>
            <a:r>
              <a:rPr lang="en-US" b="0" dirty="0" err="1">
                <a:solidFill>
                  <a:schemeClr val="tx1">
                    <a:lumMod val="65000"/>
                    <a:lumOff val="35000"/>
                  </a:schemeClr>
                </a:solidFill>
              </a:rPr>
              <a:t>S.rating</a:t>
            </a:r>
            <a:r>
              <a:rPr lang="en-US" b="0" dirty="0">
                <a:solidFill>
                  <a:schemeClr val="tx1">
                    <a:lumMod val="65000"/>
                    <a:lumOff val="35000"/>
                  </a:schemeClr>
                </a:solidFill>
              </a:rPr>
              <a:t> = (</a:t>
            </a:r>
            <a:r>
              <a:rPr lang="en-US" dirty="0">
                <a:solidFill>
                  <a:schemeClr val="tx1">
                    <a:lumMod val="65000"/>
                    <a:lumOff val="35000"/>
                  </a:schemeClr>
                </a:solidFill>
              </a:rPr>
              <a:t>SELECT</a:t>
            </a:r>
            <a:r>
              <a:rPr lang="en-US" b="0" dirty="0">
                <a:solidFill>
                  <a:schemeClr val="tx1">
                    <a:lumMod val="65000"/>
                    <a:lumOff val="35000"/>
                  </a:schemeClr>
                </a:solidFill>
              </a:rPr>
              <a:t> </a:t>
            </a:r>
            <a:r>
              <a:rPr lang="en-US" dirty="0">
                <a:solidFill>
                  <a:schemeClr val="tx1">
                    <a:lumMod val="65000"/>
                    <a:lumOff val="35000"/>
                  </a:schemeClr>
                </a:solidFill>
              </a:rPr>
              <a:t>MAX</a:t>
            </a:r>
            <a:r>
              <a:rPr lang="en-US" b="0" dirty="0">
                <a:solidFill>
                  <a:schemeClr val="tx1">
                    <a:lumMod val="65000"/>
                    <a:lumOff val="35000"/>
                  </a:schemeClr>
                </a:solidFill>
              </a:rPr>
              <a:t>(S2.rating)</a:t>
            </a:r>
          </a:p>
          <a:p>
            <a:r>
              <a:rPr lang="en-US" b="0" dirty="0">
                <a:solidFill>
                  <a:schemeClr val="tx1">
                    <a:lumMod val="65000"/>
                    <a:lumOff val="35000"/>
                  </a:schemeClr>
                </a:solidFill>
              </a:rPr>
              <a:t>                     </a:t>
            </a:r>
            <a:r>
              <a:rPr lang="en-US" dirty="0">
                <a:solidFill>
                  <a:schemeClr val="tx1">
                    <a:lumMod val="65000"/>
                    <a:lumOff val="35000"/>
                  </a:schemeClr>
                </a:solidFill>
              </a:rPr>
              <a:t>FROM</a:t>
            </a:r>
            <a:r>
              <a:rPr lang="en-US" b="0" dirty="0">
                <a:solidFill>
                  <a:schemeClr val="tx1">
                    <a:lumMod val="65000"/>
                    <a:lumOff val="35000"/>
                  </a:schemeClr>
                </a:solidFill>
              </a:rPr>
              <a:t> sailors S2)</a:t>
            </a:r>
          </a:p>
          <a:p>
            <a:r>
              <a:rPr lang="en-US" b="0" dirty="0">
                <a:solidFill>
                  <a:schemeClr val="tx1">
                    <a:lumMod val="65000"/>
                    <a:lumOff val="35000"/>
                  </a:schemeClr>
                </a:solidFill>
              </a:rPr>
              <a:t> </a:t>
            </a:r>
            <a:r>
              <a:rPr lang="en-US" dirty="0">
                <a:solidFill>
                  <a:schemeClr val="tx1">
                    <a:lumMod val="65000"/>
                    <a:lumOff val="35000"/>
                  </a:schemeClr>
                </a:solidFill>
              </a:rPr>
              <a:t>GROUP</a:t>
            </a:r>
            <a:r>
              <a:rPr lang="en-US" b="0" dirty="0">
                <a:solidFill>
                  <a:schemeClr val="tx1">
                    <a:lumMod val="65000"/>
                    <a:lumOff val="35000"/>
                  </a:schemeClr>
                </a:solidFill>
              </a:rPr>
              <a:t> </a:t>
            </a:r>
            <a:r>
              <a:rPr lang="en-US" dirty="0">
                <a:solidFill>
                  <a:schemeClr val="tx1">
                    <a:lumMod val="65000"/>
                    <a:lumOff val="35000"/>
                  </a:schemeClr>
                </a:solidFill>
              </a:rPr>
              <a:t>BY</a:t>
            </a:r>
            <a:r>
              <a:rPr lang="en-US" b="0" dirty="0">
                <a:solidFill>
                  <a:schemeClr val="tx1">
                    <a:lumMod val="65000"/>
                    <a:lumOff val="35000"/>
                  </a:schemeClr>
                </a:solidFill>
              </a:rPr>
              <a:t> </a:t>
            </a:r>
            <a:r>
              <a:rPr lang="en-US" b="0" dirty="0" err="1">
                <a:solidFill>
                  <a:schemeClr val="tx1">
                    <a:lumMod val="65000"/>
                    <a:lumOff val="35000"/>
                  </a:schemeClr>
                </a:solidFill>
              </a:rPr>
              <a:t>S.sid</a:t>
            </a:r>
            <a:endParaRPr lang="en-US" b="0" dirty="0">
              <a:solidFill>
                <a:schemeClr val="tx1">
                  <a:lumMod val="65000"/>
                  <a:lumOff val="35000"/>
                </a:schemeClr>
              </a:solidFill>
            </a:endParaRPr>
          </a:p>
          <a:p>
            <a:r>
              <a:rPr lang="en-US" dirty="0">
                <a:solidFill>
                  <a:schemeClr val="tx1">
                    <a:lumMod val="65000"/>
                    <a:lumOff val="35000"/>
                  </a:schemeClr>
                </a:solidFill>
              </a:rPr>
              <a:t>HAVING</a:t>
            </a:r>
            <a:r>
              <a:rPr lang="en-US" b="0" dirty="0">
                <a:solidFill>
                  <a:schemeClr val="tx1">
                    <a:lumMod val="65000"/>
                    <a:lumOff val="35000"/>
                  </a:schemeClr>
                </a:solidFill>
              </a:rPr>
              <a:t> </a:t>
            </a:r>
            <a:r>
              <a:rPr lang="en-US" dirty="0">
                <a:solidFill>
                  <a:schemeClr val="tx1">
                    <a:lumMod val="65000"/>
                    <a:lumOff val="35000"/>
                  </a:schemeClr>
                </a:solidFill>
              </a:rPr>
              <a:t>COUNT</a:t>
            </a:r>
            <a:r>
              <a:rPr lang="en-US" b="0" dirty="0">
                <a:solidFill>
                  <a:schemeClr val="tx1">
                    <a:lumMod val="65000"/>
                    <a:lumOff val="35000"/>
                  </a:schemeClr>
                </a:solidFill>
              </a:rPr>
              <a:t>(*) &gt; 1</a:t>
            </a:r>
          </a:p>
        </p:txBody>
      </p:sp>
      <p:sp>
        <p:nvSpPr>
          <p:cNvPr id="4" name="TextBox 3"/>
          <p:cNvSpPr txBox="1">
            <a:spLocks noChangeArrowheads="1"/>
          </p:cNvSpPr>
          <p:nvPr/>
        </p:nvSpPr>
        <p:spPr bwMode="auto">
          <a:xfrm>
            <a:off x="4333042" y="4305907"/>
            <a:ext cx="157243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0" rIns="67414" bIns="0">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2400" b="1" i="1" u="none" dirty="0">
                <a:solidFill>
                  <a:schemeClr val="accent1"/>
                </a:solidFill>
                <a:latin typeface="Crimson Text" panose="02000503000000000000" pitchFamily="2" charset="0"/>
              </a:rPr>
              <a:t>Nested Block</a:t>
            </a:r>
          </a:p>
        </p:txBody>
      </p:sp>
      <p:sp>
        <p:nvSpPr>
          <p:cNvPr id="12" name="TextBox 11"/>
          <p:cNvSpPr txBox="1">
            <a:spLocks noChangeArrowheads="1"/>
          </p:cNvSpPr>
          <p:nvPr/>
        </p:nvSpPr>
        <p:spPr bwMode="auto">
          <a:xfrm>
            <a:off x="1219200" y="4305907"/>
            <a:ext cx="148587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0" rIns="67414" bIns="0">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2400" b="1" i="1" u="none" dirty="0">
                <a:solidFill>
                  <a:schemeClr val="accent1"/>
                </a:solidFill>
                <a:latin typeface="Crimson Text" panose="02000503000000000000" pitchFamily="2" charset="0"/>
              </a:rPr>
              <a:t>Outer Block</a:t>
            </a:r>
          </a:p>
        </p:txBody>
      </p:sp>
      <p:sp>
        <p:nvSpPr>
          <p:cNvPr id="13" name="Text Box 4"/>
          <p:cNvSpPr txBox="1">
            <a:spLocks noChangeArrowheads="1"/>
          </p:cNvSpPr>
          <p:nvPr/>
        </p:nvSpPr>
        <p:spPr bwMode="auto">
          <a:xfrm>
            <a:off x="1600200" y="1123950"/>
            <a:ext cx="5943600" cy="369332"/>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a:t>
            </a:r>
            <a:r>
              <a:rPr lang="en-US" dirty="0">
                <a:solidFill>
                  <a:schemeClr val="tx1">
                    <a:lumMod val="65000"/>
                    <a:lumOff val="35000"/>
                  </a:schemeClr>
                </a:solidFill>
              </a:rPr>
              <a:t>MAX</a:t>
            </a:r>
            <a:r>
              <a:rPr lang="en-US" b="0" dirty="0">
                <a:solidFill>
                  <a:schemeClr val="tx1">
                    <a:lumMod val="65000"/>
                    <a:lumOff val="35000"/>
                  </a:schemeClr>
                </a:solidFill>
              </a:rPr>
              <a:t>(rating) </a:t>
            </a:r>
            <a:r>
              <a:rPr lang="en-US" dirty="0">
                <a:solidFill>
                  <a:schemeClr val="tx1">
                    <a:lumMod val="65000"/>
                    <a:lumOff val="35000"/>
                  </a:schemeClr>
                </a:solidFill>
              </a:rPr>
              <a:t>FROM</a:t>
            </a:r>
            <a:r>
              <a:rPr lang="en-US" b="0" dirty="0">
                <a:solidFill>
                  <a:schemeClr val="tx1">
                    <a:lumMod val="65000"/>
                    <a:lumOff val="35000"/>
                  </a:schemeClr>
                </a:solidFill>
              </a:rPr>
              <a:t> sailors</a:t>
            </a:r>
          </a:p>
        </p:txBody>
      </p:sp>
      <p:grpSp>
        <p:nvGrpSpPr>
          <p:cNvPr id="17" name="Group 16"/>
          <p:cNvGrpSpPr/>
          <p:nvPr/>
        </p:nvGrpSpPr>
        <p:grpSpPr>
          <a:xfrm>
            <a:off x="3927424" y="3026943"/>
            <a:ext cx="2803576" cy="611610"/>
            <a:chOff x="4253294" y="4263740"/>
            <a:chExt cx="4236515" cy="924210"/>
          </a:xfrm>
          <a:solidFill>
            <a:schemeClr val="bg1">
              <a:lumMod val="95000"/>
            </a:schemeClr>
          </a:solidFill>
        </p:grpSpPr>
        <p:sp>
          <p:nvSpPr>
            <p:cNvPr id="21" name="Text Box 4"/>
            <p:cNvSpPr txBox="1">
              <a:spLocks noChangeArrowheads="1"/>
            </p:cNvSpPr>
            <p:nvPr/>
          </p:nvSpPr>
          <p:spPr bwMode="auto">
            <a:xfrm>
              <a:off x="4253294" y="4329537"/>
              <a:ext cx="4236515" cy="858413"/>
            </a:xfrm>
            <a:prstGeom prst="rect">
              <a:avLst/>
            </a:prstGeom>
            <a:solidFill>
              <a:schemeClr val="bg1">
                <a:lumMod val="85000"/>
              </a:schemeClr>
            </a:solidFill>
            <a:ln w="19050">
              <a:noFill/>
              <a:prstDash val="sysDash"/>
              <a:miter lim="800000"/>
              <a:headEnd/>
              <a:tailEnd/>
            </a:ln>
            <a:effectLst/>
          </p:spPr>
          <p:txBody>
            <a:bodyPr wrap="square" lIns="67414" tIns="33707" rIns="67414" bIns="33707">
              <a:noAutofit/>
            </a:bodyPr>
            <a:lstStyle/>
            <a:p>
              <a:pPr algn="l">
                <a:lnSpc>
                  <a:spcPct val="90000"/>
                </a:lnSpc>
                <a:defRPr/>
              </a:pPr>
              <a:endParaRPr lang="en-US" sz="4000" b="1" dirty="0">
                <a:solidFill>
                  <a:srgbClr val="F76D6D"/>
                </a:solidFill>
                <a:latin typeface="Inconsolata" panose="00000509000000000000" pitchFamily="49" charset="0"/>
                <a:ea typeface="DejaVu Sans Mono" pitchFamily="49" charset="0"/>
                <a:cs typeface="DejaVu Sans Mono" pitchFamily="49" charset="0"/>
              </a:endParaRPr>
            </a:p>
          </p:txBody>
        </p:sp>
        <p:sp>
          <p:nvSpPr>
            <p:cNvPr id="14" name="Text Box 4"/>
            <p:cNvSpPr txBox="1">
              <a:spLocks noChangeArrowheads="1"/>
            </p:cNvSpPr>
            <p:nvPr/>
          </p:nvSpPr>
          <p:spPr bwMode="auto">
            <a:xfrm>
              <a:off x="4253294" y="4263740"/>
              <a:ext cx="928304" cy="318665"/>
            </a:xfrm>
            <a:prstGeom prst="rect">
              <a:avLst/>
            </a:prstGeom>
            <a:solidFill>
              <a:schemeClr val="bg1">
                <a:lumMod val="85000"/>
              </a:schemeClr>
            </a:solidFill>
            <a:ln w="19050">
              <a:noFill/>
              <a:prstDash val="sysDash"/>
              <a:miter lim="800000"/>
              <a:headEnd/>
              <a:tailEnd/>
            </a:ln>
            <a:effectLst/>
          </p:spPr>
          <p:txBody>
            <a:bodyPr wrap="square" lIns="67414" tIns="33707" rIns="0" bIns="33707">
              <a:noAutofit/>
            </a:bodyPr>
            <a:lstStyle/>
            <a:p>
              <a:pPr algn="l">
                <a:lnSpc>
                  <a:spcPct val="90000"/>
                </a:lnSpc>
                <a:defRPr/>
              </a:pPr>
              <a:r>
                <a:rPr lang="en-US" sz="2400" b="1" dirty="0">
                  <a:solidFill>
                    <a:schemeClr val="accent1"/>
                  </a:solidFill>
                  <a:latin typeface="Inconsolata" panose="00000509000000000000" pitchFamily="49" charset="0"/>
                  <a:ea typeface="DejaVu Sans Mono" pitchFamily="49" charset="0"/>
                  <a:cs typeface="DejaVu Sans Mono" pitchFamily="49" charset="0"/>
                </a:rPr>
                <a:t>###</a:t>
              </a:r>
            </a:p>
          </p:txBody>
        </p:sp>
      </p:grpSp>
      <p:sp>
        <p:nvSpPr>
          <p:cNvPr id="3" name="Rectangle 2"/>
          <p:cNvSpPr>
            <a:spLocks noChangeArrowheads="1"/>
          </p:cNvSpPr>
          <p:nvPr/>
        </p:nvSpPr>
        <p:spPr bwMode="auto">
          <a:xfrm>
            <a:off x="3886200" y="3041837"/>
            <a:ext cx="2882900" cy="596713"/>
          </a:xfrm>
          <a:prstGeom prst="rect">
            <a:avLst/>
          </a:prstGeom>
          <a:noFill/>
          <a:ln w="38100" algn="ctr">
            <a:solidFill>
              <a:schemeClr val="accent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cxnSp>
        <p:nvCxnSpPr>
          <p:cNvPr id="5" name="Elbow Connector 4"/>
          <p:cNvCxnSpPr>
            <a:cxnSpLocks/>
            <a:stCxn id="13" idx="3"/>
          </p:cNvCxnSpPr>
          <p:nvPr/>
        </p:nvCxnSpPr>
        <p:spPr bwMode="auto">
          <a:xfrm flipH="1">
            <a:off x="4495800" y="1308616"/>
            <a:ext cx="3048000" cy="1929208"/>
          </a:xfrm>
          <a:prstGeom prst="bentConnector3">
            <a:avLst>
              <a:gd name="adj1" fmla="val -7500"/>
            </a:avLst>
          </a:prstGeom>
          <a:noFill/>
          <a:ln w="38100">
            <a:solidFill>
              <a:schemeClr val="accent1"/>
            </a:solidFill>
            <a:round/>
            <a:headEnd/>
            <a:tailEnd type="triangle" w="med" len="sm"/>
          </a:ln>
        </p:spPr>
      </p:cxnSp>
      <p:cxnSp>
        <p:nvCxnSpPr>
          <p:cNvPr id="9" name="Straight Arrow Connector 8"/>
          <p:cNvCxnSpPr>
            <a:cxnSpLocks noChangeShapeType="1"/>
            <a:stCxn id="4" idx="0"/>
            <a:endCxn id="3" idx="2"/>
          </p:cNvCxnSpPr>
          <p:nvPr/>
        </p:nvCxnSpPr>
        <p:spPr bwMode="auto">
          <a:xfrm flipV="1">
            <a:off x="5119260" y="3638550"/>
            <a:ext cx="208390" cy="667357"/>
          </a:xfrm>
          <a:prstGeom prst="straightConnector1">
            <a:avLst/>
          </a:prstGeom>
          <a:noFill/>
          <a:ln w="4445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sp>
        <p:nvSpPr>
          <p:cNvPr id="6" name="TextBox 5">
            <a:extLst>
              <a:ext uri="{FF2B5EF4-FFF2-40B4-BE49-F238E27FC236}">
                <a16:creationId xmlns:a16="http://schemas.microsoft.com/office/drawing/2014/main" id="{50CB033A-B0FF-92E3-4D2F-B115BCD0D8EB}"/>
              </a:ext>
            </a:extLst>
          </p:cNvPr>
          <p:cNvSpPr txBox="1">
            <a:spLocks noChangeArrowheads="1"/>
          </p:cNvSpPr>
          <p:nvPr>
            <p:custDataLst>
              <p:tags r:id="rId1"/>
            </p:custDataLst>
          </p:nvPr>
        </p:nvSpPr>
        <p:spPr bwMode="auto">
          <a:xfrm>
            <a:off x="123711" y="1121766"/>
            <a:ext cx="14746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0" rIns="67414" bIns="0">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2400" b="1" i="1" u="none" dirty="0">
                <a:solidFill>
                  <a:schemeClr val="accent1"/>
                </a:solidFill>
                <a:latin typeface="Crimson Text" panose="02000503000000000000" pitchFamily="2" charset="0"/>
              </a:rPr>
              <a:t>Inner Block</a:t>
            </a:r>
          </a:p>
        </p:txBody>
      </p:sp>
    </p:spTree>
    <p:extLst>
      <p:ext uri="{BB962C8B-B14F-4D97-AF65-F5344CB8AC3E}">
        <p14:creationId xmlns:p14="http://schemas.microsoft.com/office/powerpoint/2010/main" val="24109495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childTnLst>
                                </p:cTn>
                              </p:par>
                            </p:childTnLst>
                          </p:cTn>
                        </p:par>
                        <p:par>
                          <p:cTn id="8" fill="hold">
                            <p:stCondLst>
                              <p:cond delay="250"/>
                            </p:stCondLst>
                            <p:childTnLst>
                              <p:par>
                                <p:cTn id="9" presetID="22" presetClass="entr" presetSubtype="4"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250"/>
                                        <p:tgtEl>
                                          <p:spTgt spid="9"/>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25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25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250"/>
                                        <p:tgtEl>
                                          <p:spTgt spid="1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xit" presetSubtype="0" fill="hold" grpId="1" nodeType="clickEffect">
                                  <p:stCondLst>
                                    <p:cond delay="0"/>
                                  </p:stCondLst>
                                  <p:childTnLst>
                                    <p:animEffect transition="out" filter="fade">
                                      <p:cBhvr>
                                        <p:cTn id="29" dur="250"/>
                                        <p:tgtEl>
                                          <p:spTgt spid="4"/>
                                        </p:tgtEl>
                                      </p:cBhvr>
                                    </p:animEffect>
                                    <p:set>
                                      <p:cBhvr>
                                        <p:cTn id="30" dur="1" fill="hold">
                                          <p:stCondLst>
                                            <p:cond delay="249"/>
                                          </p:stCondLst>
                                        </p:cTn>
                                        <p:tgtEl>
                                          <p:spTgt spid="4"/>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250"/>
                                        <p:tgtEl>
                                          <p:spTgt spid="9"/>
                                        </p:tgtEl>
                                      </p:cBhvr>
                                    </p:animEffect>
                                    <p:set>
                                      <p:cBhvr>
                                        <p:cTn id="33" dur="1" fill="hold">
                                          <p:stCondLst>
                                            <p:cond delay="249"/>
                                          </p:stCondLst>
                                        </p:cTn>
                                        <p:tgtEl>
                                          <p:spTgt spid="9"/>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250"/>
                                        <p:tgtEl>
                                          <p:spTgt spid="3"/>
                                        </p:tgtEl>
                                      </p:cBhvr>
                                    </p:animEffect>
                                    <p:set>
                                      <p:cBhvr>
                                        <p:cTn id="36" dur="1" fill="hold">
                                          <p:stCondLst>
                                            <p:cond delay="249"/>
                                          </p:stCondLst>
                                        </p:cTn>
                                        <p:tgtEl>
                                          <p:spTgt spid="3"/>
                                        </p:tgtEl>
                                        <p:attrNameLst>
                                          <p:attrName>style.visibility</p:attrName>
                                        </p:attrNameLst>
                                      </p:cBhvr>
                                      <p:to>
                                        <p:strVal val="hidden"/>
                                      </p:to>
                                    </p:set>
                                  </p:childTnLst>
                                </p:cTn>
                              </p:par>
                            </p:childTnLst>
                          </p:cTn>
                        </p:par>
                        <p:par>
                          <p:cTn id="37" fill="hold">
                            <p:stCondLst>
                              <p:cond delay="250"/>
                            </p:stCondLst>
                            <p:childTnLst>
                              <p:par>
                                <p:cTn id="38" presetID="10" presetClass="entr" presetSubtype="0" fill="hold" nodeType="after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250"/>
                                        <p:tgtEl>
                                          <p:spTgt spid="5"/>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250"/>
                                        <p:tgtEl>
                                          <p:spTgt spid="12"/>
                                        </p:tgtEl>
                                      </p:cBhvr>
                                    </p:animEffect>
                                  </p:childTnLst>
                                </p:cTn>
                              </p:par>
                            </p:childTnLst>
                          </p:cTn>
                        </p:par>
                        <p:par>
                          <p:cTn id="46" fill="hold">
                            <p:stCondLst>
                              <p:cond delay="250"/>
                            </p:stCondLst>
                            <p:childTnLst>
                              <p:par>
                                <p:cTn id="47" presetID="10" presetClass="entr" presetSubtype="0" fill="hold" grpId="0" nodeType="afterEffect">
                                  <p:stCondLst>
                                    <p:cond delay="0"/>
                                  </p:stCondLst>
                                  <p:childTnLst>
                                    <p:set>
                                      <p:cBhvr>
                                        <p:cTn id="48" dur="1" fill="hold">
                                          <p:stCondLst>
                                            <p:cond delay="0"/>
                                          </p:stCondLst>
                                        </p:cTn>
                                        <p:tgtEl>
                                          <p:spTgt spid="6"/>
                                        </p:tgtEl>
                                        <p:attrNameLst>
                                          <p:attrName>style.visibility</p:attrName>
                                        </p:attrNameLst>
                                      </p:cBhvr>
                                      <p:to>
                                        <p:strVal val="visible"/>
                                      </p:to>
                                    </p:set>
                                    <p:animEffect transition="in" filter="fade">
                                      <p:cBhvr>
                                        <p:cTn id="49"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12" grpId="0"/>
      <p:bldP spid="13" grpId="0" animBg="1"/>
      <p:bldP spid="3" grpId="0" animBg="1"/>
      <p:bldP spid="3" grpId="1" animBg="1"/>
      <p:bldP spid="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30DD9A-47BA-4CD1-851D-26B353402269}"/>
              </a:ext>
            </a:extLst>
          </p:cNvPr>
          <p:cNvSpPr>
            <a:spLocks noGrp="1"/>
          </p:cNvSpPr>
          <p:nvPr>
            <p:ph type="title"/>
          </p:nvPr>
        </p:nvSpPr>
        <p:spPr>
          <a:prstGeom prst="rect">
            <a:avLst/>
          </a:prstGeom>
        </p:spPr>
        <p:txBody>
          <a:bodyPr/>
          <a:lstStyle/>
          <a:p>
            <a:r>
              <a:rPr lang="en-US" dirty="0"/>
              <a:t>Expression Rewriting</a:t>
            </a:r>
          </a:p>
        </p:txBody>
      </p:sp>
      <p:sp>
        <p:nvSpPr>
          <p:cNvPr id="6" name="Content Placeholder 5">
            <a:extLst>
              <a:ext uri="{FF2B5EF4-FFF2-40B4-BE49-F238E27FC236}">
                <a16:creationId xmlns:a16="http://schemas.microsoft.com/office/drawing/2014/main" id="{C937B534-68EF-40F9-A9B1-E503EB020912}"/>
              </a:ext>
            </a:extLst>
          </p:cNvPr>
          <p:cNvSpPr>
            <a:spLocks noGrp="1"/>
          </p:cNvSpPr>
          <p:nvPr>
            <p:ph idx="1"/>
          </p:nvPr>
        </p:nvSpPr>
        <p:spPr>
          <a:prstGeom prst="rect">
            <a:avLst/>
          </a:prstGeom>
        </p:spPr>
        <p:txBody>
          <a:bodyPr/>
          <a:lstStyle/>
          <a:p>
            <a:r>
              <a:rPr lang="en-US"/>
              <a:t>An optimizer transforms a query’s expressions (e.g., </a:t>
            </a:r>
            <a:r>
              <a:rPr lang="en-US" b="1">
                <a:solidFill>
                  <a:schemeClr val="accent1"/>
                </a:solidFill>
                <a:latin typeface="Inconsolata" panose="00000509000000000000" pitchFamily="49" charset="0"/>
              </a:rPr>
              <a:t>WHERE</a:t>
            </a:r>
            <a:r>
              <a:rPr lang="en-US"/>
              <a:t>/</a:t>
            </a:r>
            <a:r>
              <a:rPr lang="en-US" b="1">
                <a:solidFill>
                  <a:schemeClr val="accent1"/>
                </a:solidFill>
                <a:latin typeface="Inconsolata" panose="00000509000000000000" pitchFamily="49" charset="0"/>
              </a:rPr>
              <a:t>ON</a:t>
            </a:r>
            <a:r>
              <a:rPr lang="en-US"/>
              <a:t> clause predicates) into the minimal set of expressions.</a:t>
            </a:r>
          </a:p>
          <a:p>
            <a:endParaRPr lang="en-US" sz="1200"/>
          </a:p>
          <a:p>
            <a:r>
              <a:rPr lang="en-US"/>
              <a:t>Implemented using if/then/else clauses or a pattern-matching rule engine.</a:t>
            </a:r>
          </a:p>
          <a:p>
            <a:pPr lvl="1"/>
            <a:r>
              <a:rPr lang="en-US"/>
              <a:t>Search for expressions that match a pattern.</a:t>
            </a:r>
          </a:p>
          <a:p>
            <a:pPr lvl="1"/>
            <a:r>
              <a:rPr lang="en-US"/>
              <a:t>When a match is found, rewrite the expression.</a:t>
            </a:r>
          </a:p>
          <a:p>
            <a:pPr lvl="1"/>
            <a:r>
              <a:rPr lang="en-US"/>
              <a:t>Halt if there are no more rules that match.</a:t>
            </a:r>
            <a:endParaRPr lang="en-US" dirty="0"/>
          </a:p>
        </p:txBody>
      </p:sp>
      <p:sp>
        <p:nvSpPr>
          <p:cNvPr id="2" name="Slide Number Placeholder 3">
            <a:extLst>
              <a:ext uri="{FF2B5EF4-FFF2-40B4-BE49-F238E27FC236}">
                <a16:creationId xmlns:a16="http://schemas.microsoft.com/office/drawing/2014/main" id="{7675CB9A-061D-326D-D99F-6583B0935A3D}"/>
              </a:ext>
            </a:extLst>
          </p:cNvPr>
          <p:cNvSpPr>
            <a:spLocks noGrp="1"/>
          </p:cNvSpPr>
          <p:nvPr>
            <p:ph type="sldNum" sz="quarter" idx="4"/>
          </p:nvPr>
        </p:nvSpPr>
        <p:spPr/>
        <p:txBody>
          <a:bodyPr/>
          <a:lstStyle/>
          <a:p>
            <a:pPr algn="r"/>
            <a:fld id="{97DD1AB5-42BA-4E8A-BFEE-435884E16AAB}" type="slidenum">
              <a:rPr lang="en-US" smtClean="0"/>
              <a:pPr algn="r"/>
              <a:t>34</a:t>
            </a:fld>
            <a:endParaRPr lang="en-US" dirty="0"/>
          </a:p>
        </p:txBody>
      </p:sp>
    </p:spTree>
    <p:extLst>
      <p:ext uri="{BB962C8B-B14F-4D97-AF65-F5344CB8AC3E}">
        <p14:creationId xmlns:p14="http://schemas.microsoft.com/office/powerpoint/2010/main" val="274770005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6CFD8C-6BE7-499B-B6EE-EE5D72F5F322}"/>
              </a:ext>
            </a:extLst>
          </p:cNvPr>
          <p:cNvSpPr>
            <a:spLocks noGrp="1"/>
          </p:cNvSpPr>
          <p:nvPr>
            <p:ph type="title"/>
          </p:nvPr>
        </p:nvSpPr>
        <p:spPr>
          <a:prstGeom prst="rect">
            <a:avLst/>
          </a:prstGeom>
        </p:spPr>
        <p:txBody>
          <a:bodyPr/>
          <a:lstStyle/>
          <a:p>
            <a:r>
              <a:rPr lang="en-US" dirty="0"/>
              <a:t>Expression Rewriting</a:t>
            </a:r>
          </a:p>
        </p:txBody>
      </p:sp>
      <p:sp>
        <p:nvSpPr>
          <p:cNvPr id="5" name="Content Placeholder 4">
            <a:extLst>
              <a:ext uri="{FF2B5EF4-FFF2-40B4-BE49-F238E27FC236}">
                <a16:creationId xmlns:a16="http://schemas.microsoft.com/office/drawing/2014/main" id="{20A0348D-9725-481E-97A9-39F0004B09E7}"/>
              </a:ext>
            </a:extLst>
          </p:cNvPr>
          <p:cNvSpPr>
            <a:spLocks noGrp="1"/>
          </p:cNvSpPr>
          <p:nvPr>
            <p:ph idx="1"/>
          </p:nvPr>
        </p:nvSpPr>
        <p:spPr>
          <a:xfrm>
            <a:off x="1371600" y="973626"/>
            <a:ext cx="6400800" cy="3657600"/>
          </a:xfrm>
          <a:prstGeom prst="rect">
            <a:avLst/>
          </a:prstGeom>
        </p:spPr>
        <p:txBody>
          <a:bodyPr/>
          <a:lstStyle/>
          <a:p>
            <a:r>
              <a:rPr lang="en-US" dirty="0"/>
              <a:t>Impossible / Unnecessary Predicates</a:t>
            </a:r>
          </a:p>
          <a:p>
            <a:endParaRPr lang="en-US" dirty="0"/>
          </a:p>
          <a:p>
            <a:endParaRPr lang="en-US" dirty="0"/>
          </a:p>
          <a:p>
            <a:endParaRPr lang="en-US" sz="1200" dirty="0"/>
          </a:p>
          <a:p>
            <a:pPr>
              <a:spcBef>
                <a:spcPts val="1200"/>
              </a:spcBef>
            </a:pPr>
            <a:r>
              <a:rPr lang="en-US" dirty="0"/>
              <a:t>Merging Predicates</a:t>
            </a:r>
          </a:p>
        </p:txBody>
      </p:sp>
      <p:sp>
        <p:nvSpPr>
          <p:cNvPr id="6" name="Slide Number Placeholder 3">
            <a:extLst>
              <a:ext uri="{FF2B5EF4-FFF2-40B4-BE49-F238E27FC236}">
                <a16:creationId xmlns:a16="http://schemas.microsoft.com/office/drawing/2014/main" id="{0B662D9C-E5BB-EF68-7079-8E1C3E3492A7}"/>
              </a:ext>
            </a:extLst>
          </p:cNvPr>
          <p:cNvSpPr>
            <a:spLocks noGrp="1"/>
          </p:cNvSpPr>
          <p:nvPr>
            <p:ph type="sldNum" sz="quarter" idx="4"/>
          </p:nvPr>
        </p:nvSpPr>
        <p:spPr/>
        <p:txBody>
          <a:bodyPr/>
          <a:lstStyle/>
          <a:p>
            <a:pPr algn="r"/>
            <a:fld id="{97DD1AB5-42BA-4E8A-BFEE-435884E16AAB}" type="slidenum">
              <a:rPr lang="en-US" smtClean="0"/>
              <a:pPr algn="r"/>
              <a:t>35</a:t>
            </a:fld>
            <a:endParaRPr lang="en-US" dirty="0"/>
          </a:p>
        </p:txBody>
      </p:sp>
      <p:sp>
        <p:nvSpPr>
          <p:cNvPr id="7" name="Text Box 4">
            <a:extLst>
              <a:ext uri="{FF2B5EF4-FFF2-40B4-BE49-F238E27FC236}">
                <a16:creationId xmlns:a16="http://schemas.microsoft.com/office/drawing/2014/main" id="{F5073086-CE01-4CD6-ACD3-75FF5C9F6D43}"/>
              </a:ext>
            </a:extLst>
          </p:cNvPr>
          <p:cNvSpPr txBox="1">
            <a:spLocks noChangeArrowheads="1"/>
          </p:cNvSpPr>
          <p:nvPr/>
        </p:nvSpPr>
        <p:spPr bwMode="auto">
          <a:xfrm>
            <a:off x="2148840" y="1425683"/>
            <a:ext cx="4846320" cy="369332"/>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A </a:t>
            </a:r>
            <a:r>
              <a:rPr lang="en-US" dirty="0">
                <a:solidFill>
                  <a:schemeClr val="tx1">
                    <a:lumMod val="65000"/>
                    <a:lumOff val="35000"/>
                  </a:schemeClr>
                </a:solidFill>
              </a:rPr>
              <a:t>WHERE</a:t>
            </a:r>
            <a:r>
              <a:rPr lang="en-US" b="0" dirty="0">
                <a:solidFill>
                  <a:schemeClr val="tx1">
                    <a:lumMod val="65000"/>
                    <a:lumOff val="35000"/>
                  </a:schemeClr>
                </a:solidFill>
              </a:rPr>
              <a:t> 1 = 0;</a:t>
            </a:r>
          </a:p>
        </p:txBody>
      </p:sp>
      <p:sp>
        <p:nvSpPr>
          <p:cNvPr id="9" name="Text Box 4">
            <a:extLst>
              <a:ext uri="{FF2B5EF4-FFF2-40B4-BE49-F238E27FC236}">
                <a16:creationId xmlns:a16="http://schemas.microsoft.com/office/drawing/2014/main" id="{055E4EE6-4A6F-4FE5-B106-0AB15FFBBEB0}"/>
              </a:ext>
            </a:extLst>
          </p:cNvPr>
          <p:cNvSpPr txBox="1">
            <a:spLocks noChangeArrowheads="1"/>
          </p:cNvSpPr>
          <p:nvPr/>
        </p:nvSpPr>
        <p:spPr bwMode="auto">
          <a:xfrm>
            <a:off x="2148840" y="1897618"/>
            <a:ext cx="5120640" cy="369332"/>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A </a:t>
            </a:r>
            <a:r>
              <a:rPr lang="en-US" dirty="0">
                <a:solidFill>
                  <a:schemeClr val="tx1">
                    <a:lumMod val="65000"/>
                    <a:lumOff val="35000"/>
                  </a:schemeClr>
                </a:solidFill>
              </a:rPr>
              <a:t>WHERE</a:t>
            </a:r>
            <a:r>
              <a:rPr lang="en-US" b="0" dirty="0">
                <a:solidFill>
                  <a:schemeClr val="tx1">
                    <a:lumMod val="65000"/>
                    <a:lumOff val="35000"/>
                  </a:schemeClr>
                </a:solidFill>
              </a:rPr>
              <a:t> </a:t>
            </a:r>
            <a:r>
              <a:rPr lang="en-US" dirty="0">
                <a:solidFill>
                  <a:schemeClr val="tx1">
                    <a:lumMod val="65000"/>
                    <a:lumOff val="35000"/>
                  </a:schemeClr>
                </a:solidFill>
              </a:rPr>
              <a:t>NOW</a:t>
            </a:r>
            <a:r>
              <a:rPr lang="en-US" b="0" dirty="0">
                <a:solidFill>
                  <a:schemeClr val="tx1">
                    <a:lumMod val="65000"/>
                    <a:lumOff val="35000"/>
                  </a:schemeClr>
                </a:solidFill>
              </a:rPr>
              <a:t>() </a:t>
            </a:r>
            <a:r>
              <a:rPr lang="en-US" dirty="0">
                <a:solidFill>
                  <a:schemeClr val="tx1">
                    <a:lumMod val="65000"/>
                    <a:lumOff val="35000"/>
                  </a:schemeClr>
                </a:solidFill>
              </a:rPr>
              <a:t>IS</a:t>
            </a:r>
            <a:r>
              <a:rPr lang="en-US" b="0" dirty="0">
                <a:solidFill>
                  <a:schemeClr val="tx1">
                    <a:lumMod val="65000"/>
                    <a:lumOff val="35000"/>
                  </a:schemeClr>
                </a:solidFill>
              </a:rPr>
              <a:t> </a:t>
            </a:r>
            <a:r>
              <a:rPr lang="en-US" dirty="0">
                <a:solidFill>
                  <a:schemeClr val="tx1">
                    <a:lumMod val="65000"/>
                    <a:lumOff val="35000"/>
                  </a:schemeClr>
                </a:solidFill>
              </a:rPr>
              <a:t>NULL</a:t>
            </a:r>
            <a:r>
              <a:rPr lang="en-US" b="0" dirty="0">
                <a:solidFill>
                  <a:schemeClr val="tx1">
                    <a:lumMod val="65000"/>
                    <a:lumOff val="35000"/>
                  </a:schemeClr>
                </a:solidFill>
              </a:rPr>
              <a:t>;</a:t>
            </a:r>
          </a:p>
        </p:txBody>
      </p:sp>
      <p:sp>
        <p:nvSpPr>
          <p:cNvPr id="13" name="Highlight Box">
            <a:extLst>
              <a:ext uri="{FF2B5EF4-FFF2-40B4-BE49-F238E27FC236}">
                <a16:creationId xmlns:a16="http://schemas.microsoft.com/office/drawing/2014/main" id="{530D4450-4357-429B-A4C2-3E46E93C9CDF}"/>
              </a:ext>
            </a:extLst>
          </p:cNvPr>
          <p:cNvSpPr>
            <a:spLocks noChangeArrowheads="1"/>
          </p:cNvSpPr>
          <p:nvPr/>
        </p:nvSpPr>
        <p:spPr bwMode="auto">
          <a:xfrm>
            <a:off x="4953000" y="1956991"/>
            <a:ext cx="1828800" cy="274320"/>
          </a:xfrm>
          <a:prstGeom prst="rect">
            <a:avLst/>
          </a:prstGeom>
          <a:noFill/>
          <a:ln w="28575" algn="ctr">
            <a:solidFill>
              <a:schemeClr val="accent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14" name="Highlight Box">
            <a:extLst>
              <a:ext uri="{FF2B5EF4-FFF2-40B4-BE49-F238E27FC236}">
                <a16:creationId xmlns:a16="http://schemas.microsoft.com/office/drawing/2014/main" id="{509765C8-5FC2-40D7-8CB2-0F6573681DDF}"/>
              </a:ext>
            </a:extLst>
          </p:cNvPr>
          <p:cNvSpPr>
            <a:spLocks noChangeArrowheads="1"/>
          </p:cNvSpPr>
          <p:nvPr/>
        </p:nvSpPr>
        <p:spPr bwMode="auto">
          <a:xfrm>
            <a:off x="4953000" y="1473994"/>
            <a:ext cx="731520" cy="274320"/>
          </a:xfrm>
          <a:prstGeom prst="rect">
            <a:avLst/>
          </a:prstGeom>
          <a:noFill/>
          <a:ln w="28575" algn="ctr">
            <a:solidFill>
              <a:schemeClr val="accent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2" name="Text Box 4">
            <a:extLst>
              <a:ext uri="{FF2B5EF4-FFF2-40B4-BE49-F238E27FC236}">
                <a16:creationId xmlns:a16="http://schemas.microsoft.com/office/drawing/2014/main" id="{31593B01-D667-A8A9-05DE-08029FFA8AD8}"/>
              </a:ext>
            </a:extLst>
          </p:cNvPr>
          <p:cNvSpPr txBox="1">
            <a:spLocks noChangeArrowheads="1"/>
          </p:cNvSpPr>
          <p:nvPr/>
        </p:nvSpPr>
        <p:spPr bwMode="auto">
          <a:xfrm>
            <a:off x="2148840" y="3028950"/>
            <a:ext cx="4846320" cy="923330"/>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A</a:t>
            </a:r>
            <a:br>
              <a:rPr lang="en-US" b="0" dirty="0">
                <a:solidFill>
                  <a:schemeClr val="tx1">
                    <a:lumMod val="65000"/>
                    <a:lumOff val="35000"/>
                  </a:schemeClr>
                </a:solidFill>
              </a:rPr>
            </a:br>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t>
            </a:r>
            <a:r>
              <a:rPr lang="en-US" b="0" dirty="0" err="1">
                <a:solidFill>
                  <a:schemeClr val="tx1">
                    <a:lumMod val="65000"/>
                    <a:lumOff val="35000"/>
                  </a:schemeClr>
                </a:solidFill>
              </a:rPr>
              <a:t>val</a:t>
            </a:r>
            <a:r>
              <a:rPr lang="en-US" b="0" dirty="0">
                <a:solidFill>
                  <a:schemeClr val="tx1">
                    <a:lumMod val="65000"/>
                    <a:lumOff val="35000"/>
                  </a:schemeClr>
                </a:solidFill>
              </a:rPr>
              <a:t> </a:t>
            </a:r>
            <a:r>
              <a:rPr lang="en-US" dirty="0">
                <a:solidFill>
                  <a:schemeClr val="tx1">
                    <a:lumMod val="65000"/>
                    <a:lumOff val="35000"/>
                  </a:schemeClr>
                </a:solidFill>
              </a:rPr>
              <a:t>BETWEEN</a:t>
            </a:r>
            <a:r>
              <a:rPr lang="en-US" b="0" dirty="0">
                <a:solidFill>
                  <a:schemeClr val="tx1">
                    <a:lumMod val="65000"/>
                    <a:lumOff val="35000"/>
                  </a:schemeClr>
                </a:solidFill>
              </a:rPr>
              <a:t> 1 </a:t>
            </a:r>
            <a:r>
              <a:rPr lang="en-US" dirty="0">
                <a:solidFill>
                  <a:schemeClr val="tx1">
                    <a:lumMod val="65000"/>
                    <a:lumOff val="35000"/>
                  </a:schemeClr>
                </a:solidFill>
              </a:rPr>
              <a:t>AND</a:t>
            </a:r>
            <a:r>
              <a:rPr lang="en-US" b="0" dirty="0">
                <a:solidFill>
                  <a:schemeClr val="tx1">
                    <a:lumMod val="65000"/>
                    <a:lumOff val="35000"/>
                  </a:schemeClr>
                </a:solidFill>
              </a:rPr>
              <a:t> 100</a:t>
            </a:r>
            <a:br>
              <a:rPr lang="en-US" b="0" dirty="0">
                <a:solidFill>
                  <a:schemeClr val="tx1">
                    <a:lumMod val="65000"/>
                    <a:lumOff val="35000"/>
                  </a:schemeClr>
                </a:solidFill>
              </a:rPr>
            </a:br>
            <a:r>
              <a:rPr lang="en-US" b="0" dirty="0">
                <a:solidFill>
                  <a:schemeClr val="tx1">
                    <a:lumMod val="65000"/>
                    <a:lumOff val="35000"/>
                  </a:schemeClr>
                </a:solidFill>
              </a:rPr>
              <a:t>    </a:t>
            </a:r>
            <a:r>
              <a:rPr lang="en-US" dirty="0">
                <a:solidFill>
                  <a:schemeClr val="tx1">
                    <a:lumMod val="65000"/>
                    <a:lumOff val="35000"/>
                  </a:schemeClr>
                </a:solidFill>
              </a:rPr>
              <a:t>OR</a:t>
            </a:r>
            <a:r>
              <a:rPr lang="en-US" b="0" dirty="0">
                <a:solidFill>
                  <a:schemeClr val="tx1">
                    <a:lumMod val="65000"/>
                    <a:lumOff val="35000"/>
                  </a:schemeClr>
                </a:solidFill>
              </a:rPr>
              <a:t> </a:t>
            </a:r>
            <a:r>
              <a:rPr lang="en-US" b="0" dirty="0" err="1">
                <a:solidFill>
                  <a:schemeClr val="tx1">
                    <a:lumMod val="65000"/>
                    <a:lumOff val="35000"/>
                  </a:schemeClr>
                </a:solidFill>
              </a:rPr>
              <a:t>val</a:t>
            </a:r>
            <a:r>
              <a:rPr lang="en-US" b="0" dirty="0">
                <a:solidFill>
                  <a:schemeClr val="tx1">
                    <a:lumMod val="65000"/>
                    <a:lumOff val="35000"/>
                  </a:schemeClr>
                </a:solidFill>
              </a:rPr>
              <a:t> </a:t>
            </a:r>
            <a:r>
              <a:rPr lang="en-US" dirty="0">
                <a:solidFill>
                  <a:schemeClr val="tx1">
                    <a:lumMod val="65000"/>
                    <a:lumOff val="35000"/>
                  </a:schemeClr>
                </a:solidFill>
              </a:rPr>
              <a:t>BETWEEN</a:t>
            </a:r>
            <a:r>
              <a:rPr lang="en-US" b="0" dirty="0">
                <a:solidFill>
                  <a:schemeClr val="tx1">
                    <a:lumMod val="65000"/>
                    <a:lumOff val="35000"/>
                  </a:schemeClr>
                </a:solidFill>
              </a:rPr>
              <a:t> 50 </a:t>
            </a:r>
            <a:r>
              <a:rPr lang="en-US" dirty="0">
                <a:solidFill>
                  <a:schemeClr val="tx1">
                    <a:lumMod val="65000"/>
                    <a:lumOff val="35000"/>
                  </a:schemeClr>
                </a:solidFill>
              </a:rPr>
              <a:t>AND</a:t>
            </a:r>
            <a:r>
              <a:rPr lang="en-US" b="0" dirty="0">
                <a:solidFill>
                  <a:schemeClr val="tx1">
                    <a:lumMod val="65000"/>
                    <a:lumOff val="35000"/>
                  </a:schemeClr>
                </a:solidFill>
              </a:rPr>
              <a:t> 150;</a:t>
            </a:r>
          </a:p>
        </p:txBody>
      </p:sp>
      <p:sp>
        <p:nvSpPr>
          <p:cNvPr id="12" name="Text Box 4">
            <a:extLst>
              <a:ext uri="{FF2B5EF4-FFF2-40B4-BE49-F238E27FC236}">
                <a16:creationId xmlns:a16="http://schemas.microsoft.com/office/drawing/2014/main" id="{BAB7DAC0-F569-439B-696F-ADBA3EE17980}"/>
              </a:ext>
            </a:extLst>
          </p:cNvPr>
          <p:cNvSpPr txBox="1">
            <a:spLocks noChangeArrowheads="1"/>
          </p:cNvSpPr>
          <p:nvPr/>
        </p:nvSpPr>
        <p:spPr bwMode="auto">
          <a:xfrm>
            <a:off x="2148840" y="3028950"/>
            <a:ext cx="4846320" cy="646331"/>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A</a:t>
            </a:r>
            <a:br>
              <a:rPr lang="en-US" b="0" dirty="0">
                <a:solidFill>
                  <a:schemeClr val="tx1">
                    <a:lumMod val="65000"/>
                    <a:lumOff val="35000"/>
                  </a:schemeClr>
                </a:solidFill>
              </a:rPr>
            </a:br>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t>
            </a:r>
            <a:r>
              <a:rPr lang="en-US" b="0" dirty="0" err="1">
                <a:solidFill>
                  <a:schemeClr val="tx1">
                    <a:lumMod val="65000"/>
                    <a:lumOff val="35000"/>
                  </a:schemeClr>
                </a:solidFill>
              </a:rPr>
              <a:t>val</a:t>
            </a:r>
            <a:r>
              <a:rPr lang="en-US" b="0" dirty="0">
                <a:solidFill>
                  <a:schemeClr val="tx1">
                    <a:lumMod val="65000"/>
                    <a:lumOff val="35000"/>
                  </a:schemeClr>
                </a:solidFill>
              </a:rPr>
              <a:t> </a:t>
            </a:r>
            <a:r>
              <a:rPr lang="en-US" dirty="0">
                <a:solidFill>
                  <a:schemeClr val="tx1">
                    <a:lumMod val="65000"/>
                    <a:lumOff val="35000"/>
                  </a:schemeClr>
                </a:solidFill>
              </a:rPr>
              <a:t>BETWEEN</a:t>
            </a:r>
            <a:r>
              <a:rPr lang="en-US" b="0" dirty="0">
                <a:solidFill>
                  <a:schemeClr val="tx1">
                    <a:lumMod val="65000"/>
                    <a:lumOff val="35000"/>
                  </a:schemeClr>
                </a:solidFill>
              </a:rPr>
              <a:t> 1 </a:t>
            </a:r>
            <a:r>
              <a:rPr lang="en-US" dirty="0">
                <a:solidFill>
                  <a:schemeClr val="tx1">
                    <a:lumMod val="65000"/>
                    <a:lumOff val="35000"/>
                  </a:schemeClr>
                </a:solidFill>
              </a:rPr>
              <a:t>AND</a:t>
            </a:r>
            <a:r>
              <a:rPr lang="en-US" b="0" dirty="0">
                <a:solidFill>
                  <a:schemeClr val="tx1">
                    <a:lumMod val="65000"/>
                    <a:lumOff val="35000"/>
                  </a:schemeClr>
                </a:solidFill>
              </a:rPr>
              <a:t> 150;</a:t>
            </a:r>
          </a:p>
        </p:txBody>
      </p:sp>
      <p:sp>
        <p:nvSpPr>
          <p:cNvPr id="15" name="Highlight Box">
            <a:extLst>
              <a:ext uri="{FF2B5EF4-FFF2-40B4-BE49-F238E27FC236}">
                <a16:creationId xmlns:a16="http://schemas.microsoft.com/office/drawing/2014/main" id="{AA869423-0A27-4151-459E-6EC92CA1FA80}"/>
              </a:ext>
            </a:extLst>
          </p:cNvPr>
          <p:cNvSpPr>
            <a:spLocks noChangeArrowheads="1"/>
          </p:cNvSpPr>
          <p:nvPr/>
        </p:nvSpPr>
        <p:spPr bwMode="auto">
          <a:xfrm>
            <a:off x="2286000" y="3365540"/>
            <a:ext cx="3733800" cy="533400"/>
          </a:xfrm>
          <a:prstGeom prst="rect">
            <a:avLst/>
          </a:prstGeom>
          <a:noFill/>
          <a:ln w="28575" algn="ctr">
            <a:solidFill>
              <a:schemeClr val="accent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8" name="Text Box 4">
            <a:extLst>
              <a:ext uri="{FF2B5EF4-FFF2-40B4-BE49-F238E27FC236}">
                <a16:creationId xmlns:a16="http://schemas.microsoft.com/office/drawing/2014/main" id="{5B982CA0-989A-0DEF-F583-168CC5A28EA3}"/>
              </a:ext>
            </a:extLst>
          </p:cNvPr>
          <p:cNvSpPr txBox="1">
            <a:spLocks noChangeArrowheads="1"/>
          </p:cNvSpPr>
          <p:nvPr/>
        </p:nvSpPr>
        <p:spPr bwMode="auto">
          <a:xfrm>
            <a:off x="2148840" y="1425683"/>
            <a:ext cx="4846320" cy="369332"/>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A </a:t>
            </a:r>
            <a:r>
              <a:rPr lang="en-US" dirty="0">
                <a:solidFill>
                  <a:schemeClr val="tx1">
                    <a:lumMod val="65000"/>
                    <a:lumOff val="35000"/>
                  </a:schemeClr>
                </a:solidFill>
              </a:rPr>
              <a:t>WHERE</a:t>
            </a:r>
            <a:r>
              <a:rPr lang="en-US" b="0" dirty="0">
                <a:solidFill>
                  <a:schemeClr val="tx1">
                    <a:lumMod val="65000"/>
                    <a:lumOff val="35000"/>
                  </a:schemeClr>
                </a:solidFill>
              </a:rPr>
              <a:t> false;</a:t>
            </a:r>
          </a:p>
        </p:txBody>
      </p:sp>
      <p:sp>
        <p:nvSpPr>
          <p:cNvPr id="10" name="Text Box 4" hidden="1">
            <a:extLst>
              <a:ext uri="{FF2B5EF4-FFF2-40B4-BE49-F238E27FC236}">
                <a16:creationId xmlns:a16="http://schemas.microsoft.com/office/drawing/2014/main" id="{D8629979-A517-BA83-97CF-EF4C05A7D29B}"/>
              </a:ext>
            </a:extLst>
          </p:cNvPr>
          <p:cNvSpPr txBox="1">
            <a:spLocks noChangeArrowheads="1"/>
          </p:cNvSpPr>
          <p:nvPr/>
        </p:nvSpPr>
        <p:spPr bwMode="auto">
          <a:xfrm>
            <a:off x="2148840" y="2296419"/>
            <a:ext cx="5120640" cy="369332"/>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A </a:t>
            </a:r>
            <a:r>
              <a:rPr lang="en-US" dirty="0">
                <a:solidFill>
                  <a:schemeClr val="tx1">
                    <a:lumMod val="65000"/>
                    <a:lumOff val="35000"/>
                  </a:schemeClr>
                </a:solidFill>
              </a:rPr>
              <a:t>WHERE</a:t>
            </a:r>
            <a:r>
              <a:rPr lang="en-US" b="0" dirty="0">
                <a:solidFill>
                  <a:schemeClr val="tx1">
                    <a:lumMod val="65000"/>
                    <a:lumOff val="35000"/>
                  </a:schemeClr>
                </a:solidFill>
              </a:rPr>
              <a:t> </a:t>
            </a:r>
            <a:r>
              <a:rPr lang="en-US" dirty="0">
                <a:solidFill>
                  <a:schemeClr val="tx1">
                    <a:lumMod val="65000"/>
                    <a:lumOff val="35000"/>
                  </a:schemeClr>
                </a:solidFill>
              </a:rPr>
              <a:t>RANDOM</a:t>
            </a:r>
            <a:r>
              <a:rPr lang="en-US" b="0" dirty="0">
                <a:solidFill>
                  <a:schemeClr val="tx1">
                    <a:lumMod val="65000"/>
                    <a:lumOff val="35000"/>
                  </a:schemeClr>
                </a:solidFill>
              </a:rPr>
              <a:t>() </a:t>
            </a:r>
            <a:r>
              <a:rPr lang="en-US" dirty="0">
                <a:solidFill>
                  <a:schemeClr val="tx1">
                    <a:lumMod val="65000"/>
                    <a:lumOff val="35000"/>
                  </a:schemeClr>
                </a:solidFill>
              </a:rPr>
              <a:t>IS</a:t>
            </a:r>
            <a:r>
              <a:rPr lang="en-US" b="0" dirty="0">
                <a:solidFill>
                  <a:schemeClr val="tx1">
                    <a:lumMod val="65000"/>
                    <a:lumOff val="35000"/>
                  </a:schemeClr>
                </a:solidFill>
              </a:rPr>
              <a:t> </a:t>
            </a:r>
            <a:r>
              <a:rPr lang="en-US" dirty="0">
                <a:solidFill>
                  <a:schemeClr val="tx1">
                    <a:lumMod val="65000"/>
                    <a:lumOff val="35000"/>
                  </a:schemeClr>
                </a:solidFill>
              </a:rPr>
              <a:t>NULL</a:t>
            </a:r>
            <a:r>
              <a:rPr lang="en-US" b="0" dirty="0">
                <a:solidFill>
                  <a:schemeClr val="tx1">
                    <a:lumMod val="65000"/>
                    <a:lumOff val="35000"/>
                  </a:schemeClr>
                </a:solidFill>
              </a:rPr>
              <a:t>;</a:t>
            </a:r>
          </a:p>
        </p:txBody>
      </p:sp>
      <p:sp>
        <p:nvSpPr>
          <p:cNvPr id="16" name="Highlight Box" hidden="1">
            <a:extLst>
              <a:ext uri="{FF2B5EF4-FFF2-40B4-BE49-F238E27FC236}">
                <a16:creationId xmlns:a16="http://schemas.microsoft.com/office/drawing/2014/main" id="{D256F6D2-4E75-19DD-5D6F-91393120D6EC}"/>
              </a:ext>
            </a:extLst>
          </p:cNvPr>
          <p:cNvSpPr>
            <a:spLocks noChangeArrowheads="1"/>
          </p:cNvSpPr>
          <p:nvPr/>
        </p:nvSpPr>
        <p:spPr bwMode="auto">
          <a:xfrm>
            <a:off x="4953000" y="2346535"/>
            <a:ext cx="2194560" cy="274320"/>
          </a:xfrm>
          <a:prstGeom prst="rect">
            <a:avLst/>
          </a:prstGeom>
          <a:noFill/>
          <a:ln w="28575" algn="ctr">
            <a:solidFill>
              <a:schemeClr val="accent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17" name="Text Box 4">
            <a:extLst>
              <a:ext uri="{FF2B5EF4-FFF2-40B4-BE49-F238E27FC236}">
                <a16:creationId xmlns:a16="http://schemas.microsoft.com/office/drawing/2014/main" id="{973E5576-599A-B896-63EC-550837318022}"/>
              </a:ext>
            </a:extLst>
          </p:cNvPr>
          <p:cNvSpPr txBox="1">
            <a:spLocks noChangeArrowheads="1"/>
          </p:cNvSpPr>
          <p:nvPr/>
        </p:nvSpPr>
        <p:spPr bwMode="auto">
          <a:xfrm>
            <a:off x="2148840" y="1897618"/>
            <a:ext cx="4846320" cy="369332"/>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A </a:t>
            </a:r>
            <a:r>
              <a:rPr lang="en-US" dirty="0">
                <a:solidFill>
                  <a:schemeClr val="tx1">
                    <a:lumMod val="65000"/>
                    <a:lumOff val="35000"/>
                  </a:schemeClr>
                </a:solidFill>
              </a:rPr>
              <a:t>WHERE</a:t>
            </a:r>
            <a:r>
              <a:rPr lang="en-US" b="0" dirty="0">
                <a:solidFill>
                  <a:schemeClr val="tx1">
                    <a:lumMod val="65000"/>
                    <a:lumOff val="35000"/>
                  </a:schemeClr>
                </a:solidFill>
              </a:rPr>
              <a:t> false;</a:t>
            </a:r>
          </a:p>
        </p:txBody>
      </p:sp>
    </p:spTree>
    <p:extLst>
      <p:ext uri="{BB962C8B-B14F-4D97-AF65-F5344CB8AC3E}">
        <p14:creationId xmlns:p14="http://schemas.microsoft.com/office/powerpoint/2010/main" val="3935929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25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25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25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25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250"/>
                                        <p:tgtEl>
                                          <p:spTgt spid="9"/>
                                        </p:tgtEl>
                                      </p:cBhvr>
                                    </p:animEffect>
                                    <p:set>
                                      <p:cBhvr>
                                        <p:cTn id="27" dur="1" fill="hold">
                                          <p:stCondLst>
                                            <p:cond delay="249"/>
                                          </p:stCondLst>
                                        </p:cTn>
                                        <p:tgtEl>
                                          <p:spTgt spid="9"/>
                                        </p:tgtEl>
                                        <p:attrNameLst>
                                          <p:attrName>style.visibility</p:attrName>
                                        </p:attrNameLst>
                                      </p:cBhvr>
                                      <p:to>
                                        <p:strVal val="hidden"/>
                                      </p:to>
                                    </p:set>
                                  </p:childTnLst>
                                </p:cTn>
                              </p:par>
                              <p:par>
                                <p:cTn id="28" presetID="10" presetClass="entr" presetSubtype="0"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25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250"/>
                                        <p:tgtEl>
                                          <p:spTgt spid="1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250"/>
                                        <p:tgtEl>
                                          <p:spTgt spid="16"/>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5">
                                            <p:txEl>
                                              <p:pRg st="4" end="4"/>
                                            </p:txEl>
                                          </p:spTgt>
                                        </p:tgtEl>
                                        <p:attrNameLst>
                                          <p:attrName>style.visibility</p:attrName>
                                        </p:attrNameLst>
                                      </p:cBhvr>
                                      <p:to>
                                        <p:strVal val="visible"/>
                                      </p:to>
                                    </p:set>
                                    <p:animEffect transition="in" filter="fade">
                                      <p:cBhvr>
                                        <p:cTn id="45" dur="250"/>
                                        <p:tgtEl>
                                          <p:spTgt spid="5">
                                            <p:txEl>
                                              <p:pRg st="4" end="4"/>
                                            </p:txEl>
                                          </p:spTgt>
                                        </p:tgtEl>
                                      </p:cBhvr>
                                    </p:animEffect>
                                  </p:childTnLst>
                                </p:cTn>
                              </p:par>
                              <p:par>
                                <p:cTn id="46" presetID="10" presetClass="entr" presetSubtype="0" fill="hold" grpId="1" nodeType="withEffect">
                                  <p:stCondLst>
                                    <p:cond delay="0"/>
                                  </p:stCondLst>
                                  <p:childTnLst>
                                    <p:set>
                                      <p:cBhvr>
                                        <p:cTn id="47" dur="1" fill="hold">
                                          <p:stCondLst>
                                            <p:cond delay="0"/>
                                          </p:stCondLst>
                                        </p:cTn>
                                        <p:tgtEl>
                                          <p:spTgt spid="2"/>
                                        </p:tgtEl>
                                        <p:attrNameLst>
                                          <p:attrName>style.visibility</p:attrName>
                                        </p:attrNameLst>
                                      </p:cBhvr>
                                      <p:to>
                                        <p:strVal val="visible"/>
                                      </p:to>
                                    </p:set>
                                    <p:animEffect transition="in" filter="fade">
                                      <p:cBhvr>
                                        <p:cTn id="48" dur="250"/>
                                        <p:tgtEl>
                                          <p:spTgt spid="2"/>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25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xit" presetSubtype="0" fill="hold" grpId="0" nodeType="clickEffect">
                                  <p:stCondLst>
                                    <p:cond delay="0"/>
                                  </p:stCondLst>
                                  <p:childTnLst>
                                    <p:animEffect transition="out" filter="fade">
                                      <p:cBhvr>
                                        <p:cTn id="57" dur="250"/>
                                        <p:tgtEl>
                                          <p:spTgt spid="2"/>
                                        </p:tgtEl>
                                      </p:cBhvr>
                                    </p:animEffect>
                                    <p:set>
                                      <p:cBhvr>
                                        <p:cTn id="58" dur="1" fill="hold">
                                          <p:stCondLst>
                                            <p:cond delay="249"/>
                                          </p:stCondLst>
                                        </p:cTn>
                                        <p:tgtEl>
                                          <p:spTgt spid="2"/>
                                        </p:tgtEl>
                                        <p:attrNameLst>
                                          <p:attrName>style.visibility</p:attrName>
                                        </p:attrNameLst>
                                      </p:cBhvr>
                                      <p:to>
                                        <p:strVal val="hidden"/>
                                      </p:to>
                                    </p:set>
                                  </p:childTnLst>
                                </p:cTn>
                              </p:par>
                              <p:par>
                                <p:cTn id="59" presetID="10" presetClass="exit" presetSubtype="0" fill="hold" grpId="1" nodeType="withEffect">
                                  <p:stCondLst>
                                    <p:cond delay="0"/>
                                  </p:stCondLst>
                                  <p:childTnLst>
                                    <p:animEffect transition="out" filter="fade">
                                      <p:cBhvr>
                                        <p:cTn id="60" dur="250"/>
                                        <p:tgtEl>
                                          <p:spTgt spid="15"/>
                                        </p:tgtEl>
                                      </p:cBhvr>
                                    </p:animEffect>
                                    <p:set>
                                      <p:cBhvr>
                                        <p:cTn id="61" dur="1" fill="hold">
                                          <p:stCondLst>
                                            <p:cond delay="249"/>
                                          </p:stCondLst>
                                        </p:cTn>
                                        <p:tgtEl>
                                          <p:spTgt spid="15"/>
                                        </p:tgtEl>
                                        <p:attrNameLst>
                                          <p:attrName>style.visibility</p:attrName>
                                        </p:attrNameLst>
                                      </p:cBhvr>
                                      <p:to>
                                        <p:strVal val="hidden"/>
                                      </p:to>
                                    </p:set>
                                  </p:childTnLst>
                                </p:cTn>
                              </p:par>
                            </p:childTnLst>
                          </p:cTn>
                        </p:par>
                        <p:par>
                          <p:cTn id="62" fill="hold">
                            <p:stCondLst>
                              <p:cond delay="250"/>
                            </p:stCondLst>
                            <p:childTnLst>
                              <p:par>
                                <p:cTn id="63" presetID="10" presetClass="entr" presetSubtype="0" fill="hold" grpId="0" nodeType="after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fade">
                                      <p:cBhvr>
                                        <p:cTn id="65" dur="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3" grpId="0" animBg="1"/>
      <p:bldP spid="14" grpId="0" animBg="1"/>
      <p:bldP spid="2" grpId="0" animBg="1"/>
      <p:bldP spid="2" grpId="1" animBg="1"/>
      <p:bldP spid="12" grpId="0" animBg="1"/>
      <p:bldP spid="15" grpId="0" animBg="1"/>
      <p:bldP spid="15" grpId="1" animBg="1"/>
      <p:bldP spid="8" grpId="0" animBg="1"/>
      <p:bldP spid="10" grpId="0" animBg="1"/>
      <p:bldP spid="16" grpId="0" animBg="1"/>
      <p:bldP spid="1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36A4D08-EB0E-4A63-A4B7-01B0BA175D78}"/>
              </a:ext>
            </a:extLst>
          </p:cNvPr>
          <p:cNvSpPr>
            <a:spLocks noGrp="1"/>
          </p:cNvSpPr>
          <p:nvPr>
            <p:ph type="title"/>
          </p:nvPr>
        </p:nvSpPr>
        <p:spPr>
          <a:prstGeom prst="rect">
            <a:avLst/>
          </a:prstGeom>
        </p:spPr>
        <p:txBody>
          <a:bodyPr/>
          <a:lstStyle/>
          <a:p>
            <a:r>
              <a:rPr lang="en-US" dirty="0"/>
              <a:t>Observation</a:t>
            </a:r>
          </a:p>
        </p:txBody>
      </p:sp>
      <p:sp>
        <p:nvSpPr>
          <p:cNvPr id="4" name="Content Placeholder 3">
            <a:extLst>
              <a:ext uri="{FF2B5EF4-FFF2-40B4-BE49-F238E27FC236}">
                <a16:creationId xmlns:a16="http://schemas.microsoft.com/office/drawing/2014/main" id="{4AC92CA0-A98C-49BD-AF67-F5F503EB2A4E}"/>
              </a:ext>
            </a:extLst>
          </p:cNvPr>
          <p:cNvSpPr>
            <a:spLocks noGrp="1"/>
          </p:cNvSpPr>
          <p:nvPr>
            <p:ph idx="1"/>
          </p:nvPr>
        </p:nvSpPr>
        <p:spPr>
          <a:prstGeom prst="rect">
            <a:avLst/>
          </a:prstGeom>
        </p:spPr>
        <p:txBody>
          <a:bodyPr/>
          <a:lstStyle/>
          <a:p>
            <a:r>
              <a:rPr lang="en-US" dirty="0"/>
              <a:t>We have formulas for the operator algorithms (e.g. the cost formulas for hash join, sort merge join, …), but we also need to estimate the size of the output that an operator produces.</a:t>
            </a:r>
          </a:p>
          <a:p>
            <a:endParaRPr lang="en-US" dirty="0"/>
          </a:p>
          <a:p>
            <a:r>
              <a:rPr lang="en-US" dirty="0"/>
              <a:t>This is hard because the output of each operators depends on its input.</a:t>
            </a:r>
          </a:p>
        </p:txBody>
      </p:sp>
      <p:sp>
        <p:nvSpPr>
          <p:cNvPr id="5" name="Slide Number Placeholder 3">
            <a:extLst>
              <a:ext uri="{FF2B5EF4-FFF2-40B4-BE49-F238E27FC236}">
                <a16:creationId xmlns:a16="http://schemas.microsoft.com/office/drawing/2014/main" id="{4D99BDBB-FC71-465B-9891-6B5544E766CD}"/>
              </a:ext>
            </a:extLst>
          </p:cNvPr>
          <p:cNvSpPr>
            <a:spLocks noGrp="1"/>
          </p:cNvSpPr>
          <p:nvPr>
            <p:ph type="sldNum" sz="quarter" idx="4"/>
          </p:nvPr>
        </p:nvSpPr>
        <p:spPr/>
        <p:txBody>
          <a:bodyPr/>
          <a:lstStyle/>
          <a:p>
            <a:pPr algn="r"/>
            <a:fld id="{97DD1AB5-42BA-4E8A-BFEE-435884E16AAB}" type="slidenum">
              <a:rPr lang="en-US" smtClean="0"/>
              <a:pPr algn="r"/>
              <a:t>36</a:t>
            </a:fld>
            <a:endParaRPr lang="en-US" dirty="0"/>
          </a:p>
        </p:txBody>
      </p:sp>
      <p:grpSp>
        <p:nvGrpSpPr>
          <p:cNvPr id="10" name="Group 9">
            <a:extLst>
              <a:ext uri="{FF2B5EF4-FFF2-40B4-BE49-F238E27FC236}">
                <a16:creationId xmlns:a16="http://schemas.microsoft.com/office/drawing/2014/main" id="{C94BCB4C-A3BA-2483-8738-5F6435D757B7}"/>
              </a:ext>
            </a:extLst>
          </p:cNvPr>
          <p:cNvGrpSpPr/>
          <p:nvPr/>
        </p:nvGrpSpPr>
        <p:grpSpPr>
          <a:xfrm>
            <a:off x="5749577" y="892676"/>
            <a:ext cx="2723863" cy="3050674"/>
            <a:chOff x="8057114" y="664076"/>
            <a:chExt cx="2723863" cy="3050674"/>
          </a:xfrm>
        </p:grpSpPr>
        <p:grpSp>
          <p:nvGrpSpPr>
            <p:cNvPr id="13" name="Group 12" hidden="1">
              <a:extLst>
                <a:ext uri="{FF2B5EF4-FFF2-40B4-BE49-F238E27FC236}">
                  <a16:creationId xmlns:a16="http://schemas.microsoft.com/office/drawing/2014/main" id="{3D043B6A-F519-BC04-2885-AB46A8116FB4}"/>
                </a:ext>
              </a:extLst>
            </p:cNvPr>
            <p:cNvGrpSpPr/>
            <p:nvPr/>
          </p:nvGrpSpPr>
          <p:grpSpPr>
            <a:xfrm>
              <a:off x="8809059" y="2205188"/>
              <a:ext cx="198120" cy="45720"/>
              <a:chOff x="6975655" y="4030202"/>
              <a:chExt cx="198120" cy="45720"/>
            </a:xfrm>
          </p:grpSpPr>
          <p:sp>
            <p:nvSpPr>
              <p:cNvPr id="36" name="magnet">
                <a:extLst>
                  <a:ext uri="{FF2B5EF4-FFF2-40B4-BE49-F238E27FC236}">
                    <a16:creationId xmlns:a16="http://schemas.microsoft.com/office/drawing/2014/main" id="{7716B4D3-1EDC-C6BA-5328-B3F848BC1119}"/>
                  </a:ext>
                </a:extLst>
              </p:cNvPr>
              <p:cNvSpPr/>
              <p:nvPr/>
            </p:nvSpPr>
            <p:spPr>
              <a:xfrm>
                <a:off x="6975655" y="4030202"/>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37" name="magnet">
                <a:extLst>
                  <a:ext uri="{FF2B5EF4-FFF2-40B4-BE49-F238E27FC236}">
                    <a16:creationId xmlns:a16="http://schemas.microsoft.com/office/drawing/2014/main" id="{F7894A2F-82E1-F6D8-8354-5BE7C929252D}"/>
                  </a:ext>
                </a:extLst>
              </p:cNvPr>
              <p:cNvSpPr/>
              <p:nvPr/>
            </p:nvSpPr>
            <p:spPr>
              <a:xfrm>
                <a:off x="7128055" y="4030202"/>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14" name="Rectangle 21">
              <a:extLst>
                <a:ext uri="{FF2B5EF4-FFF2-40B4-BE49-F238E27FC236}">
                  <a16:creationId xmlns:a16="http://schemas.microsoft.com/office/drawing/2014/main" id="{54F4A749-9524-94BE-432D-66C206E28F5B}"/>
                </a:ext>
              </a:extLst>
            </p:cNvPr>
            <p:cNvSpPr>
              <a:spLocks noChangeArrowheads="1"/>
            </p:cNvSpPr>
            <p:nvPr/>
          </p:nvSpPr>
          <p:spPr bwMode="auto">
            <a:xfrm>
              <a:off x="8057114" y="2755737"/>
              <a:ext cx="663645" cy="276999"/>
            </a:xfrm>
            <a:prstGeom prst="rect">
              <a:avLst/>
            </a:prstGeom>
            <a:noFill/>
            <a:ln w="12700">
              <a:noFill/>
              <a:miter lim="800000"/>
              <a:headEnd/>
              <a:tailEnd/>
            </a:ln>
            <a:effectLst/>
          </p:spPr>
          <p:txBody>
            <a:bodyPr wrap="none" lIns="90488" tIns="0" rIns="90488"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Dept</a:t>
              </a:r>
            </a:p>
          </p:txBody>
        </p:sp>
        <p:sp>
          <p:nvSpPr>
            <p:cNvPr id="15" name="Rectangle 22">
              <a:extLst>
                <a:ext uri="{FF2B5EF4-FFF2-40B4-BE49-F238E27FC236}">
                  <a16:creationId xmlns:a16="http://schemas.microsoft.com/office/drawing/2014/main" id="{DA730C4C-F8C8-531A-5AFC-CCBD0A06368D}"/>
                </a:ext>
              </a:extLst>
            </p:cNvPr>
            <p:cNvSpPr>
              <a:spLocks noChangeArrowheads="1"/>
            </p:cNvSpPr>
            <p:nvPr/>
          </p:nvSpPr>
          <p:spPr bwMode="auto">
            <a:xfrm>
              <a:off x="9055100" y="3437751"/>
              <a:ext cx="646012" cy="276999"/>
            </a:xfrm>
            <a:prstGeom prst="rect">
              <a:avLst/>
            </a:prstGeom>
            <a:noFill/>
            <a:ln w="12700">
              <a:noFill/>
              <a:miter lim="800000"/>
              <a:headEnd/>
              <a:tailEnd/>
            </a:ln>
            <a:effectLst/>
          </p:spPr>
          <p:txBody>
            <a:bodyPr wrap="none" lIns="90488" tIns="0" rIns="90488"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Emp</a:t>
              </a:r>
            </a:p>
          </p:txBody>
        </p:sp>
        <p:sp>
          <p:nvSpPr>
            <p:cNvPr id="20" name="TextBox 19">
              <a:extLst>
                <a:ext uri="{FF2B5EF4-FFF2-40B4-BE49-F238E27FC236}">
                  <a16:creationId xmlns:a16="http://schemas.microsoft.com/office/drawing/2014/main" id="{B91ED8A3-1306-3EF5-8135-E1BC18F0EAC1}"/>
                </a:ext>
              </a:extLst>
            </p:cNvPr>
            <p:cNvSpPr txBox="1"/>
            <p:nvPr/>
          </p:nvSpPr>
          <p:spPr>
            <a:xfrm>
              <a:off x="8631887" y="664076"/>
              <a:ext cx="920445"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π</a:t>
              </a:r>
              <a:r>
                <a:rPr lang="en-US" sz="2000" b="1" baseline="-25000" dirty="0" err="1">
                  <a:solidFill>
                    <a:schemeClr val="accent1"/>
                  </a:solidFill>
                  <a:latin typeface="Inconsolata" panose="00000509000000000000" pitchFamily="49" charset="0"/>
                  <a:cs typeface="Times New Roman" panose="02020603050405020304" pitchFamily="18" charset="0"/>
                </a:rPr>
                <a:t>ename</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sp>
          <p:nvSpPr>
            <p:cNvPr id="24" name="TextBox 23">
              <a:extLst>
                <a:ext uri="{FF2B5EF4-FFF2-40B4-BE49-F238E27FC236}">
                  <a16:creationId xmlns:a16="http://schemas.microsoft.com/office/drawing/2014/main" id="{A1B8C0AF-63DC-B9DB-CBF5-5D5A312242D9}"/>
                </a:ext>
              </a:extLst>
            </p:cNvPr>
            <p:cNvSpPr txBox="1"/>
            <p:nvPr/>
          </p:nvSpPr>
          <p:spPr>
            <a:xfrm>
              <a:off x="8555688" y="1675959"/>
              <a:ext cx="2225289"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cxnSp>
          <p:nvCxnSpPr>
            <p:cNvPr id="25" name="Connector: Curved 24">
              <a:extLst>
                <a:ext uri="{FF2B5EF4-FFF2-40B4-BE49-F238E27FC236}">
                  <a16:creationId xmlns:a16="http://schemas.microsoft.com/office/drawing/2014/main" id="{DDB2FE96-9AE0-C6E1-454A-0EC73D35A385}"/>
                </a:ext>
              </a:extLst>
            </p:cNvPr>
            <p:cNvCxnSpPr>
              <a:cxnSpLocks/>
              <a:stCxn id="14" idx="0"/>
              <a:endCxn id="36" idx="2"/>
            </p:cNvCxnSpPr>
            <p:nvPr/>
          </p:nvCxnSpPr>
          <p:spPr>
            <a:xfrm rot="5400000" flipH="1" flipV="1">
              <a:off x="8358014" y="2281832"/>
              <a:ext cx="504829" cy="442982"/>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94DC946D-56EE-D73B-E6A6-5A881AD826C7}"/>
                </a:ext>
              </a:extLst>
            </p:cNvPr>
            <p:cNvCxnSpPr>
              <a:cxnSpLocks/>
              <a:stCxn id="33" idx="0"/>
              <a:endCxn id="37" idx="2"/>
            </p:cNvCxnSpPr>
            <p:nvPr/>
          </p:nvCxnSpPr>
          <p:spPr>
            <a:xfrm rot="16200000" flipV="1">
              <a:off x="8947834" y="2287394"/>
              <a:ext cx="460613" cy="387642"/>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 name="Connector: Curved 40">
              <a:extLst>
                <a:ext uri="{FF2B5EF4-FFF2-40B4-BE49-F238E27FC236}">
                  <a16:creationId xmlns:a16="http://schemas.microsoft.com/office/drawing/2014/main" id="{AD76D955-A51E-6913-168A-A8AF0C5386AB}"/>
                </a:ext>
              </a:extLst>
            </p:cNvPr>
            <p:cNvCxnSpPr>
              <a:cxnSpLocks/>
              <a:stCxn id="34" idx="2"/>
              <a:endCxn id="35" idx="0"/>
            </p:cNvCxnSpPr>
            <p:nvPr/>
          </p:nvCxnSpPr>
          <p:spPr>
            <a:xfrm flipV="1">
              <a:off x="8900929" y="1348716"/>
              <a:ext cx="0" cy="61722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4BAF5334-CA34-03CD-2564-4654D38B13E2}"/>
                </a:ext>
              </a:extLst>
            </p:cNvPr>
            <p:cNvGrpSpPr/>
            <p:nvPr/>
          </p:nvGrpSpPr>
          <p:grpSpPr>
            <a:xfrm>
              <a:off x="8878069" y="1348716"/>
              <a:ext cx="45720" cy="617220"/>
              <a:chOff x="7060540" y="3173730"/>
              <a:chExt cx="45720" cy="617220"/>
            </a:xfrm>
          </p:grpSpPr>
          <p:sp>
            <p:nvSpPr>
              <p:cNvPr id="34" name="magnet" hidden="1">
                <a:extLst>
                  <a:ext uri="{FF2B5EF4-FFF2-40B4-BE49-F238E27FC236}">
                    <a16:creationId xmlns:a16="http://schemas.microsoft.com/office/drawing/2014/main" id="{C112B854-199A-6EB8-823C-D0B6C3295430}"/>
                  </a:ext>
                </a:extLst>
              </p:cNvPr>
              <p:cNvSpPr/>
              <p:nvPr/>
            </p:nvSpPr>
            <p:spPr>
              <a:xfrm>
                <a:off x="7060540" y="37452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35" name="magnet" hidden="1">
                <a:extLst>
                  <a:ext uri="{FF2B5EF4-FFF2-40B4-BE49-F238E27FC236}">
                    <a16:creationId xmlns:a16="http://schemas.microsoft.com/office/drawing/2014/main" id="{DCEAF3B7-8833-92AB-BCAA-72FE48CB13EC}"/>
                  </a:ext>
                </a:extLst>
              </p:cNvPr>
              <p:cNvSpPr/>
              <p:nvPr/>
            </p:nvSpPr>
            <p:spPr>
              <a:xfrm>
                <a:off x="7060540" y="31737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grpSp>
          <p:nvGrpSpPr>
            <p:cNvPr id="29" name="Group 28">
              <a:extLst>
                <a:ext uri="{FF2B5EF4-FFF2-40B4-BE49-F238E27FC236}">
                  <a16:creationId xmlns:a16="http://schemas.microsoft.com/office/drawing/2014/main" id="{F54403E3-2C96-DBED-F57F-790A4C1F33F8}"/>
                </a:ext>
              </a:extLst>
            </p:cNvPr>
            <p:cNvGrpSpPr/>
            <p:nvPr/>
          </p:nvGrpSpPr>
          <p:grpSpPr>
            <a:xfrm>
              <a:off x="9102919" y="2419350"/>
              <a:ext cx="1281120" cy="830997"/>
              <a:chOff x="9148636" y="3805137"/>
              <a:chExt cx="1281120" cy="830997"/>
            </a:xfrm>
          </p:grpSpPr>
          <p:sp>
            <p:nvSpPr>
              <p:cNvPr id="31" name="TextBox 30">
                <a:extLst>
                  <a:ext uri="{FF2B5EF4-FFF2-40B4-BE49-F238E27FC236}">
                    <a16:creationId xmlns:a16="http://schemas.microsoft.com/office/drawing/2014/main" id="{A7FA0B34-F40A-D69F-749F-95531B8C653B}"/>
                  </a:ext>
                </a:extLst>
              </p:cNvPr>
              <p:cNvSpPr txBox="1"/>
              <p:nvPr/>
            </p:nvSpPr>
            <p:spPr>
              <a:xfrm>
                <a:off x="9148636" y="3805137"/>
                <a:ext cx="1281120" cy="830997"/>
              </a:xfrm>
              <a:prstGeom prst="rect">
                <a:avLst/>
              </a:prstGeom>
              <a:noFill/>
            </p:spPr>
            <p:txBody>
              <a:bodyPr wrap="none" rtlCol="0">
                <a:spAutoFit/>
              </a:bodyPr>
              <a:lstStyle/>
              <a:p>
                <a:r>
                  <a:rPr lang="el-GR" sz="4800" dirty="0">
                    <a:latin typeface="Times New Roman" panose="02020603050405020304" pitchFamily="18" charset="0"/>
                    <a:cs typeface="Times New Roman" panose="02020603050405020304" pitchFamily="18" charset="0"/>
                  </a:rPr>
                  <a:t>σ</a:t>
                </a:r>
                <a:r>
                  <a:rPr lang="en-US" sz="2000" b="1" baseline="-25000" dirty="0" err="1">
                    <a:solidFill>
                      <a:schemeClr val="accent1"/>
                    </a:solidFill>
                    <a:latin typeface="Inconsolata" panose="00000509000000000000" pitchFamily="49" charset="0"/>
                    <a:cs typeface="Times New Roman" panose="02020603050405020304" pitchFamily="18" charset="0"/>
                  </a:rPr>
                  <a:t>ename,did</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sp>
            <p:nvSpPr>
              <p:cNvPr id="32" name="magnet" hidden="1">
                <a:extLst>
                  <a:ext uri="{FF2B5EF4-FFF2-40B4-BE49-F238E27FC236}">
                    <a16:creationId xmlns:a16="http://schemas.microsoft.com/office/drawing/2014/main" id="{2EE941A7-1B83-37FC-8A64-BF7BB74329A3}"/>
                  </a:ext>
                </a:extLst>
              </p:cNvPr>
              <p:cNvSpPr/>
              <p:nvPr/>
            </p:nvSpPr>
            <p:spPr>
              <a:xfrm>
                <a:off x="9394818" y="4489777"/>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33" name="magnet" hidden="1">
                <a:extLst>
                  <a:ext uri="{FF2B5EF4-FFF2-40B4-BE49-F238E27FC236}">
                    <a16:creationId xmlns:a16="http://schemas.microsoft.com/office/drawing/2014/main" id="{DEDEACAE-4DBD-964C-DFCC-214864597979}"/>
                  </a:ext>
                </a:extLst>
              </p:cNvPr>
              <p:cNvSpPr/>
              <p:nvPr/>
            </p:nvSpPr>
            <p:spPr>
              <a:xfrm>
                <a:off x="9394818" y="4097308"/>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cxnSp>
          <p:nvCxnSpPr>
            <p:cNvPr id="30" name="Connector: Curved 40">
              <a:extLst>
                <a:ext uri="{FF2B5EF4-FFF2-40B4-BE49-F238E27FC236}">
                  <a16:creationId xmlns:a16="http://schemas.microsoft.com/office/drawing/2014/main" id="{5E0648E4-5D2A-A78A-0A92-BB2638945E26}"/>
                </a:ext>
              </a:extLst>
            </p:cNvPr>
            <p:cNvCxnSpPr>
              <a:cxnSpLocks/>
              <a:stCxn id="15" idx="0"/>
              <a:endCxn id="32" idx="2"/>
            </p:cNvCxnSpPr>
            <p:nvPr/>
          </p:nvCxnSpPr>
          <p:spPr>
            <a:xfrm flipH="1" flipV="1">
              <a:off x="9371961" y="3149710"/>
              <a:ext cx="6145" cy="288041"/>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6384146C-F3BA-6457-DA48-9AA5E3A6CF8E}"/>
              </a:ext>
            </a:extLst>
          </p:cNvPr>
          <p:cNvGrpSpPr/>
          <p:nvPr/>
        </p:nvGrpSpPr>
        <p:grpSpPr>
          <a:xfrm>
            <a:off x="5638800" y="1192198"/>
            <a:ext cx="1761938" cy="499618"/>
            <a:chOff x="5791200" y="1192198"/>
            <a:chExt cx="1761938" cy="499618"/>
          </a:xfrm>
        </p:grpSpPr>
        <p:sp>
          <p:nvSpPr>
            <p:cNvPr id="40" name="Highlight Box">
              <a:extLst>
                <a:ext uri="{FF2B5EF4-FFF2-40B4-BE49-F238E27FC236}">
                  <a16:creationId xmlns:a16="http://schemas.microsoft.com/office/drawing/2014/main" id="{7C34288B-8167-383A-ED4B-036B96B967C9}"/>
                </a:ext>
              </a:extLst>
            </p:cNvPr>
            <p:cNvSpPr/>
            <p:nvPr/>
          </p:nvSpPr>
          <p:spPr>
            <a:xfrm>
              <a:off x="6364418" y="1192198"/>
              <a:ext cx="1188720" cy="499618"/>
            </a:xfrm>
            <a:prstGeom prst="roundRect">
              <a:avLst>
                <a:gd name="adj" fmla="val 134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181A33A9-5E34-BF6B-E685-02E843D8C601}"/>
                </a:ext>
              </a:extLst>
            </p:cNvPr>
            <p:cNvSpPr txBox="1">
              <a:spLocks noChangeArrowheads="1"/>
            </p:cNvSpPr>
            <p:nvPr/>
          </p:nvSpPr>
          <p:spPr bwMode="auto">
            <a:xfrm>
              <a:off x="5791200" y="1195786"/>
              <a:ext cx="559337"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0" rIns="67414" bIns="0">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3200" b="1" u="none" dirty="0">
                  <a:solidFill>
                    <a:schemeClr val="accent1"/>
                  </a:solidFill>
                  <a:latin typeface="Crimson Text" panose="02000503000000000000" pitchFamily="2" charset="0"/>
                </a:rPr>
                <a:t>???</a:t>
              </a:r>
            </a:p>
          </p:txBody>
        </p:sp>
      </p:grpSp>
      <p:grpSp>
        <p:nvGrpSpPr>
          <p:cNvPr id="45" name="Group 44">
            <a:extLst>
              <a:ext uri="{FF2B5EF4-FFF2-40B4-BE49-F238E27FC236}">
                <a16:creationId xmlns:a16="http://schemas.microsoft.com/office/drawing/2014/main" id="{0F654865-C623-7E11-2BC5-406541915FD5}"/>
              </a:ext>
            </a:extLst>
          </p:cNvPr>
          <p:cNvGrpSpPr/>
          <p:nvPr/>
        </p:nvGrpSpPr>
        <p:grpSpPr>
          <a:xfrm>
            <a:off x="6324600" y="2181848"/>
            <a:ext cx="2644256" cy="499618"/>
            <a:chOff x="6477000" y="2181848"/>
            <a:chExt cx="2644256" cy="499618"/>
          </a:xfrm>
        </p:grpSpPr>
        <p:sp>
          <p:nvSpPr>
            <p:cNvPr id="38" name="Highlight Box">
              <a:extLst>
                <a:ext uri="{FF2B5EF4-FFF2-40B4-BE49-F238E27FC236}">
                  <a16:creationId xmlns:a16="http://schemas.microsoft.com/office/drawing/2014/main" id="{8C2C9E9B-B9C8-9BE6-937B-B67D352EBB0A}"/>
                </a:ext>
              </a:extLst>
            </p:cNvPr>
            <p:cNvSpPr/>
            <p:nvPr/>
          </p:nvSpPr>
          <p:spPr>
            <a:xfrm>
              <a:off x="6477000" y="2181848"/>
              <a:ext cx="2103120" cy="499618"/>
            </a:xfrm>
            <a:prstGeom prst="roundRect">
              <a:avLst>
                <a:gd name="adj" fmla="val 134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6A00243A-63F6-CB79-31CA-2007A034A129}"/>
                </a:ext>
              </a:extLst>
            </p:cNvPr>
            <p:cNvSpPr txBox="1">
              <a:spLocks noChangeArrowheads="1"/>
            </p:cNvSpPr>
            <p:nvPr/>
          </p:nvSpPr>
          <p:spPr bwMode="auto">
            <a:xfrm>
              <a:off x="8561919" y="2185436"/>
              <a:ext cx="559337"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0" rIns="67414" bIns="0">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3200" b="1" u="none" dirty="0">
                  <a:solidFill>
                    <a:schemeClr val="accent1"/>
                  </a:solidFill>
                  <a:latin typeface="Crimson Text" panose="02000503000000000000" pitchFamily="2" charset="0"/>
                </a:rPr>
                <a:t>???</a:t>
              </a:r>
            </a:p>
          </p:txBody>
        </p:sp>
      </p:grpSp>
      <p:grpSp>
        <p:nvGrpSpPr>
          <p:cNvPr id="44" name="Group 43">
            <a:extLst>
              <a:ext uri="{FF2B5EF4-FFF2-40B4-BE49-F238E27FC236}">
                <a16:creationId xmlns:a16="http://schemas.microsoft.com/office/drawing/2014/main" id="{FD67FCC4-ED15-F00D-6AA9-810195161951}"/>
              </a:ext>
            </a:extLst>
          </p:cNvPr>
          <p:cNvGrpSpPr/>
          <p:nvPr/>
        </p:nvGrpSpPr>
        <p:grpSpPr>
          <a:xfrm>
            <a:off x="6736080" y="2914511"/>
            <a:ext cx="1950445" cy="499618"/>
            <a:chOff x="6888480" y="2914511"/>
            <a:chExt cx="1950445" cy="499618"/>
          </a:xfrm>
        </p:grpSpPr>
        <p:sp>
          <p:nvSpPr>
            <p:cNvPr id="39" name="Highlight Box">
              <a:extLst>
                <a:ext uri="{FF2B5EF4-FFF2-40B4-BE49-F238E27FC236}">
                  <a16:creationId xmlns:a16="http://schemas.microsoft.com/office/drawing/2014/main" id="{DE750772-5260-8D8E-7B25-76EF47CD11CD}"/>
                </a:ext>
              </a:extLst>
            </p:cNvPr>
            <p:cNvSpPr/>
            <p:nvPr/>
          </p:nvSpPr>
          <p:spPr>
            <a:xfrm>
              <a:off x="6888480" y="2914511"/>
              <a:ext cx="1371600" cy="499618"/>
            </a:xfrm>
            <a:prstGeom prst="roundRect">
              <a:avLst>
                <a:gd name="adj" fmla="val 134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8E9FA181-D923-868F-56FC-1F7ECC3777A3}"/>
                </a:ext>
              </a:extLst>
            </p:cNvPr>
            <p:cNvSpPr txBox="1">
              <a:spLocks noChangeArrowheads="1"/>
            </p:cNvSpPr>
            <p:nvPr/>
          </p:nvSpPr>
          <p:spPr bwMode="auto">
            <a:xfrm>
              <a:off x="8279588" y="2918099"/>
              <a:ext cx="559337"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0" rIns="67414" bIns="0">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3200" b="1" u="none" dirty="0">
                  <a:solidFill>
                    <a:schemeClr val="accent1"/>
                  </a:solidFill>
                  <a:latin typeface="Crimson Text" panose="02000503000000000000" pitchFamily="2" charset="0"/>
                </a:rPr>
                <a:t>???</a:t>
              </a:r>
            </a:p>
          </p:txBody>
        </p:sp>
      </p:grpSp>
    </p:spTree>
    <p:extLst>
      <p:ext uri="{BB962C8B-B14F-4D97-AF65-F5344CB8AC3E}">
        <p14:creationId xmlns:p14="http://schemas.microsoft.com/office/powerpoint/2010/main" val="1638642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250"/>
                                        <p:tgtEl>
                                          <p:spTgt spid="46"/>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fade">
                                      <p:cBhvr>
                                        <p:cTn id="11" dur="250"/>
                                        <p:tgtEl>
                                          <p:spTgt spid="45"/>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250"/>
                                        <p:tgtEl>
                                          <p:spTgt spid="4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25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p:txBody>
          <a:bodyPr/>
          <a:lstStyle/>
          <a:p>
            <a:r>
              <a:rPr lang="en-US" dirty="0"/>
              <a:t>Cost Estimation</a:t>
            </a:r>
          </a:p>
        </p:txBody>
      </p:sp>
      <p:sp>
        <p:nvSpPr>
          <p:cNvPr id="36867" name="Content Placeholder 2"/>
          <p:cNvSpPr>
            <a:spLocks noGrp="1"/>
          </p:cNvSpPr>
          <p:nvPr>
            <p:ph idx="1"/>
          </p:nvPr>
        </p:nvSpPr>
        <p:spPr/>
        <p:txBody>
          <a:bodyPr/>
          <a:lstStyle/>
          <a:p>
            <a:r>
              <a:rPr lang="en-US" dirty="0"/>
              <a:t>The DBMS uses a cost model to predict the behavior of a query plan given a database state.</a:t>
            </a:r>
          </a:p>
          <a:p>
            <a:pPr lvl="1"/>
            <a:r>
              <a:rPr lang="en-US" dirty="0"/>
              <a:t>This is an </a:t>
            </a:r>
            <a:r>
              <a:rPr lang="en-US" u="sng" dirty="0"/>
              <a:t>internal</a:t>
            </a:r>
            <a:r>
              <a:rPr lang="en-US" dirty="0"/>
              <a:t> cost that allows the DBMS to compare one plan with another.</a:t>
            </a:r>
          </a:p>
          <a:p>
            <a:endParaRPr lang="en-US" sz="1200" dirty="0"/>
          </a:p>
          <a:p>
            <a:r>
              <a:rPr lang="en-US" dirty="0"/>
              <a:t>It is too expensive to run every possible plan to determine this information, so the DBMS need a way to derive this information.</a:t>
            </a:r>
          </a:p>
          <a:p>
            <a:endParaRPr lang="en-US" dirty="0"/>
          </a:p>
        </p:txBody>
      </p:sp>
      <p:sp>
        <p:nvSpPr>
          <p:cNvPr id="3" name="Slide Number Placeholder 3">
            <a:extLst>
              <a:ext uri="{FF2B5EF4-FFF2-40B4-BE49-F238E27FC236}">
                <a16:creationId xmlns:a16="http://schemas.microsoft.com/office/drawing/2014/main" id="{162BA4CD-6782-F427-F77E-9C6F9D9BA522}"/>
              </a:ext>
            </a:extLst>
          </p:cNvPr>
          <p:cNvSpPr>
            <a:spLocks noGrp="1"/>
          </p:cNvSpPr>
          <p:nvPr>
            <p:ph type="sldNum" sz="quarter" idx="4"/>
          </p:nvPr>
        </p:nvSpPr>
        <p:spPr/>
        <p:txBody>
          <a:bodyPr/>
          <a:lstStyle/>
          <a:p>
            <a:pPr algn="r"/>
            <a:fld id="{97DD1AB5-42BA-4E8A-BFEE-435884E16AAB}" type="slidenum">
              <a:rPr lang="en-US" smtClean="0"/>
              <a:pPr algn="r"/>
              <a:t>37</a:t>
            </a:fld>
            <a:endParaRPr lang="en-US" dirty="0"/>
          </a:p>
        </p:txBody>
      </p:sp>
    </p:spTree>
    <p:extLst>
      <p:ext uri="{BB962C8B-B14F-4D97-AF65-F5344CB8AC3E}">
        <p14:creationId xmlns:p14="http://schemas.microsoft.com/office/powerpoint/2010/main" val="4274437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Cost Model Components</a:t>
            </a:r>
          </a:p>
        </p:txBody>
      </p:sp>
      <p:sp>
        <p:nvSpPr>
          <p:cNvPr id="5" name="Content Placeholder 4"/>
          <p:cNvSpPr>
            <a:spLocks noGrp="1"/>
          </p:cNvSpPr>
          <p:nvPr>
            <p:ph idx="1"/>
          </p:nvPr>
        </p:nvSpPr>
        <p:spPr/>
        <p:txBody>
          <a:bodyPr/>
          <a:lstStyle/>
          <a:p>
            <a:r>
              <a:rPr lang="en-US" b="1" dirty="0"/>
              <a:t>Choice #1: Physical Costs</a:t>
            </a:r>
          </a:p>
          <a:p>
            <a:pPr marL="342900" lvl="1"/>
            <a:r>
              <a:rPr lang="en-US" dirty="0"/>
              <a:t>Predict CPU cycles, I/O, cache misses, RAM consumption,  network messages…</a:t>
            </a:r>
          </a:p>
          <a:p>
            <a:pPr marL="342900" lvl="1"/>
            <a:r>
              <a:rPr lang="en-US" dirty="0"/>
              <a:t>Depends heavily on hardware.</a:t>
            </a:r>
          </a:p>
          <a:p>
            <a:endParaRPr lang="en-US" sz="1200" b="1" dirty="0"/>
          </a:p>
          <a:p>
            <a:r>
              <a:rPr lang="en-US" b="1" dirty="0"/>
              <a:t>Choice #2: Logical Costs</a:t>
            </a:r>
          </a:p>
          <a:p>
            <a:pPr marL="342900" lvl="1"/>
            <a:r>
              <a:rPr lang="en-US" dirty="0"/>
              <a:t>Estimate output size per operator.</a:t>
            </a:r>
          </a:p>
          <a:p>
            <a:pPr marL="342900" lvl="1"/>
            <a:r>
              <a:rPr lang="en-US" dirty="0"/>
              <a:t>Independent of the operator algorithm.</a:t>
            </a:r>
          </a:p>
          <a:p>
            <a:pPr marL="342900" lvl="1"/>
            <a:r>
              <a:rPr lang="en-US" dirty="0"/>
              <a:t>Need estimations for operator result sizes.</a:t>
            </a:r>
          </a:p>
        </p:txBody>
      </p:sp>
      <p:sp>
        <p:nvSpPr>
          <p:cNvPr id="2" name="Slide Number Placeholder 3">
            <a:extLst>
              <a:ext uri="{FF2B5EF4-FFF2-40B4-BE49-F238E27FC236}">
                <a16:creationId xmlns:a16="http://schemas.microsoft.com/office/drawing/2014/main" id="{0C2901D7-110A-8CC2-08BD-CE5E54E199A0}"/>
              </a:ext>
            </a:extLst>
          </p:cNvPr>
          <p:cNvSpPr>
            <a:spLocks noGrp="1"/>
          </p:cNvSpPr>
          <p:nvPr>
            <p:ph type="sldNum" sz="quarter" idx="4"/>
          </p:nvPr>
        </p:nvSpPr>
        <p:spPr/>
        <p:txBody>
          <a:bodyPr/>
          <a:lstStyle/>
          <a:p>
            <a:pPr algn="r"/>
            <a:fld id="{97DD1AB5-42BA-4E8A-BFEE-435884E16AAB}" type="slidenum">
              <a:rPr lang="en-US" smtClean="0"/>
              <a:pPr algn="r"/>
              <a:t>38</a:t>
            </a:fld>
            <a:endParaRPr lang="en-US" dirty="0"/>
          </a:p>
        </p:txBody>
      </p:sp>
    </p:spTree>
    <p:extLst>
      <p:ext uri="{BB962C8B-B14F-4D97-AF65-F5344CB8AC3E}">
        <p14:creationId xmlns:p14="http://schemas.microsoft.com/office/powerpoint/2010/main" val="24924520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Postgres Cost Model</a:t>
            </a:r>
          </a:p>
        </p:txBody>
      </p:sp>
      <p:sp>
        <p:nvSpPr>
          <p:cNvPr id="4" name="Content Placeholder 3"/>
          <p:cNvSpPr>
            <a:spLocks noGrp="1"/>
          </p:cNvSpPr>
          <p:nvPr>
            <p:ph idx="1"/>
          </p:nvPr>
        </p:nvSpPr>
        <p:spPr/>
        <p:txBody>
          <a:bodyPr/>
          <a:lstStyle/>
          <a:p>
            <a:r>
              <a:rPr lang="en-US"/>
              <a:t>Uses a combination of CPU and I/O costs that are weighted by “magic” constant factors.</a:t>
            </a:r>
          </a:p>
          <a:p>
            <a:endParaRPr lang="en-US" sz="1200"/>
          </a:p>
          <a:p>
            <a:r>
              <a:rPr lang="en-US"/>
              <a:t>Default settings are obviously for a disk-resident database without a lot of memory:</a:t>
            </a:r>
          </a:p>
          <a:p>
            <a:pPr marL="342900" lvl="1"/>
            <a:r>
              <a:rPr lang="en-US"/>
              <a:t>Processing a tuple in memory is </a:t>
            </a:r>
            <a:r>
              <a:rPr lang="en-US" b="1"/>
              <a:t>400x</a:t>
            </a:r>
            <a:r>
              <a:rPr lang="en-US"/>
              <a:t> faster than reading a tuple from disk.</a:t>
            </a:r>
          </a:p>
          <a:p>
            <a:pPr marL="342900" lvl="1"/>
            <a:r>
              <a:rPr lang="en-US"/>
              <a:t>Sequential I/O is </a:t>
            </a:r>
            <a:r>
              <a:rPr lang="en-US" b="1"/>
              <a:t>4x</a:t>
            </a:r>
            <a:r>
              <a:rPr lang="en-US"/>
              <a:t> faster than random I/O.</a:t>
            </a:r>
          </a:p>
          <a:p>
            <a:endParaRPr lang="en-US"/>
          </a:p>
          <a:p>
            <a:endParaRPr lang="en-US" dirty="0"/>
          </a:p>
        </p:txBody>
      </p:sp>
      <p:sp>
        <p:nvSpPr>
          <p:cNvPr id="7" name="Slide Number Placeholder 3">
            <a:extLst>
              <a:ext uri="{FF2B5EF4-FFF2-40B4-BE49-F238E27FC236}">
                <a16:creationId xmlns:a16="http://schemas.microsoft.com/office/drawing/2014/main" id="{D3CCCE0F-09EC-303A-7C8C-6A4182A945F7}"/>
              </a:ext>
            </a:extLst>
          </p:cNvPr>
          <p:cNvSpPr>
            <a:spLocks noGrp="1"/>
          </p:cNvSpPr>
          <p:nvPr>
            <p:ph type="sldNum" sz="quarter" idx="4"/>
          </p:nvPr>
        </p:nvSpPr>
        <p:spPr/>
        <p:txBody>
          <a:bodyPr/>
          <a:lstStyle/>
          <a:p>
            <a:pPr algn="r"/>
            <a:fld id="{97DD1AB5-42BA-4E8A-BFEE-435884E16AAB}" type="slidenum">
              <a:rPr lang="en-US" smtClean="0"/>
              <a:pPr algn="r"/>
              <a:t>39</a:t>
            </a:fld>
            <a:endParaRPr lang="en-US" dirty="0"/>
          </a:p>
        </p:txBody>
      </p:sp>
      <p:pic>
        <p:nvPicPr>
          <p:cNvPr id="2" name="Picture 1">
            <a:hlinkClick r:id="rId3"/>
            <a:extLst>
              <a:ext uri="{FF2B5EF4-FFF2-40B4-BE49-F238E27FC236}">
                <a16:creationId xmlns:a16="http://schemas.microsoft.com/office/drawing/2014/main" id="{A5DB35C9-7DC2-B3C8-5008-5940B18927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60000">
            <a:off x="942840" y="209550"/>
            <a:ext cx="7032210" cy="4684953"/>
          </a:xfrm>
          <a:prstGeom prst="rect">
            <a:avLst/>
          </a:prstGeom>
          <a:ln>
            <a:solidFill>
              <a:schemeClr val="tx1">
                <a:lumMod val="75000"/>
                <a:lumOff val="25000"/>
              </a:schemeClr>
            </a:solidFill>
          </a:ln>
          <a:effectLst>
            <a:outerShdw blurRad="50800" dist="38100" dir="2700000" algn="tl" rotWithShape="0">
              <a:prstClr val="black">
                <a:alpha val="40000"/>
              </a:prstClr>
            </a:outerShdw>
          </a:effectLst>
        </p:spPr>
      </p:pic>
      <p:sp>
        <p:nvSpPr>
          <p:cNvPr id="8" name="Highlight Box">
            <a:extLst>
              <a:ext uri="{FF2B5EF4-FFF2-40B4-BE49-F238E27FC236}">
                <a16:creationId xmlns:a16="http://schemas.microsoft.com/office/drawing/2014/main" id="{9945FB03-774B-5902-08F6-488089AE104E}"/>
              </a:ext>
            </a:extLst>
          </p:cNvPr>
          <p:cNvSpPr/>
          <p:nvPr/>
        </p:nvSpPr>
        <p:spPr>
          <a:xfrm rot="60000">
            <a:off x="1416143" y="2038534"/>
            <a:ext cx="6083250" cy="1161856"/>
          </a:xfrm>
          <a:prstGeom prst="roundRect">
            <a:avLst>
              <a:gd name="adj" fmla="val 3468"/>
            </a:avLst>
          </a:prstGeom>
          <a:noFill/>
          <a:ln w="571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tIns="182880" rtlCol="0" anchor="ctr"/>
          <a:lstStyle/>
          <a:p>
            <a:pPr algn="ctr">
              <a:lnSpc>
                <a:spcPct val="80000"/>
              </a:lnSpc>
            </a:pPr>
            <a:endParaRPr lang="en-US" sz="3600" dirty="0">
              <a:solidFill>
                <a:srgbClr val="EF3E42"/>
              </a:solidFill>
              <a:latin typeface="Museo Sans 700" pitchFamily="50" charset="0"/>
            </a:endParaRPr>
          </a:p>
        </p:txBody>
      </p:sp>
    </p:spTree>
    <p:extLst>
      <p:ext uri="{BB962C8B-B14F-4D97-AF65-F5344CB8AC3E}">
        <p14:creationId xmlns:p14="http://schemas.microsoft.com/office/powerpoint/2010/main" val="1312239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 Box 35">
            <a:extLst>
              <a:ext uri="{FF2B5EF4-FFF2-40B4-BE49-F238E27FC236}">
                <a16:creationId xmlns:a16="http://schemas.microsoft.com/office/drawing/2014/main" id="{98B4FF28-ED30-88D1-E898-5F6FB571374B}"/>
              </a:ext>
            </a:extLst>
          </p:cNvPr>
          <p:cNvSpPr txBox="1">
            <a:spLocks noChangeArrowheads="1"/>
          </p:cNvSpPr>
          <p:nvPr/>
        </p:nvSpPr>
        <p:spPr bwMode="auto">
          <a:xfrm>
            <a:off x="3477090" y="2748974"/>
            <a:ext cx="3425938" cy="646331"/>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1,000,000 reads + 2,000 writes</a:t>
            </a:r>
            <a:br>
              <a:rPr lang="en-US" sz="2000" b="1" dirty="0">
                <a:solidFill>
                  <a:schemeClr val="tx1">
                    <a:lumMod val="65000"/>
                    <a:lumOff val="35000"/>
                  </a:schemeClr>
                </a:solidFill>
                <a:latin typeface="CRIMSON TEXT" panose="02000503000000000000" pitchFamily="2" charset="77"/>
              </a:rPr>
            </a:br>
            <a:r>
              <a:rPr lang="en-US" sz="2000" dirty="0">
                <a:solidFill>
                  <a:schemeClr val="tx1">
                    <a:lumMod val="65000"/>
                    <a:lumOff val="35000"/>
                  </a:schemeClr>
                </a:solidFill>
                <a:latin typeface="CRIMSON TEXT" panose="02000503000000000000" pitchFamily="2" charset="77"/>
              </a:rPr>
              <a:t>(FK join, 10k tuples in temp T2)</a:t>
            </a:r>
          </a:p>
        </p:txBody>
      </p:sp>
      <p:sp>
        <p:nvSpPr>
          <p:cNvPr id="27" name="Text Box 36">
            <a:extLst>
              <a:ext uri="{FF2B5EF4-FFF2-40B4-BE49-F238E27FC236}">
                <a16:creationId xmlns:a16="http://schemas.microsoft.com/office/drawing/2014/main" id="{FF49F736-0E22-9AAD-65CF-A9DEC5FA28BF}"/>
              </a:ext>
            </a:extLst>
          </p:cNvPr>
          <p:cNvSpPr txBox="1">
            <a:spLocks noChangeArrowheads="1"/>
          </p:cNvSpPr>
          <p:nvPr/>
        </p:nvSpPr>
        <p:spPr bwMode="auto">
          <a:xfrm>
            <a:off x="3699908" y="1834574"/>
            <a:ext cx="3203120" cy="646331"/>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2,000 reads + 4 writes</a:t>
            </a:r>
            <a:br>
              <a:rPr lang="en-US" sz="2000" b="1" dirty="0">
                <a:solidFill>
                  <a:schemeClr val="tx1">
                    <a:lumMod val="65000"/>
                    <a:lumOff val="35000"/>
                  </a:schemeClr>
                </a:solidFill>
                <a:latin typeface="CRIMSON TEXT" panose="02000503000000000000" pitchFamily="2" charset="77"/>
              </a:rPr>
            </a:br>
            <a:r>
              <a:rPr lang="en-US" sz="2000" dirty="0">
                <a:solidFill>
                  <a:schemeClr val="tx1">
                    <a:lumMod val="65000"/>
                    <a:lumOff val="35000"/>
                  </a:schemeClr>
                </a:solidFill>
                <a:latin typeface="CRIMSON TEXT" panose="02000503000000000000" pitchFamily="2" charset="77"/>
              </a:rPr>
              <a:t>(10K/500 = 20 emps per dept)</a:t>
            </a:r>
          </a:p>
        </p:txBody>
      </p:sp>
      <p:sp>
        <p:nvSpPr>
          <p:cNvPr id="8" name="Title 7">
            <a:extLst>
              <a:ext uri="{FF2B5EF4-FFF2-40B4-BE49-F238E27FC236}">
                <a16:creationId xmlns:a16="http://schemas.microsoft.com/office/drawing/2014/main" id="{FFF04334-8485-A808-0185-CAAB3D4C444B}"/>
              </a:ext>
            </a:extLst>
          </p:cNvPr>
          <p:cNvSpPr>
            <a:spLocks noGrp="1"/>
          </p:cNvSpPr>
          <p:nvPr>
            <p:ph type="title"/>
          </p:nvPr>
        </p:nvSpPr>
        <p:spPr/>
        <p:txBody>
          <a:bodyPr/>
          <a:lstStyle/>
          <a:p>
            <a:r>
              <a:rPr lang="en-US" dirty="0"/>
              <a:t>Motivation</a:t>
            </a:r>
          </a:p>
        </p:txBody>
      </p:sp>
      <p:sp>
        <p:nvSpPr>
          <p:cNvPr id="48" name="Slide Number Placeholder 3">
            <a:extLst>
              <a:ext uri="{FF2B5EF4-FFF2-40B4-BE49-F238E27FC236}">
                <a16:creationId xmlns:a16="http://schemas.microsoft.com/office/drawing/2014/main" id="{653D1430-41C7-C844-11D6-104324BF63AD}"/>
              </a:ext>
            </a:extLst>
          </p:cNvPr>
          <p:cNvSpPr>
            <a:spLocks noGrp="1"/>
          </p:cNvSpPr>
          <p:nvPr>
            <p:ph type="sldNum" sz="quarter" idx="4"/>
          </p:nvPr>
        </p:nvSpPr>
        <p:spPr/>
        <p:txBody>
          <a:bodyPr/>
          <a:lstStyle/>
          <a:p>
            <a:pPr algn="r"/>
            <a:fld id="{97DD1AB5-42BA-4E8A-BFEE-435884E16AAB}" type="slidenum">
              <a:rPr lang="en-US" smtClean="0"/>
              <a:pPr algn="r"/>
              <a:t>4</a:t>
            </a:fld>
            <a:endParaRPr lang="en-US" dirty="0"/>
          </a:p>
        </p:txBody>
      </p:sp>
      <p:sp>
        <p:nvSpPr>
          <p:cNvPr id="53" name="Text Box 36">
            <a:extLst>
              <a:ext uri="{FF2B5EF4-FFF2-40B4-BE49-F238E27FC236}">
                <a16:creationId xmlns:a16="http://schemas.microsoft.com/office/drawing/2014/main" id="{5747B0D5-0913-2AE0-D92A-A0A0A9812E07}"/>
              </a:ext>
            </a:extLst>
          </p:cNvPr>
          <p:cNvSpPr txBox="1">
            <a:spLocks noChangeArrowheads="1"/>
          </p:cNvSpPr>
          <p:nvPr/>
        </p:nvSpPr>
        <p:spPr bwMode="auto">
          <a:xfrm>
            <a:off x="4945441" y="942345"/>
            <a:ext cx="1957587" cy="377026"/>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4 reads + 1 write</a:t>
            </a:r>
          </a:p>
        </p:txBody>
      </p:sp>
      <p:sp>
        <p:nvSpPr>
          <p:cNvPr id="56" name="Text Box 108">
            <a:extLst>
              <a:ext uri="{FF2B5EF4-FFF2-40B4-BE49-F238E27FC236}">
                <a16:creationId xmlns:a16="http://schemas.microsoft.com/office/drawing/2014/main" id="{BED81B2C-70DB-3DB2-070A-433E0F75AE20}"/>
              </a:ext>
            </a:extLst>
          </p:cNvPr>
          <p:cNvSpPr txBox="1">
            <a:spLocks noChangeArrowheads="1"/>
          </p:cNvSpPr>
          <p:nvPr/>
        </p:nvSpPr>
        <p:spPr bwMode="auto">
          <a:xfrm>
            <a:off x="6287350" y="462626"/>
            <a:ext cx="1828800" cy="397032"/>
          </a:xfrm>
          <a:prstGeom prst="rect">
            <a:avLst/>
          </a:prstGeom>
          <a:solidFill>
            <a:schemeClr val="accent1"/>
          </a:solidFill>
          <a:ln>
            <a:noFill/>
            <a:headEnd/>
            <a:tailEnd type="none" w="lg" len="lg"/>
          </a:ln>
        </p:spPr>
        <p:style>
          <a:lnRef idx="2">
            <a:schemeClr val="accent2"/>
          </a:lnRef>
          <a:fillRef idx="1">
            <a:schemeClr val="lt1"/>
          </a:fillRef>
          <a:effectRef idx="0">
            <a:schemeClr val="accent2"/>
          </a:effectRef>
          <a:fontRef idx="minor">
            <a:schemeClr val="dk1"/>
          </a:fontRef>
        </p:style>
        <p:txBody>
          <a:bodyPr wrap="square">
            <a:prstTxWarp prst="textNoShape">
              <a:avLst/>
            </a:prstTxWarp>
            <a:spAutoFit/>
          </a:bodyPr>
          <a:lstStyle>
            <a:defPPr>
              <a:defRPr lang="en-US"/>
            </a:defPPr>
            <a:lvl1pPr algn="ctr">
              <a:lnSpc>
                <a:spcPct val="110000"/>
              </a:lnSpc>
              <a:spcBef>
                <a:spcPct val="20000"/>
              </a:spcBef>
              <a:buClr>
                <a:schemeClr val="tx2"/>
              </a:buClr>
              <a:buSzPct val="60000"/>
              <a:buFont typeface="Wingdings" charset="2"/>
              <a:buNone/>
              <a:defRPr b="1">
                <a:solidFill>
                  <a:schemeClr val="bg1"/>
                </a:solidFill>
                <a:latin typeface="+mj-lt"/>
              </a:defRPr>
            </a:lvl1pPr>
          </a:lstStyle>
          <a:p>
            <a:r>
              <a:rPr lang="en-US" dirty="0"/>
              <a:t>Total: 2M I/</a:t>
            </a:r>
            <a:r>
              <a:rPr lang="en-US" dirty="0" err="1"/>
              <a:t>Os</a:t>
            </a:r>
            <a:endParaRPr lang="en-US" dirty="0"/>
          </a:p>
        </p:txBody>
      </p:sp>
      <p:grpSp>
        <p:nvGrpSpPr>
          <p:cNvPr id="1107049" name="Group 1107048">
            <a:extLst>
              <a:ext uri="{FF2B5EF4-FFF2-40B4-BE49-F238E27FC236}">
                <a16:creationId xmlns:a16="http://schemas.microsoft.com/office/drawing/2014/main" id="{F4C308FB-0D92-E482-F85E-891223FD7340}"/>
              </a:ext>
            </a:extLst>
          </p:cNvPr>
          <p:cNvGrpSpPr/>
          <p:nvPr/>
        </p:nvGrpSpPr>
        <p:grpSpPr>
          <a:xfrm>
            <a:off x="257670" y="1733550"/>
            <a:ext cx="3165252" cy="2913088"/>
            <a:chOff x="257670" y="1868462"/>
            <a:chExt cx="2972907" cy="2913088"/>
          </a:xfrm>
        </p:grpSpPr>
        <p:grpSp>
          <p:nvGrpSpPr>
            <p:cNvPr id="19" name="Group 18">
              <a:extLst>
                <a:ext uri="{FF2B5EF4-FFF2-40B4-BE49-F238E27FC236}">
                  <a16:creationId xmlns:a16="http://schemas.microsoft.com/office/drawing/2014/main" id="{659FEC33-9E97-0E76-78C9-849DB23C502C}"/>
                </a:ext>
              </a:extLst>
            </p:cNvPr>
            <p:cNvGrpSpPr/>
            <p:nvPr/>
          </p:nvGrpSpPr>
          <p:grpSpPr>
            <a:xfrm>
              <a:off x="257670" y="1868462"/>
              <a:ext cx="2834641" cy="2913088"/>
              <a:chOff x="257670" y="1279519"/>
              <a:chExt cx="2834641" cy="2913088"/>
            </a:xfrm>
          </p:grpSpPr>
          <p:sp>
            <p:nvSpPr>
              <p:cNvPr id="16" name="Text Box 4">
                <a:extLst>
                  <a:ext uri="{FF2B5EF4-FFF2-40B4-BE49-F238E27FC236}">
                    <a16:creationId xmlns:a16="http://schemas.microsoft.com/office/drawing/2014/main" id="{127BDC2C-F8AF-B86C-F537-61E18D213643}"/>
                  </a:ext>
                </a:extLst>
              </p:cNvPr>
              <p:cNvSpPr txBox="1">
                <a:spLocks noChangeArrowheads="1"/>
              </p:cNvSpPr>
              <p:nvPr/>
            </p:nvSpPr>
            <p:spPr bwMode="auto">
              <a:xfrm>
                <a:off x="257671" y="1632287"/>
                <a:ext cx="2834640" cy="2560320"/>
              </a:xfrm>
              <a:prstGeom prst="rect">
                <a:avLst/>
              </a:prstGeom>
              <a:solidFill>
                <a:schemeClr val="bg1">
                  <a:lumMod val="85000"/>
                </a:schemeClr>
              </a:solidFill>
              <a:ln w="9525">
                <a:noFill/>
                <a:prstDash val="solid"/>
                <a:miter lim="800000"/>
                <a:headEnd/>
                <a:tailEnd/>
              </a:ln>
              <a:effectLst/>
            </p:spPr>
            <p:txBody>
              <a:bodyPr/>
              <a:lstStyle/>
              <a:p>
                <a:pPr eaLnBrk="0" hangingPunct="0">
                  <a:defRPr/>
                </a:pPr>
                <a:endParaRPr lang="en-US" sz="2400" u="none" dirty="0">
                  <a:latin typeface="DejaVu Sans Mono" pitchFamily="49" charset="0"/>
                  <a:ea typeface="DejaVu Sans Mono" pitchFamily="49" charset="0"/>
                  <a:cs typeface="DejaVu Sans Mono" pitchFamily="49" charset="0"/>
                </a:endParaRPr>
              </a:p>
            </p:txBody>
          </p:sp>
          <p:sp>
            <p:nvSpPr>
              <p:cNvPr id="18" name="TextBox 15">
                <a:extLst>
                  <a:ext uri="{FF2B5EF4-FFF2-40B4-BE49-F238E27FC236}">
                    <a16:creationId xmlns:a16="http://schemas.microsoft.com/office/drawing/2014/main" id="{D6B3BC50-7A5A-9C89-05F4-A852E766A5CF}"/>
                  </a:ext>
                </a:extLst>
              </p:cNvPr>
              <p:cNvSpPr txBox="1">
                <a:spLocks noChangeArrowheads="1"/>
              </p:cNvSpPr>
              <p:nvPr/>
            </p:nvSpPr>
            <p:spPr bwMode="auto">
              <a:xfrm>
                <a:off x="257670" y="1279519"/>
                <a:ext cx="25708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noAutofit/>
              </a:bodyPr>
              <a:lstStyle>
                <a:defPPr>
                  <a:defRPr lang="en-US"/>
                </a:defPPr>
                <a:lvl1pPr eaLnBrk="0" hangingPunct="0">
                  <a:defRPr sz="2400" b="1" i="1">
                    <a:solidFill>
                      <a:schemeClr val="tx1">
                        <a:lumMod val="65000"/>
                        <a:lumOff val="35000"/>
                      </a:schemeClr>
                    </a:solidFill>
                    <a:latin typeface="Crimson Text" pitchFamily="2" charset="0"/>
                    <a:ea typeface="Crimson Text" pitchFamily="2" charset="0"/>
                  </a:defRPr>
                </a:lvl1pPr>
              </a:lstStyle>
              <a:p>
                <a:r>
                  <a:rPr lang="en-US" dirty="0"/>
                  <a:t>Catalog</a:t>
                </a:r>
              </a:p>
            </p:txBody>
          </p:sp>
        </p:grpSp>
        <p:grpSp>
          <p:nvGrpSpPr>
            <p:cNvPr id="17" name="Group 16">
              <a:extLst>
                <a:ext uri="{FF2B5EF4-FFF2-40B4-BE49-F238E27FC236}">
                  <a16:creationId xmlns:a16="http://schemas.microsoft.com/office/drawing/2014/main" id="{FA067CA7-1B1F-6079-91CF-DFA01C3A6D4D}"/>
                </a:ext>
              </a:extLst>
            </p:cNvPr>
            <p:cNvGrpSpPr/>
            <p:nvPr/>
          </p:nvGrpSpPr>
          <p:grpSpPr>
            <a:xfrm>
              <a:off x="302283" y="2282190"/>
              <a:ext cx="2928294" cy="2394763"/>
              <a:chOff x="257672" y="2034779"/>
              <a:chExt cx="2928294" cy="2394763"/>
            </a:xfrm>
          </p:grpSpPr>
          <p:grpSp>
            <p:nvGrpSpPr>
              <p:cNvPr id="55" name="Group 54">
                <a:extLst>
                  <a:ext uri="{FF2B5EF4-FFF2-40B4-BE49-F238E27FC236}">
                    <a16:creationId xmlns:a16="http://schemas.microsoft.com/office/drawing/2014/main" id="{6278D7EA-8853-27B1-BDBB-197B6972ABA7}"/>
                  </a:ext>
                </a:extLst>
              </p:cNvPr>
              <p:cNvGrpSpPr/>
              <p:nvPr/>
            </p:nvGrpSpPr>
            <p:grpSpPr>
              <a:xfrm>
                <a:off x="257672" y="2162935"/>
                <a:ext cx="2928294" cy="2266607"/>
                <a:chOff x="304801" y="2044513"/>
                <a:chExt cx="2928294" cy="2266607"/>
              </a:xfrm>
            </p:grpSpPr>
            <p:grpSp>
              <p:nvGrpSpPr>
                <p:cNvPr id="29" name="Group 28">
                  <a:extLst>
                    <a:ext uri="{FF2B5EF4-FFF2-40B4-BE49-F238E27FC236}">
                      <a16:creationId xmlns:a16="http://schemas.microsoft.com/office/drawing/2014/main" id="{820AA2AA-4AA2-321B-F550-BEB2731E77C2}"/>
                    </a:ext>
                  </a:extLst>
                </p:cNvPr>
                <p:cNvGrpSpPr/>
                <p:nvPr/>
              </p:nvGrpSpPr>
              <p:grpSpPr>
                <a:xfrm>
                  <a:off x="304801" y="2044513"/>
                  <a:ext cx="2928294" cy="958409"/>
                  <a:chOff x="1143001" y="867535"/>
                  <a:chExt cx="2928294" cy="958409"/>
                </a:xfrm>
              </p:grpSpPr>
              <p:sp>
                <p:nvSpPr>
                  <p:cNvPr id="1106947" name="Text Box 3"/>
                  <p:cNvSpPr txBox="1">
                    <a:spLocks noChangeArrowheads="1"/>
                  </p:cNvSpPr>
                  <p:nvPr/>
                </p:nvSpPr>
                <p:spPr bwMode="auto">
                  <a:xfrm>
                    <a:off x="1143001" y="1015604"/>
                    <a:ext cx="2928294" cy="246221"/>
                  </a:xfrm>
                  <a:prstGeom prst="rect">
                    <a:avLst/>
                  </a:prstGeom>
                  <a:noFill/>
                  <a:ln w="25400">
                    <a:noFill/>
                    <a:miter lim="800000"/>
                    <a:headEnd/>
                    <a:tailEnd type="none" w="lg" len="lg"/>
                  </a:ln>
                  <a:effectLst/>
                </p:spPr>
                <p:txBody>
                  <a:bodyPr wrap="square" lIns="0" tIns="0" rIns="0" bIns="0">
                    <a:prstTxWarp prst="textNoShape">
                      <a:avLst/>
                    </a:prstTxWarp>
                    <a:noAutofit/>
                  </a:bodyPr>
                  <a:lstStyle/>
                  <a:p>
                    <a:r>
                      <a:rPr lang="en-US" sz="1600" b="1" dirty="0">
                        <a:solidFill>
                          <a:schemeClr val="accent1"/>
                        </a:solidFill>
                        <a:latin typeface="Inconsolata" panose="00000509000000000000" pitchFamily="49" charset="0"/>
                      </a:rPr>
                      <a:t>Emp(</a:t>
                    </a:r>
                    <a:r>
                      <a:rPr lang="en-US" sz="1600" b="1" u="sng" dirty="0" err="1">
                        <a:solidFill>
                          <a:schemeClr val="accent1"/>
                        </a:solidFill>
                        <a:latin typeface="Inconsolata" panose="00000509000000000000" pitchFamily="49" charset="0"/>
                      </a:rPr>
                      <a:t>ssn</a:t>
                    </a:r>
                    <a:r>
                      <a:rPr lang="en-US" sz="1600" b="1" dirty="0" err="1">
                        <a:solidFill>
                          <a:schemeClr val="accent1"/>
                        </a:solidFill>
                        <a:latin typeface="Inconsolata" panose="00000509000000000000" pitchFamily="49" charset="0"/>
                      </a:rPr>
                      <a:t>,ename,addr,sal,did</a:t>
                    </a:r>
                    <a:r>
                      <a:rPr lang="en-US" sz="1600" b="1" dirty="0">
                        <a:solidFill>
                          <a:schemeClr val="accent1"/>
                        </a:solidFill>
                        <a:latin typeface="Inconsolata" panose="00000509000000000000" pitchFamily="49" charset="0"/>
                      </a:rPr>
                      <a:t>)</a:t>
                    </a:r>
                  </a:p>
                </p:txBody>
              </p:sp>
              <p:sp>
                <p:nvSpPr>
                  <p:cNvPr id="1106948" name="AutoShape 4"/>
                  <p:cNvSpPr>
                    <a:spLocks noChangeAspect="1" noChangeArrowheads="1"/>
                  </p:cNvSpPr>
                  <p:nvPr/>
                </p:nvSpPr>
                <p:spPr bwMode="auto">
                  <a:xfrm>
                    <a:off x="1565140" y="867535"/>
                    <a:ext cx="243840" cy="182880"/>
                  </a:xfrm>
                  <a:prstGeom prst="triangle">
                    <a:avLst>
                      <a:gd name="adj" fmla="val 50000"/>
                    </a:avLst>
                  </a:prstGeom>
                  <a:solidFill>
                    <a:schemeClr val="tx1"/>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49" name="AutoShape 5"/>
                  <p:cNvSpPr>
                    <a:spLocks noChangeAspect="1" noChangeArrowheads="1"/>
                  </p:cNvSpPr>
                  <p:nvPr/>
                </p:nvSpPr>
                <p:spPr bwMode="auto">
                  <a:xfrm>
                    <a:off x="2130033" y="867535"/>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0" name="AutoShape 6"/>
                  <p:cNvSpPr>
                    <a:spLocks noChangeAspect="1" noChangeArrowheads="1"/>
                  </p:cNvSpPr>
                  <p:nvPr/>
                </p:nvSpPr>
                <p:spPr bwMode="auto">
                  <a:xfrm>
                    <a:off x="3512188" y="867535"/>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7" name="Text Box 13"/>
                  <p:cNvSpPr txBox="1">
                    <a:spLocks noChangeArrowheads="1"/>
                  </p:cNvSpPr>
                  <p:nvPr/>
                </p:nvSpPr>
                <p:spPr bwMode="auto">
                  <a:xfrm>
                    <a:off x="2637930" y="1333501"/>
                    <a:ext cx="1179810" cy="492443"/>
                  </a:xfrm>
                  <a:prstGeom prst="rect">
                    <a:avLst/>
                  </a:prstGeom>
                  <a:noFill/>
                  <a:ln w="25400">
                    <a:noFill/>
                    <a:miter lim="800000"/>
                    <a:headEnd/>
                    <a:tailEnd type="none" w="lg" len="lg"/>
                  </a:ln>
                  <a:effectLst/>
                </p:spPr>
                <p:txBody>
                  <a:bodyPr wrap="none" lIns="0" tIns="0" rIns="0" bIns="0">
                    <a:prstTxWarp prst="textNoShape">
                      <a:avLst/>
                    </a:prstTxWarp>
                    <a:spAutoFit/>
                  </a:bodyPr>
                  <a:lstStyle/>
                  <a:p>
                    <a:pPr algn="r"/>
                    <a:r>
                      <a:rPr lang="en-US" sz="1600" dirty="0">
                        <a:solidFill>
                          <a:schemeClr val="tx1">
                            <a:lumMod val="65000"/>
                            <a:lumOff val="35000"/>
                          </a:schemeClr>
                        </a:solidFill>
                      </a:rPr>
                      <a:t>10,000 records</a:t>
                    </a:r>
                  </a:p>
                  <a:p>
                    <a:pPr algn="r"/>
                    <a:r>
                      <a:rPr lang="en-US" sz="1600" dirty="0">
                        <a:solidFill>
                          <a:schemeClr val="tx1">
                            <a:lumMod val="65000"/>
                            <a:lumOff val="35000"/>
                          </a:schemeClr>
                        </a:solidFill>
                      </a:rPr>
                      <a:t>1,000 pages</a:t>
                    </a:r>
                  </a:p>
                </p:txBody>
              </p:sp>
            </p:grpSp>
            <p:grpSp>
              <p:nvGrpSpPr>
                <p:cNvPr id="30" name="Group 29">
                  <a:extLst>
                    <a:ext uri="{FF2B5EF4-FFF2-40B4-BE49-F238E27FC236}">
                      <a16:creationId xmlns:a16="http://schemas.microsoft.com/office/drawing/2014/main" id="{4C6CBC67-FF27-81A0-B968-9924541A77DF}"/>
                    </a:ext>
                  </a:extLst>
                </p:cNvPr>
                <p:cNvGrpSpPr/>
                <p:nvPr/>
              </p:nvGrpSpPr>
              <p:grpSpPr>
                <a:xfrm>
                  <a:off x="317797" y="3335167"/>
                  <a:ext cx="2661743" cy="975953"/>
                  <a:chOff x="4717256" y="804271"/>
                  <a:chExt cx="2661743" cy="975953"/>
                </a:xfrm>
              </p:grpSpPr>
              <p:sp>
                <p:nvSpPr>
                  <p:cNvPr id="1106951" name="Text Box 7"/>
                  <p:cNvSpPr txBox="1">
                    <a:spLocks noChangeArrowheads="1"/>
                  </p:cNvSpPr>
                  <p:nvPr/>
                </p:nvSpPr>
                <p:spPr bwMode="auto">
                  <a:xfrm>
                    <a:off x="4717256" y="969884"/>
                    <a:ext cx="2661743" cy="246221"/>
                  </a:xfrm>
                  <a:prstGeom prst="rect">
                    <a:avLst/>
                  </a:prstGeom>
                  <a:noFill/>
                  <a:ln w="25400">
                    <a:noFill/>
                    <a:miter lim="800000"/>
                    <a:headEnd/>
                    <a:tailEnd type="none" w="lg" len="lg"/>
                  </a:ln>
                  <a:effectLst/>
                </p:spPr>
                <p:txBody>
                  <a:bodyPr wrap="square" lIns="0" tIns="0" rIns="0" bIns="0">
                    <a:prstTxWarp prst="textNoShape">
                      <a:avLst/>
                    </a:prstTxWarp>
                    <a:noAutofit/>
                  </a:bodyPr>
                  <a:lstStyle>
                    <a:defPPr>
                      <a:defRPr lang="en-US"/>
                    </a:defPPr>
                    <a:lvl1pPr>
                      <a:defRPr sz="1600" b="1">
                        <a:solidFill>
                          <a:schemeClr val="accent1"/>
                        </a:solidFill>
                        <a:latin typeface="Inconsolata" panose="00000509000000000000" pitchFamily="49" charset="0"/>
                      </a:defRPr>
                    </a:lvl1pPr>
                  </a:lstStyle>
                  <a:p>
                    <a:r>
                      <a:rPr lang="en-US" dirty="0"/>
                      <a:t>Dept(</a:t>
                    </a:r>
                    <a:r>
                      <a:rPr lang="en-US" u="sng" dirty="0" err="1"/>
                      <a:t>did</a:t>
                    </a:r>
                    <a:r>
                      <a:rPr lang="en-US" dirty="0" err="1"/>
                      <a:t>,dname,floor,mgr</a:t>
                    </a:r>
                    <a:r>
                      <a:rPr lang="en-US" dirty="0"/>
                      <a:t>)</a:t>
                    </a:r>
                  </a:p>
                </p:txBody>
              </p:sp>
              <p:sp>
                <p:nvSpPr>
                  <p:cNvPr id="1106952" name="AutoShape 8"/>
                  <p:cNvSpPr>
                    <a:spLocks noChangeAspect="1" noChangeArrowheads="1"/>
                  </p:cNvSpPr>
                  <p:nvPr/>
                </p:nvSpPr>
                <p:spPr bwMode="auto">
                  <a:xfrm>
                    <a:off x="5263776" y="804271"/>
                    <a:ext cx="243840" cy="182880"/>
                  </a:xfrm>
                  <a:prstGeom prst="triangle">
                    <a:avLst>
                      <a:gd name="adj" fmla="val 50000"/>
                    </a:avLst>
                  </a:prstGeom>
                  <a:solidFill>
                    <a:schemeClr val="tx1"/>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3" name="AutoShape 9"/>
                  <p:cNvSpPr>
                    <a:spLocks noChangeAspect="1" noChangeArrowheads="1"/>
                  </p:cNvSpPr>
                  <p:nvPr/>
                </p:nvSpPr>
                <p:spPr bwMode="auto">
                  <a:xfrm>
                    <a:off x="5762478" y="804271"/>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8" name="Text Box 14"/>
                  <p:cNvSpPr txBox="1">
                    <a:spLocks noChangeArrowheads="1"/>
                  </p:cNvSpPr>
                  <p:nvPr/>
                </p:nvSpPr>
                <p:spPr bwMode="auto">
                  <a:xfrm>
                    <a:off x="6442845" y="1287781"/>
                    <a:ext cx="936154" cy="492443"/>
                  </a:xfrm>
                  <a:prstGeom prst="rect">
                    <a:avLst/>
                  </a:prstGeom>
                  <a:noFill/>
                  <a:ln w="25400">
                    <a:noFill/>
                    <a:miter lim="800000"/>
                    <a:headEnd/>
                    <a:tailEnd type="none" w="lg" len="lg"/>
                  </a:ln>
                  <a:effectLst/>
                </p:spPr>
                <p:txBody>
                  <a:bodyPr wrap="none" lIns="0" tIns="0" rIns="0" bIns="0">
                    <a:prstTxWarp prst="textNoShape">
                      <a:avLst/>
                    </a:prstTxWarp>
                    <a:spAutoFit/>
                  </a:bodyPr>
                  <a:lstStyle>
                    <a:defPPr>
                      <a:defRPr lang="en-US"/>
                    </a:defPPr>
                    <a:lvl1pPr algn="r">
                      <a:defRPr sz="1600">
                        <a:solidFill>
                          <a:schemeClr val="tx1">
                            <a:lumMod val="75000"/>
                            <a:lumOff val="25000"/>
                          </a:schemeClr>
                        </a:solidFill>
                      </a:defRPr>
                    </a:lvl1pPr>
                  </a:lstStyle>
                  <a:p>
                    <a:r>
                      <a:rPr lang="en-US" dirty="0">
                        <a:solidFill>
                          <a:schemeClr val="tx1">
                            <a:lumMod val="65000"/>
                            <a:lumOff val="35000"/>
                          </a:schemeClr>
                        </a:solidFill>
                      </a:rPr>
                      <a:t>500 records</a:t>
                    </a:r>
                  </a:p>
                  <a:p>
                    <a:r>
                      <a:rPr lang="en-US" dirty="0">
                        <a:solidFill>
                          <a:schemeClr val="tx1">
                            <a:lumMod val="65000"/>
                            <a:lumOff val="35000"/>
                          </a:schemeClr>
                        </a:solidFill>
                      </a:rPr>
                      <a:t>50 pages</a:t>
                    </a:r>
                  </a:p>
                </p:txBody>
              </p:sp>
            </p:grpSp>
            <p:cxnSp>
              <p:nvCxnSpPr>
                <p:cNvPr id="34" name="Straight Connector 33">
                  <a:extLst>
                    <a:ext uri="{FF2B5EF4-FFF2-40B4-BE49-F238E27FC236}">
                      <a16:creationId xmlns:a16="http://schemas.microsoft.com/office/drawing/2014/main" id="{6A268E46-610A-B60D-F403-29849FB85BB2}"/>
                    </a:ext>
                  </a:extLst>
                </p:cNvPr>
                <p:cNvCxnSpPr>
                  <a:cxnSpLocks/>
                </p:cNvCxnSpPr>
                <p:nvPr/>
              </p:nvCxnSpPr>
              <p:spPr>
                <a:xfrm>
                  <a:off x="305909" y="3086265"/>
                  <a:ext cx="2743200" cy="0"/>
                </a:xfrm>
                <a:prstGeom prst="line">
                  <a:avLst/>
                </a:prstGeom>
                <a:ln>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grpSp>
          <p:sp>
            <p:nvSpPr>
              <p:cNvPr id="2" name="TextBox 1">
                <a:extLst>
                  <a:ext uri="{FF2B5EF4-FFF2-40B4-BE49-F238E27FC236}">
                    <a16:creationId xmlns:a16="http://schemas.microsoft.com/office/drawing/2014/main" id="{DD378BA9-0460-3DC5-0B18-72FB50115840}"/>
                  </a:ext>
                </a:extLst>
              </p:cNvPr>
              <p:cNvSpPr txBox="1"/>
              <p:nvPr/>
            </p:nvSpPr>
            <p:spPr>
              <a:xfrm>
                <a:off x="420209" y="2034779"/>
                <a:ext cx="702019" cy="138499"/>
              </a:xfrm>
              <a:prstGeom prst="rect">
                <a:avLst/>
              </a:prstGeom>
              <a:noFill/>
            </p:spPr>
            <p:txBody>
              <a:bodyPr wrap="square" lIns="0" tIns="0" rIns="0" bIns="0" rtlCol="0">
                <a:spAutoFit/>
              </a:bodyPr>
              <a:lstStyle/>
              <a:p>
                <a:pPr algn="ctr"/>
                <a:r>
                  <a:rPr lang="en-US" sz="900" b="1" i="1" dirty="0">
                    <a:solidFill>
                      <a:schemeClr val="tx1">
                        <a:lumMod val="85000"/>
                        <a:lumOff val="15000"/>
                      </a:schemeClr>
                    </a:solidFill>
                  </a:rPr>
                  <a:t>clustered</a:t>
                </a:r>
              </a:p>
            </p:txBody>
          </p:sp>
          <p:sp>
            <p:nvSpPr>
              <p:cNvPr id="3" name="TextBox 2">
                <a:extLst>
                  <a:ext uri="{FF2B5EF4-FFF2-40B4-BE49-F238E27FC236}">
                    <a16:creationId xmlns:a16="http://schemas.microsoft.com/office/drawing/2014/main" id="{B5506A3D-0D71-60B7-1DA6-D72381FD1833}"/>
                  </a:ext>
                </a:extLst>
              </p:cNvPr>
              <p:cNvSpPr txBox="1"/>
              <p:nvPr/>
            </p:nvSpPr>
            <p:spPr>
              <a:xfrm>
                <a:off x="892649" y="2034779"/>
                <a:ext cx="947950" cy="138499"/>
              </a:xfrm>
              <a:prstGeom prst="rect">
                <a:avLst/>
              </a:prstGeom>
              <a:noFill/>
            </p:spPr>
            <p:txBody>
              <a:bodyPr wrap="square" lIns="0" tIns="0" rIns="0" bIns="0" rtlCol="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sp>
            <p:nvSpPr>
              <p:cNvPr id="4" name="TextBox 3">
                <a:extLst>
                  <a:ext uri="{FF2B5EF4-FFF2-40B4-BE49-F238E27FC236}">
                    <a16:creationId xmlns:a16="http://schemas.microsoft.com/office/drawing/2014/main" id="{0B10C864-F74E-4F37-EED9-21E20CA62392}"/>
                  </a:ext>
                </a:extLst>
              </p:cNvPr>
              <p:cNvSpPr txBox="1"/>
              <p:nvPr/>
            </p:nvSpPr>
            <p:spPr>
              <a:xfrm>
                <a:off x="2404352" y="2034779"/>
                <a:ext cx="688854" cy="138499"/>
              </a:xfrm>
              <a:prstGeom prst="rect">
                <a:avLst/>
              </a:prstGeom>
              <a:noFill/>
            </p:spPr>
            <p:txBody>
              <a:bodyPr wrap="square" lIns="0" tIns="0" rIns="0" bIns="0" rtlCol="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sp>
            <p:nvSpPr>
              <p:cNvPr id="14" name="TextBox 13">
                <a:extLst>
                  <a:ext uri="{FF2B5EF4-FFF2-40B4-BE49-F238E27FC236}">
                    <a16:creationId xmlns:a16="http://schemas.microsoft.com/office/drawing/2014/main" id="{8F7FC54A-ED1C-D07E-286E-9E36A7CE71E8}"/>
                  </a:ext>
                </a:extLst>
              </p:cNvPr>
              <p:cNvSpPr txBox="1"/>
              <p:nvPr/>
            </p:nvSpPr>
            <p:spPr>
              <a:xfrm>
                <a:off x="639934" y="3310890"/>
                <a:ext cx="598348" cy="138499"/>
              </a:xfrm>
              <a:prstGeom prst="rect">
                <a:avLst/>
              </a:prstGeom>
              <a:noFill/>
            </p:spPr>
            <p:txBody>
              <a:bodyPr wrap="square" lIns="0" tIns="0" rIns="0" bIns="0" rtlCol="0">
                <a:spAutoFit/>
              </a:bodyPr>
              <a:lstStyle/>
              <a:p>
                <a:pPr algn="ctr"/>
                <a:r>
                  <a:rPr lang="en-US" sz="900" b="1" i="1" dirty="0">
                    <a:solidFill>
                      <a:schemeClr val="tx1">
                        <a:lumMod val="85000"/>
                        <a:lumOff val="15000"/>
                      </a:schemeClr>
                    </a:solidFill>
                  </a:rPr>
                  <a:t>clustered</a:t>
                </a:r>
              </a:p>
            </p:txBody>
          </p:sp>
          <p:sp>
            <p:nvSpPr>
              <p:cNvPr id="15" name="TextBox 14">
                <a:extLst>
                  <a:ext uri="{FF2B5EF4-FFF2-40B4-BE49-F238E27FC236}">
                    <a16:creationId xmlns:a16="http://schemas.microsoft.com/office/drawing/2014/main" id="{9BA1AB67-E023-6EBB-9C3D-B7BD69622CEA}"/>
                  </a:ext>
                </a:extLst>
              </p:cNvPr>
              <p:cNvSpPr txBox="1"/>
              <p:nvPr/>
            </p:nvSpPr>
            <p:spPr>
              <a:xfrm>
                <a:off x="1033565" y="3310890"/>
                <a:ext cx="808490" cy="138499"/>
              </a:xfrm>
              <a:prstGeom prst="rect">
                <a:avLst/>
              </a:prstGeom>
              <a:noFill/>
            </p:spPr>
            <p:txBody>
              <a:bodyPr wrap="square" lIns="0" tIns="0" rIns="0" bIns="0" rtlCol="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grpSp>
      </p:grpSp>
      <p:sp>
        <p:nvSpPr>
          <p:cNvPr id="7" name="Text Box 4">
            <a:extLst>
              <a:ext uri="{FF2B5EF4-FFF2-40B4-BE49-F238E27FC236}">
                <a16:creationId xmlns:a16="http://schemas.microsoft.com/office/drawing/2014/main" id="{DD4C7782-BA08-0369-1279-EE69A2B1A198}"/>
              </a:ext>
            </a:extLst>
          </p:cNvPr>
          <p:cNvSpPr txBox="1">
            <a:spLocks noChangeArrowheads="1"/>
          </p:cNvSpPr>
          <p:nvPr/>
        </p:nvSpPr>
        <p:spPr bwMode="auto">
          <a:xfrm>
            <a:off x="279728" y="758190"/>
            <a:ext cx="2834640" cy="978729"/>
          </a:xfrm>
          <a:prstGeom prst="rect">
            <a:avLst/>
          </a:prstGeom>
          <a:solidFill>
            <a:schemeClr val="bg1">
              <a:lumMod val="85000"/>
            </a:schemeClr>
          </a:solidFill>
          <a:ln w="19050">
            <a:solidFill>
              <a:schemeClr val="bg1">
                <a:lumMod val="65000"/>
              </a:schemeClr>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75000"/>
                    <a:lumOff val="25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solidFill>
                  <a:schemeClr val="dk1"/>
                </a:solidFill>
                <a:latin typeface="Times New Roman" pitchFamily="-112" charset="0"/>
                <a:ea typeface="ＭＳ Ｐゴシック" pitchFamily="-112" charset="-128"/>
              </a:defRPr>
            </a:lvl2pPr>
            <a:lvl3pPr marL="1143000" indent="-228600">
              <a:defRPr sz="2800" u="sng">
                <a:solidFill>
                  <a:schemeClr val="dk1"/>
                </a:solidFill>
                <a:latin typeface="Times New Roman" pitchFamily="-112" charset="0"/>
                <a:ea typeface="ＭＳ Ｐゴシック" pitchFamily="-112" charset="-128"/>
              </a:defRPr>
            </a:lvl3pPr>
            <a:lvl4pPr marL="1600200" indent="-228600">
              <a:defRPr sz="2800" u="sng">
                <a:solidFill>
                  <a:schemeClr val="dk1"/>
                </a:solidFill>
                <a:latin typeface="Times New Roman" pitchFamily="-112" charset="0"/>
                <a:ea typeface="ＭＳ Ｐゴシック" pitchFamily="-112" charset="-128"/>
              </a:defRPr>
            </a:lvl4pPr>
            <a:lvl5pPr marL="2057400" indent="-228600">
              <a:defRPr sz="2800" u="sng">
                <a:solidFill>
                  <a:schemeClr val="dk1"/>
                </a:solidFill>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9pPr>
          </a:lstStyle>
          <a:p>
            <a:r>
              <a:rPr lang="en-US" sz="1600" dirty="0">
                <a:solidFill>
                  <a:schemeClr val="tx1">
                    <a:lumMod val="65000"/>
                    <a:lumOff val="35000"/>
                  </a:schemeClr>
                </a:solidFill>
              </a:rPr>
              <a:t>SELECT</a:t>
            </a:r>
            <a:r>
              <a:rPr lang="en-US" sz="1600" b="0" dirty="0">
                <a:solidFill>
                  <a:schemeClr val="tx1">
                    <a:lumMod val="65000"/>
                    <a:lumOff val="35000"/>
                  </a:schemeClr>
                </a:solidFill>
              </a:rPr>
              <a:t> </a:t>
            </a:r>
            <a:r>
              <a:rPr lang="en-US" sz="1600" dirty="0">
                <a:solidFill>
                  <a:schemeClr val="tx1">
                    <a:lumMod val="65000"/>
                    <a:lumOff val="35000"/>
                  </a:schemeClr>
                </a:solidFill>
              </a:rPr>
              <a:t>DISTINCT</a:t>
            </a:r>
            <a:r>
              <a:rPr lang="en-US" sz="1600" b="0" dirty="0">
                <a:solidFill>
                  <a:schemeClr val="tx1">
                    <a:lumMod val="65000"/>
                    <a:lumOff val="35000"/>
                  </a:schemeClr>
                </a:solidFill>
              </a:rPr>
              <a:t> </a:t>
            </a:r>
            <a:r>
              <a:rPr lang="en-US" sz="1600" b="0" dirty="0" err="1">
                <a:solidFill>
                  <a:schemeClr val="tx1">
                    <a:lumMod val="65000"/>
                    <a:lumOff val="35000"/>
                  </a:schemeClr>
                </a:solidFill>
              </a:rPr>
              <a:t>ename</a:t>
            </a:r>
            <a:r>
              <a:rPr lang="en-US" sz="1600" b="0" dirty="0">
                <a:solidFill>
                  <a:schemeClr val="tx1">
                    <a:lumMod val="65000"/>
                    <a:lumOff val="35000"/>
                  </a:schemeClr>
                </a:solidFill>
              </a:rPr>
              <a:t> </a:t>
            </a:r>
            <a:br>
              <a:rPr lang="en-US" sz="1600" b="0" dirty="0">
                <a:solidFill>
                  <a:schemeClr val="tx1">
                    <a:lumMod val="65000"/>
                    <a:lumOff val="35000"/>
                  </a:schemeClr>
                </a:solidFill>
              </a:rPr>
            </a:br>
            <a:r>
              <a:rPr lang="en-US" sz="1600" b="0" dirty="0">
                <a:solidFill>
                  <a:schemeClr val="tx1">
                    <a:lumMod val="65000"/>
                    <a:lumOff val="35000"/>
                  </a:schemeClr>
                </a:solidFill>
              </a:rPr>
              <a:t>  </a:t>
            </a:r>
            <a:r>
              <a:rPr lang="en-US" sz="1600" dirty="0">
                <a:solidFill>
                  <a:schemeClr val="tx1">
                    <a:lumMod val="65000"/>
                    <a:lumOff val="35000"/>
                  </a:schemeClr>
                </a:solidFill>
              </a:rPr>
              <a:t>FROM</a:t>
            </a:r>
            <a:r>
              <a:rPr lang="en-US" sz="1600" b="0" dirty="0">
                <a:solidFill>
                  <a:schemeClr val="tx1">
                    <a:lumMod val="65000"/>
                    <a:lumOff val="35000"/>
                  </a:schemeClr>
                </a:solidFill>
              </a:rPr>
              <a:t> Emp E </a:t>
            </a:r>
            <a:r>
              <a:rPr lang="en-US" sz="1600" dirty="0">
                <a:solidFill>
                  <a:schemeClr val="tx1">
                    <a:lumMod val="65000"/>
                    <a:lumOff val="35000"/>
                  </a:schemeClr>
                </a:solidFill>
              </a:rPr>
              <a:t>JOIN</a:t>
            </a:r>
            <a:r>
              <a:rPr lang="en-US" sz="1600" b="0" dirty="0">
                <a:solidFill>
                  <a:schemeClr val="tx1">
                    <a:lumMod val="65000"/>
                    <a:lumOff val="35000"/>
                  </a:schemeClr>
                </a:solidFill>
              </a:rPr>
              <a:t> Dept D</a:t>
            </a:r>
            <a:br>
              <a:rPr lang="en-US" sz="1600" b="0" dirty="0">
                <a:solidFill>
                  <a:schemeClr val="tx1">
                    <a:lumMod val="65000"/>
                    <a:lumOff val="35000"/>
                  </a:schemeClr>
                </a:solidFill>
              </a:rPr>
            </a:br>
            <a:r>
              <a:rPr lang="en-US" sz="1600" b="0" dirty="0">
                <a:solidFill>
                  <a:schemeClr val="tx1">
                    <a:lumMod val="65000"/>
                    <a:lumOff val="35000"/>
                  </a:schemeClr>
                </a:solidFill>
              </a:rPr>
              <a:t>    </a:t>
            </a:r>
            <a:r>
              <a:rPr lang="en-US" sz="1600" dirty="0">
                <a:solidFill>
                  <a:schemeClr val="tx1">
                    <a:lumMod val="65000"/>
                    <a:lumOff val="35000"/>
                  </a:schemeClr>
                </a:solidFill>
              </a:rPr>
              <a:t>ON</a:t>
            </a:r>
            <a:r>
              <a:rPr lang="en-US" sz="1600" b="0" dirty="0">
                <a:solidFill>
                  <a:schemeClr val="tx1">
                    <a:lumMod val="65000"/>
                    <a:lumOff val="35000"/>
                  </a:schemeClr>
                </a:solidFill>
              </a:rPr>
              <a:t> </a:t>
            </a:r>
            <a:r>
              <a:rPr lang="en-US" sz="1600" b="0" dirty="0" err="1">
                <a:solidFill>
                  <a:schemeClr val="tx1">
                    <a:lumMod val="65000"/>
                    <a:lumOff val="35000"/>
                  </a:schemeClr>
                </a:solidFill>
              </a:rPr>
              <a:t>E.did</a:t>
            </a:r>
            <a:r>
              <a:rPr lang="en-US" sz="1600" b="0" dirty="0">
                <a:solidFill>
                  <a:schemeClr val="tx1">
                    <a:lumMod val="65000"/>
                    <a:lumOff val="35000"/>
                  </a:schemeClr>
                </a:solidFill>
              </a:rPr>
              <a:t> = </a:t>
            </a:r>
            <a:r>
              <a:rPr lang="en-US" sz="1600" b="0" dirty="0" err="1">
                <a:solidFill>
                  <a:schemeClr val="tx1">
                    <a:lumMod val="65000"/>
                    <a:lumOff val="35000"/>
                  </a:schemeClr>
                </a:solidFill>
              </a:rPr>
              <a:t>D.did</a:t>
            </a:r>
            <a:endParaRPr lang="en-US" sz="1600" b="0" dirty="0">
              <a:solidFill>
                <a:schemeClr val="tx1">
                  <a:lumMod val="65000"/>
                  <a:lumOff val="35000"/>
                </a:schemeClr>
              </a:solidFill>
            </a:endParaRPr>
          </a:p>
          <a:p>
            <a:r>
              <a:rPr lang="en-US" sz="1600" dirty="0">
                <a:solidFill>
                  <a:schemeClr val="tx1">
                    <a:lumMod val="65000"/>
                    <a:lumOff val="35000"/>
                  </a:schemeClr>
                </a:solidFill>
              </a:rPr>
              <a:t> WHERE</a:t>
            </a:r>
            <a:r>
              <a:rPr lang="en-US" sz="1600" b="0" dirty="0">
                <a:solidFill>
                  <a:schemeClr val="tx1">
                    <a:lumMod val="65000"/>
                    <a:lumOff val="35000"/>
                  </a:schemeClr>
                </a:solidFill>
              </a:rPr>
              <a:t> </a:t>
            </a:r>
            <a:r>
              <a:rPr lang="en-US" sz="1600" b="0" dirty="0" err="1">
                <a:solidFill>
                  <a:schemeClr val="tx1">
                    <a:lumMod val="65000"/>
                    <a:lumOff val="35000"/>
                  </a:schemeClr>
                </a:solidFill>
              </a:rPr>
              <a:t>D.dname</a:t>
            </a:r>
            <a:r>
              <a:rPr lang="en-US" sz="1600" b="0" dirty="0">
                <a:solidFill>
                  <a:schemeClr val="tx1">
                    <a:lumMod val="65000"/>
                    <a:lumOff val="35000"/>
                  </a:schemeClr>
                </a:solidFill>
              </a:rPr>
              <a:t> = 'Toy'</a:t>
            </a:r>
          </a:p>
        </p:txBody>
      </p:sp>
      <p:grpSp>
        <p:nvGrpSpPr>
          <p:cNvPr id="32" name="Group 31" hidden="1">
            <a:extLst>
              <a:ext uri="{FF2B5EF4-FFF2-40B4-BE49-F238E27FC236}">
                <a16:creationId xmlns:a16="http://schemas.microsoft.com/office/drawing/2014/main" id="{953DD03D-EFAA-A3DF-EF30-63D7215A4695}"/>
              </a:ext>
            </a:extLst>
          </p:cNvPr>
          <p:cNvGrpSpPr/>
          <p:nvPr/>
        </p:nvGrpSpPr>
        <p:grpSpPr>
          <a:xfrm>
            <a:off x="7123018" y="3945700"/>
            <a:ext cx="198120" cy="45720"/>
            <a:chOff x="6975655" y="3945700"/>
            <a:chExt cx="198120" cy="45720"/>
          </a:xfrm>
        </p:grpSpPr>
        <p:sp>
          <p:nvSpPr>
            <p:cNvPr id="25" name="magnet">
              <a:extLst>
                <a:ext uri="{FF2B5EF4-FFF2-40B4-BE49-F238E27FC236}">
                  <a16:creationId xmlns:a16="http://schemas.microsoft.com/office/drawing/2014/main" id="{D98B435E-10FD-5746-5D15-6977AE678F82}"/>
                </a:ext>
              </a:extLst>
            </p:cNvPr>
            <p:cNvSpPr/>
            <p:nvPr/>
          </p:nvSpPr>
          <p:spPr>
            <a:xfrm>
              <a:off x="6975655" y="394570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28" name="magnet">
              <a:extLst>
                <a:ext uri="{FF2B5EF4-FFF2-40B4-BE49-F238E27FC236}">
                  <a16:creationId xmlns:a16="http://schemas.microsoft.com/office/drawing/2014/main" id="{74F794DB-4CE2-CA54-B92D-5EF87FFC7B62}"/>
                </a:ext>
              </a:extLst>
            </p:cNvPr>
            <p:cNvSpPr/>
            <p:nvPr/>
          </p:nvSpPr>
          <p:spPr>
            <a:xfrm>
              <a:off x="7128055" y="394570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grpSp>
        <p:nvGrpSpPr>
          <p:cNvPr id="1107047" name="Group 1107046">
            <a:extLst>
              <a:ext uri="{FF2B5EF4-FFF2-40B4-BE49-F238E27FC236}">
                <a16:creationId xmlns:a16="http://schemas.microsoft.com/office/drawing/2014/main" id="{D33AD695-7807-DE2F-B04B-9E59370610F2}"/>
              </a:ext>
            </a:extLst>
          </p:cNvPr>
          <p:cNvGrpSpPr/>
          <p:nvPr/>
        </p:nvGrpSpPr>
        <p:grpSpPr>
          <a:xfrm>
            <a:off x="6379888" y="569046"/>
            <a:ext cx="2611712" cy="4288704"/>
            <a:chOff x="6379888" y="569046"/>
            <a:chExt cx="2611712" cy="4288704"/>
          </a:xfrm>
        </p:grpSpPr>
        <p:sp>
          <p:nvSpPr>
            <p:cNvPr id="5" name="Rectangle 21">
              <a:extLst>
                <a:ext uri="{FF2B5EF4-FFF2-40B4-BE49-F238E27FC236}">
                  <a16:creationId xmlns:a16="http://schemas.microsoft.com/office/drawing/2014/main" id="{6FF2C207-149C-D846-B1E5-E484A2DDD8E4}"/>
                </a:ext>
              </a:extLst>
            </p:cNvPr>
            <p:cNvSpPr>
              <a:spLocks noChangeArrowheads="1"/>
            </p:cNvSpPr>
            <p:nvPr/>
          </p:nvSpPr>
          <p:spPr bwMode="auto">
            <a:xfrm>
              <a:off x="6379888" y="4580751"/>
              <a:ext cx="646012" cy="276999"/>
            </a:xfrm>
            <a:prstGeom prst="rect">
              <a:avLst/>
            </a:prstGeom>
            <a:noFill/>
            <a:ln w="12700">
              <a:noFill/>
              <a:miter lim="800000"/>
              <a:headEnd/>
              <a:tailEnd/>
            </a:ln>
            <a:effectLst/>
          </p:spPr>
          <p:txBody>
            <a:bodyPr wrap="none" lIns="90488" tIns="0" rIns="90488" bIns="0">
              <a:prstTxWarp prst="textNoShape">
                <a:avLst/>
              </a:prstTxWarp>
              <a:spAutoFit/>
            </a:bodyPr>
            <a:lstStyle/>
            <a:p>
              <a:pPr eaLnBrk="0" hangingPunct="0"/>
              <a:r>
                <a:rPr lang="en-US" b="1" dirty="0">
                  <a:solidFill>
                    <a:schemeClr val="tx1">
                      <a:lumMod val="65000"/>
                      <a:lumOff val="35000"/>
                    </a:schemeClr>
                  </a:solidFill>
                  <a:latin typeface="Crimson Text" panose="02000503000000000000" pitchFamily="2" charset="77"/>
                </a:rPr>
                <a:t>Emp</a:t>
              </a:r>
            </a:p>
          </p:txBody>
        </p:sp>
        <p:sp>
          <p:nvSpPr>
            <p:cNvPr id="6" name="Rectangle 22">
              <a:extLst>
                <a:ext uri="{FF2B5EF4-FFF2-40B4-BE49-F238E27FC236}">
                  <a16:creationId xmlns:a16="http://schemas.microsoft.com/office/drawing/2014/main" id="{0870EFA8-D6BF-B80B-FA60-7E8B9631C750}"/>
                </a:ext>
              </a:extLst>
            </p:cNvPr>
            <p:cNvSpPr>
              <a:spLocks noChangeArrowheads="1"/>
            </p:cNvSpPr>
            <p:nvPr/>
          </p:nvSpPr>
          <p:spPr bwMode="auto">
            <a:xfrm>
              <a:off x="7410176" y="4580751"/>
              <a:ext cx="663644" cy="276999"/>
            </a:xfrm>
            <a:prstGeom prst="rect">
              <a:avLst/>
            </a:prstGeom>
            <a:noFill/>
            <a:ln w="12700">
              <a:noFill/>
              <a:miter lim="800000"/>
              <a:headEnd/>
              <a:tailEnd/>
            </a:ln>
            <a:effectLst/>
          </p:spPr>
          <p:txBody>
            <a:bodyPr wrap="none" lIns="90488" tIns="0" rIns="90488" bIns="0">
              <a:prstTxWarp prst="textNoShape">
                <a:avLst/>
              </a:prstTxWarp>
              <a:spAutoFit/>
            </a:bodyPr>
            <a:lstStyle/>
            <a:p>
              <a:pPr eaLnBrk="0" hangingPunct="0"/>
              <a:r>
                <a:rPr lang="en-US" b="1" dirty="0">
                  <a:solidFill>
                    <a:schemeClr val="tx1">
                      <a:lumMod val="65000"/>
                      <a:lumOff val="35000"/>
                    </a:schemeClr>
                  </a:solidFill>
                  <a:latin typeface="Crimson Text" panose="02000503000000000000" pitchFamily="2" charset="77"/>
                </a:rPr>
                <a:t>Dept</a:t>
              </a:r>
            </a:p>
          </p:txBody>
        </p:sp>
        <p:sp>
          <p:nvSpPr>
            <p:cNvPr id="42" name="TextBox 41">
              <a:extLst>
                <a:ext uri="{FF2B5EF4-FFF2-40B4-BE49-F238E27FC236}">
                  <a16:creationId xmlns:a16="http://schemas.microsoft.com/office/drawing/2014/main" id="{CD3EB446-193F-7F5C-FC0E-5826FB08F00D}"/>
                </a:ext>
              </a:extLst>
            </p:cNvPr>
            <p:cNvSpPr txBox="1"/>
            <p:nvPr/>
          </p:nvSpPr>
          <p:spPr>
            <a:xfrm>
              <a:off x="6945846" y="569046"/>
              <a:ext cx="920445"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π</a:t>
              </a:r>
              <a:r>
                <a:rPr lang="en-US" sz="2000" b="1" baseline="-25000" dirty="0" err="1">
                  <a:solidFill>
                    <a:schemeClr val="accent1"/>
                  </a:solidFill>
                  <a:latin typeface="Inconsolata" panose="00000509000000000000" pitchFamily="49" charset="0"/>
                  <a:cs typeface="Times New Roman" panose="02020603050405020304" pitchFamily="18" charset="0"/>
                </a:rPr>
                <a:t>ename</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sp>
          <p:nvSpPr>
            <p:cNvPr id="44" name="TextBox 43">
              <a:extLst>
                <a:ext uri="{FF2B5EF4-FFF2-40B4-BE49-F238E27FC236}">
                  <a16:creationId xmlns:a16="http://schemas.microsoft.com/office/drawing/2014/main" id="{BC359288-214A-87BE-DD0C-D277843DD5AE}"/>
                </a:ext>
              </a:extLst>
            </p:cNvPr>
            <p:cNvSpPr txBox="1"/>
            <p:nvPr/>
          </p:nvSpPr>
          <p:spPr>
            <a:xfrm>
              <a:off x="6956151" y="1566849"/>
              <a:ext cx="1620957"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σ</a:t>
              </a:r>
              <a:r>
                <a:rPr lang="en-US" sz="2000" b="1" baseline="-25000" dirty="0" err="1">
                  <a:solidFill>
                    <a:schemeClr val="accent1"/>
                  </a:solidFill>
                  <a:latin typeface="Inconsolata" panose="00000509000000000000" pitchFamily="49" charset="0"/>
                  <a:cs typeface="Times New Roman" panose="02020603050405020304" pitchFamily="18" charset="0"/>
                </a:rPr>
                <a:t>dname</a:t>
              </a:r>
              <a:r>
                <a:rPr lang="en-US" sz="2000" b="1" baseline="-25000" dirty="0">
                  <a:solidFill>
                    <a:schemeClr val="accent1"/>
                  </a:solidFill>
                  <a:latin typeface="Inconsolata" panose="00000509000000000000" pitchFamily="49" charset="0"/>
                  <a:cs typeface="Times New Roman" panose="02020603050405020304" pitchFamily="18" charset="0"/>
                </a:rPr>
                <a:t> = 'Toy'</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sp>
          <p:nvSpPr>
            <p:cNvPr id="45" name="TextBox 44">
              <a:extLst>
                <a:ext uri="{FF2B5EF4-FFF2-40B4-BE49-F238E27FC236}">
                  <a16:creationId xmlns:a16="http://schemas.microsoft.com/office/drawing/2014/main" id="{00B30E8C-77DC-0AF6-388C-F2EA49D132C8}"/>
                </a:ext>
              </a:extLst>
            </p:cNvPr>
            <p:cNvSpPr txBox="1"/>
            <p:nvPr/>
          </p:nvSpPr>
          <p:spPr>
            <a:xfrm>
              <a:off x="6956151" y="3523738"/>
              <a:ext cx="535724" cy="830997"/>
            </a:xfrm>
            <a:prstGeom prst="rect">
              <a:avLst/>
            </a:prstGeom>
            <a:noFill/>
          </p:spPr>
          <p:txBody>
            <a:bodyPr wrap="none" rtlCol="0">
              <a:spAutoFit/>
            </a:bodyPr>
            <a:lstStyle/>
            <a:p>
              <a:r>
                <a:rPr lang="en-US" sz="4800" b="1" u="none" dirty="0">
                  <a:solidFill>
                    <a:schemeClr val="tx1">
                      <a:lumMod val="85000"/>
                      <a:lumOff val="15000"/>
                    </a:schemeClr>
                  </a:solidFill>
                  <a:latin typeface="Times New Roman" panose="02020603050405020304" pitchFamily="18" charset="0"/>
                  <a:cs typeface="Times New Roman" panose="02020603050405020304" pitchFamily="18" charset="0"/>
                </a:rPr>
                <a:t>×</a:t>
              </a:r>
              <a:endParaRPr lang="en-US" sz="4800" baseline="-25000" dirty="0">
                <a:solidFill>
                  <a:schemeClr val="tx1">
                    <a:lumMod val="85000"/>
                    <a:lumOff val="15000"/>
                  </a:schemeClr>
                </a:solidFill>
                <a:latin typeface="CRIMSON TEXT" panose="02000503000000000000" pitchFamily="2" charset="77"/>
                <a:cs typeface="Times New Roman" panose="02020603050405020304" pitchFamily="18" charset="0"/>
              </a:endParaRPr>
            </a:p>
          </p:txBody>
        </p:sp>
        <p:sp>
          <p:nvSpPr>
            <p:cNvPr id="47" name="TextBox 46">
              <a:extLst>
                <a:ext uri="{FF2B5EF4-FFF2-40B4-BE49-F238E27FC236}">
                  <a16:creationId xmlns:a16="http://schemas.microsoft.com/office/drawing/2014/main" id="{94649F8C-5797-2A4B-C35B-A5552CD5DB66}"/>
                </a:ext>
              </a:extLst>
            </p:cNvPr>
            <p:cNvSpPr txBox="1"/>
            <p:nvPr/>
          </p:nvSpPr>
          <p:spPr>
            <a:xfrm>
              <a:off x="6945847" y="2493092"/>
              <a:ext cx="2045753"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σ</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cxnSp>
          <p:nvCxnSpPr>
            <p:cNvPr id="21" name="Connector: Curved 20">
              <a:extLst>
                <a:ext uri="{FF2B5EF4-FFF2-40B4-BE49-F238E27FC236}">
                  <a16:creationId xmlns:a16="http://schemas.microsoft.com/office/drawing/2014/main" id="{F9FB791A-AC1D-FB38-A4B6-E45CB8D89A5C}"/>
                </a:ext>
              </a:extLst>
            </p:cNvPr>
            <p:cNvCxnSpPr>
              <a:cxnSpLocks/>
              <a:stCxn id="5" idx="0"/>
            </p:cNvCxnSpPr>
            <p:nvPr/>
          </p:nvCxnSpPr>
          <p:spPr>
            <a:xfrm rot="5400000" flipH="1" flipV="1">
              <a:off x="6674578" y="4109451"/>
              <a:ext cx="499617" cy="442984"/>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868B8FFA-9AB0-0650-102B-8EE072287A8F}"/>
                </a:ext>
              </a:extLst>
            </p:cNvPr>
            <p:cNvCxnSpPr>
              <a:cxnSpLocks/>
              <a:stCxn id="6" idx="0"/>
            </p:cNvCxnSpPr>
            <p:nvPr/>
          </p:nvCxnSpPr>
          <p:spPr>
            <a:xfrm rot="16200000" flipV="1">
              <a:off x="7270330" y="4109083"/>
              <a:ext cx="499617" cy="443720"/>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915C67AE-92A6-48A2-DD8E-1E2A654DFFA9}"/>
                </a:ext>
              </a:extLst>
            </p:cNvPr>
            <p:cNvCxnSpPr>
              <a:cxnSpLocks/>
            </p:cNvCxnSpPr>
            <p:nvPr/>
          </p:nvCxnSpPr>
          <p:spPr>
            <a:xfrm flipV="1">
              <a:off x="7214888" y="3177750"/>
              <a:ext cx="0" cy="627219"/>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nector: Curved 40">
              <a:extLst>
                <a:ext uri="{FF2B5EF4-FFF2-40B4-BE49-F238E27FC236}">
                  <a16:creationId xmlns:a16="http://schemas.microsoft.com/office/drawing/2014/main" id="{48F8BB37-9BF2-5180-477C-3186AE59C996}"/>
                </a:ext>
              </a:extLst>
            </p:cNvPr>
            <p:cNvCxnSpPr>
              <a:cxnSpLocks/>
            </p:cNvCxnSpPr>
            <p:nvPr/>
          </p:nvCxnSpPr>
          <p:spPr>
            <a:xfrm flipV="1">
              <a:off x="7214888" y="2236545"/>
              <a:ext cx="0" cy="557396"/>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07040" name="Connector: Curved 40">
              <a:extLst>
                <a:ext uri="{FF2B5EF4-FFF2-40B4-BE49-F238E27FC236}">
                  <a16:creationId xmlns:a16="http://schemas.microsoft.com/office/drawing/2014/main" id="{B9664E26-96BB-E89F-8FFB-2C30CC14F23F}"/>
                </a:ext>
              </a:extLst>
            </p:cNvPr>
            <p:cNvCxnSpPr>
              <a:cxnSpLocks/>
            </p:cNvCxnSpPr>
            <p:nvPr/>
          </p:nvCxnSpPr>
          <p:spPr>
            <a:xfrm flipV="1">
              <a:off x="7214888" y="1224520"/>
              <a:ext cx="0" cy="627988"/>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107045" name="Group 1107044" hidden="1">
            <a:extLst>
              <a:ext uri="{FF2B5EF4-FFF2-40B4-BE49-F238E27FC236}">
                <a16:creationId xmlns:a16="http://schemas.microsoft.com/office/drawing/2014/main" id="{875F2B2F-2E11-4589-B022-460AC050B717}"/>
              </a:ext>
            </a:extLst>
          </p:cNvPr>
          <p:cNvGrpSpPr/>
          <p:nvPr/>
        </p:nvGrpSpPr>
        <p:grpSpPr>
          <a:xfrm>
            <a:off x="7192028" y="1089086"/>
            <a:ext cx="45720" cy="2671889"/>
            <a:chOff x="7060540" y="1089086"/>
            <a:chExt cx="45720" cy="2671889"/>
          </a:xfrm>
        </p:grpSpPr>
        <p:sp>
          <p:nvSpPr>
            <p:cNvPr id="40" name="magnet">
              <a:extLst>
                <a:ext uri="{FF2B5EF4-FFF2-40B4-BE49-F238E27FC236}">
                  <a16:creationId xmlns:a16="http://schemas.microsoft.com/office/drawing/2014/main" id="{7B65B306-0CA8-2EB9-1A12-AF902FB9C6B8}"/>
                </a:ext>
              </a:extLst>
            </p:cNvPr>
            <p:cNvSpPr/>
            <p:nvPr/>
          </p:nvSpPr>
          <p:spPr>
            <a:xfrm>
              <a:off x="7060540" y="3715255"/>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0" name="magnet">
              <a:extLst>
                <a:ext uri="{FF2B5EF4-FFF2-40B4-BE49-F238E27FC236}">
                  <a16:creationId xmlns:a16="http://schemas.microsoft.com/office/drawing/2014/main" id="{9D4C9E47-5F5B-013D-8226-EADF1217B118}"/>
                </a:ext>
              </a:extLst>
            </p:cNvPr>
            <p:cNvSpPr/>
            <p:nvPr/>
          </p:nvSpPr>
          <p:spPr>
            <a:xfrm>
              <a:off x="7060540" y="3042316"/>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4" name="magnet">
              <a:extLst>
                <a:ext uri="{FF2B5EF4-FFF2-40B4-BE49-F238E27FC236}">
                  <a16:creationId xmlns:a16="http://schemas.microsoft.com/office/drawing/2014/main" id="{B5714151-1162-1B43-D580-64D6319A7FCC}"/>
                </a:ext>
              </a:extLst>
            </p:cNvPr>
            <p:cNvSpPr/>
            <p:nvPr/>
          </p:nvSpPr>
          <p:spPr>
            <a:xfrm>
              <a:off x="7060540" y="2101111"/>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61" name="magnet">
              <a:extLst>
                <a:ext uri="{FF2B5EF4-FFF2-40B4-BE49-F238E27FC236}">
                  <a16:creationId xmlns:a16="http://schemas.microsoft.com/office/drawing/2014/main" id="{C81CC761-0A47-48FF-EEE2-B4AFA09D24F1}"/>
                </a:ext>
              </a:extLst>
            </p:cNvPr>
            <p:cNvSpPr/>
            <p:nvPr/>
          </p:nvSpPr>
          <p:spPr>
            <a:xfrm>
              <a:off x="7060540" y="2704227"/>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62" name="magnet">
              <a:extLst>
                <a:ext uri="{FF2B5EF4-FFF2-40B4-BE49-F238E27FC236}">
                  <a16:creationId xmlns:a16="http://schemas.microsoft.com/office/drawing/2014/main" id="{391B120D-3436-446B-C4E6-14C60D4E64F6}"/>
                </a:ext>
              </a:extLst>
            </p:cNvPr>
            <p:cNvSpPr/>
            <p:nvPr/>
          </p:nvSpPr>
          <p:spPr>
            <a:xfrm>
              <a:off x="7060540" y="1089086"/>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1107043" name="magnet">
              <a:extLst>
                <a:ext uri="{FF2B5EF4-FFF2-40B4-BE49-F238E27FC236}">
                  <a16:creationId xmlns:a16="http://schemas.microsoft.com/office/drawing/2014/main" id="{F089D688-F3A5-8CF4-9C9F-4E2F6DDFCCFC}"/>
                </a:ext>
              </a:extLst>
            </p:cNvPr>
            <p:cNvSpPr/>
            <p:nvPr/>
          </p:nvSpPr>
          <p:spPr>
            <a:xfrm>
              <a:off x="7060540" y="1762794"/>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23" name="Text Box 34">
            <a:extLst>
              <a:ext uri="{FF2B5EF4-FFF2-40B4-BE49-F238E27FC236}">
                <a16:creationId xmlns:a16="http://schemas.microsoft.com/office/drawing/2014/main" id="{5E2D556B-307C-2AEB-3437-2E06B77D2C1A}"/>
              </a:ext>
            </a:extLst>
          </p:cNvPr>
          <p:cNvSpPr txBox="1">
            <a:spLocks noChangeArrowheads="1"/>
          </p:cNvSpPr>
          <p:nvPr/>
        </p:nvSpPr>
        <p:spPr bwMode="auto">
          <a:xfrm>
            <a:off x="3925443" y="3733621"/>
            <a:ext cx="2475357" cy="1200329"/>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(50 + 50,000) reads</a:t>
            </a:r>
            <a:br>
              <a:rPr lang="en-US" sz="2000" b="1" dirty="0">
                <a:solidFill>
                  <a:schemeClr val="tx1">
                    <a:lumMod val="65000"/>
                    <a:lumOff val="35000"/>
                  </a:schemeClr>
                </a:solidFill>
                <a:latin typeface="CRIMSON TEXT" panose="02000503000000000000" pitchFamily="2" charset="77"/>
              </a:rPr>
            </a:br>
            <a:r>
              <a:rPr lang="en-US" sz="2000" b="1" dirty="0">
                <a:solidFill>
                  <a:schemeClr val="tx1">
                    <a:lumMod val="65000"/>
                    <a:lumOff val="35000"/>
                  </a:schemeClr>
                </a:solidFill>
                <a:latin typeface="CRIMSON TEXT" panose="02000503000000000000" pitchFamily="2" charset="77"/>
              </a:rPr>
              <a:t>+  1,000,000 writes </a:t>
            </a:r>
          </a:p>
          <a:p>
            <a:pPr algn="r">
              <a:lnSpc>
                <a:spcPct val="90000"/>
              </a:lnSpc>
            </a:pPr>
            <a:r>
              <a:rPr lang="en-US" sz="2000" dirty="0">
                <a:solidFill>
                  <a:schemeClr val="tx1">
                    <a:lumMod val="65000"/>
                    <a:lumOff val="35000"/>
                  </a:schemeClr>
                </a:solidFill>
                <a:latin typeface="CRIMSON TEXT" panose="02000503000000000000" pitchFamily="2" charset="77"/>
              </a:rPr>
              <a:t>Write temp file T1</a:t>
            </a:r>
            <a:br>
              <a:rPr lang="en-US" sz="2000" dirty="0">
                <a:solidFill>
                  <a:schemeClr val="tx1">
                    <a:lumMod val="65000"/>
                    <a:lumOff val="35000"/>
                  </a:schemeClr>
                </a:solidFill>
                <a:latin typeface="CRIMSON TEXT" panose="02000503000000000000" pitchFamily="2" charset="77"/>
              </a:rPr>
            </a:br>
            <a:r>
              <a:rPr lang="en-US" sz="2000" dirty="0">
                <a:solidFill>
                  <a:schemeClr val="tx1">
                    <a:lumMod val="65000"/>
                    <a:lumOff val="35000"/>
                  </a:schemeClr>
                </a:solidFill>
                <a:latin typeface="CRIMSON TEXT" panose="02000503000000000000" pitchFamily="2" charset="77"/>
              </a:rPr>
              <a:t>5 tuples per page in T1</a:t>
            </a:r>
          </a:p>
        </p:txBody>
      </p:sp>
    </p:spTree>
    <p:extLst>
      <p:ext uri="{BB962C8B-B14F-4D97-AF65-F5344CB8AC3E}">
        <p14:creationId xmlns:p14="http://schemas.microsoft.com/office/powerpoint/2010/main" val="490757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07049"/>
                                        </p:tgtEl>
                                        <p:attrNameLst>
                                          <p:attrName>style.visibility</p:attrName>
                                        </p:attrNameLst>
                                      </p:cBhvr>
                                      <p:to>
                                        <p:strVal val="visible"/>
                                      </p:to>
                                    </p:set>
                                    <p:animEffect transition="in" filter="fade">
                                      <p:cBhvr>
                                        <p:cTn id="7" dur="250"/>
                                        <p:tgtEl>
                                          <p:spTgt spid="110704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107047"/>
                                        </p:tgtEl>
                                        <p:attrNameLst>
                                          <p:attrName>style.visibility</p:attrName>
                                        </p:attrNameLst>
                                      </p:cBhvr>
                                      <p:to>
                                        <p:strVal val="visible"/>
                                      </p:to>
                                    </p:set>
                                    <p:animEffect transition="in" filter="wipe(down)">
                                      <p:cBhvr>
                                        <p:cTn id="12" dur="500"/>
                                        <p:tgtEl>
                                          <p:spTgt spid="110704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25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25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250"/>
                                        <p:tgtEl>
                                          <p:spTgt spid="2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250"/>
                                        <p:tgtEl>
                                          <p:spTgt spid="5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6"/>
                                        </p:tgtEl>
                                        <p:attrNameLst>
                                          <p:attrName>style.visibility</p:attrName>
                                        </p:attrNameLst>
                                      </p:cBhvr>
                                      <p:to>
                                        <p:strVal val="visible"/>
                                      </p:to>
                                    </p:set>
                                    <p:animEffect transition="in" filter="fade">
                                      <p:cBhvr>
                                        <p:cTn id="37" dur="25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utoUpdateAnimBg="0"/>
      <p:bldP spid="27" grpId="0" autoUpdateAnimBg="0"/>
      <p:bldP spid="53" grpId="0" autoUpdateAnimBg="0"/>
      <p:bldP spid="56" grpId="0" animBg="1"/>
      <p:bldP spid="23" grpId="0" autoUpdateAnimBg="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a:prstGeom prst="rect">
            <a:avLst/>
          </a:prstGeom>
        </p:spPr>
        <p:txBody>
          <a:bodyPr/>
          <a:lstStyle/>
          <a:p>
            <a:r>
              <a:rPr lang="en-US" dirty="0"/>
              <a:t>Statistics</a:t>
            </a:r>
          </a:p>
        </p:txBody>
      </p:sp>
      <p:sp>
        <p:nvSpPr>
          <p:cNvPr id="41987" name="Content Placeholder 2"/>
          <p:cNvSpPr>
            <a:spLocks noGrp="1"/>
          </p:cNvSpPr>
          <p:nvPr>
            <p:ph idx="1"/>
          </p:nvPr>
        </p:nvSpPr>
        <p:spPr>
          <a:prstGeom prst="rect">
            <a:avLst/>
          </a:prstGeom>
        </p:spPr>
        <p:txBody>
          <a:bodyPr/>
          <a:lstStyle/>
          <a:p>
            <a:r>
              <a:rPr lang="en-US" dirty="0"/>
              <a:t>The DBMS stores internal statistics about tables, attributes, and indexes in its internal catalog.</a:t>
            </a:r>
          </a:p>
          <a:p>
            <a:r>
              <a:rPr lang="en-US" dirty="0"/>
              <a:t>Different systems update them at different times.</a:t>
            </a:r>
          </a:p>
          <a:p>
            <a:endParaRPr lang="en-US" sz="1200" dirty="0"/>
          </a:p>
          <a:p>
            <a:r>
              <a:rPr lang="en-US" dirty="0"/>
              <a:t>Manual invocations:</a:t>
            </a:r>
          </a:p>
          <a:p>
            <a:pPr lvl="1"/>
            <a:r>
              <a:rPr lang="en-US" dirty="0"/>
              <a:t>Postgres/SQLite: </a:t>
            </a:r>
            <a:r>
              <a:rPr lang="en-US" b="1" dirty="0">
                <a:solidFill>
                  <a:schemeClr val="accent1"/>
                </a:solidFill>
                <a:latin typeface="Inconsolata" panose="00000509000000000000" pitchFamily="49" charset="0"/>
              </a:rPr>
              <a:t>ANALYZE</a:t>
            </a:r>
          </a:p>
          <a:p>
            <a:pPr lvl="1"/>
            <a:r>
              <a:rPr lang="en-US" dirty="0"/>
              <a:t>Oracle/MySQL: </a:t>
            </a:r>
            <a:r>
              <a:rPr lang="en-US" b="1" dirty="0">
                <a:solidFill>
                  <a:schemeClr val="accent1"/>
                </a:solidFill>
                <a:latin typeface="Inconsolata" panose="00000509000000000000" pitchFamily="49" charset="0"/>
              </a:rPr>
              <a:t>ANALYZE</a:t>
            </a:r>
            <a:r>
              <a:rPr lang="en-US" b="1" dirty="0">
                <a:solidFill>
                  <a:srgbClr val="F76D6D"/>
                </a:solidFill>
                <a:latin typeface="Inconsolata" panose="00000509000000000000" pitchFamily="49" charset="0"/>
              </a:rPr>
              <a:t> </a:t>
            </a:r>
            <a:r>
              <a:rPr lang="en-US" b="1" dirty="0">
                <a:solidFill>
                  <a:schemeClr val="accent1"/>
                </a:solidFill>
                <a:latin typeface="Inconsolata" panose="00000509000000000000" pitchFamily="49" charset="0"/>
              </a:rPr>
              <a:t>TABLE</a:t>
            </a:r>
          </a:p>
          <a:p>
            <a:pPr lvl="1"/>
            <a:r>
              <a:rPr lang="en-US" dirty="0"/>
              <a:t>SQL Server: </a:t>
            </a:r>
            <a:r>
              <a:rPr lang="en-US" b="1" dirty="0">
                <a:solidFill>
                  <a:schemeClr val="accent1"/>
                </a:solidFill>
                <a:latin typeface="Inconsolata" panose="00000509000000000000" pitchFamily="49" charset="0"/>
              </a:rPr>
              <a:t>UPDATE</a:t>
            </a:r>
            <a:r>
              <a:rPr lang="en-US" b="1" dirty="0">
                <a:solidFill>
                  <a:srgbClr val="EF3E42"/>
                </a:solidFill>
                <a:latin typeface="Inconsolata" panose="00000509000000000000" pitchFamily="49" charset="0"/>
              </a:rPr>
              <a:t> </a:t>
            </a:r>
            <a:r>
              <a:rPr lang="en-US" b="1" dirty="0">
                <a:solidFill>
                  <a:schemeClr val="accent1"/>
                </a:solidFill>
                <a:latin typeface="Inconsolata" panose="00000509000000000000" pitchFamily="49" charset="0"/>
              </a:rPr>
              <a:t>STATISTICS</a:t>
            </a:r>
          </a:p>
          <a:p>
            <a:pPr lvl="1"/>
            <a:r>
              <a:rPr lang="en-US" dirty="0"/>
              <a:t>DB2: </a:t>
            </a:r>
            <a:r>
              <a:rPr lang="en-US" b="1" dirty="0">
                <a:solidFill>
                  <a:schemeClr val="accent1"/>
                </a:solidFill>
                <a:latin typeface="Inconsolata" panose="00000509000000000000" pitchFamily="49" charset="0"/>
              </a:rPr>
              <a:t>RUNSTATS</a:t>
            </a:r>
          </a:p>
        </p:txBody>
      </p:sp>
      <p:sp>
        <p:nvSpPr>
          <p:cNvPr id="3" name="Slide Number Placeholder 3">
            <a:extLst>
              <a:ext uri="{FF2B5EF4-FFF2-40B4-BE49-F238E27FC236}">
                <a16:creationId xmlns:a16="http://schemas.microsoft.com/office/drawing/2014/main" id="{4EA2302E-FBC9-3494-6970-7B50E6EDE071}"/>
              </a:ext>
            </a:extLst>
          </p:cNvPr>
          <p:cNvSpPr>
            <a:spLocks noGrp="1"/>
          </p:cNvSpPr>
          <p:nvPr>
            <p:ph type="sldNum" sz="quarter" idx="4"/>
          </p:nvPr>
        </p:nvSpPr>
        <p:spPr/>
        <p:txBody>
          <a:bodyPr/>
          <a:lstStyle/>
          <a:p>
            <a:pPr algn="r"/>
            <a:fld id="{97DD1AB5-42BA-4E8A-BFEE-435884E16AAB}" type="slidenum">
              <a:rPr lang="en-US" smtClean="0"/>
              <a:pPr algn="r"/>
              <a:t>40</a:t>
            </a:fld>
            <a:endParaRPr lang="en-US" dirty="0"/>
          </a:p>
        </p:txBody>
      </p:sp>
    </p:spTree>
    <p:extLst>
      <p:ext uri="{BB962C8B-B14F-4D97-AF65-F5344CB8AC3E}">
        <p14:creationId xmlns:p14="http://schemas.microsoft.com/office/powerpoint/2010/main" val="3180555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2ECC4F9B-7FD2-2B25-1182-0B8829F3BCC0}"/>
              </a:ext>
            </a:extLst>
          </p:cNvPr>
          <p:cNvGraphicFramePr/>
          <p:nvPr>
            <p:extLst>
              <p:ext uri="{D42A27DB-BD31-4B8C-83A1-F6EECF244321}">
                <p14:modId xmlns:p14="http://schemas.microsoft.com/office/powerpoint/2010/main" val="3153360472"/>
              </p:ext>
            </p:extLst>
          </p:nvPr>
        </p:nvGraphicFramePr>
        <p:xfrm>
          <a:off x="1737360" y="3044190"/>
          <a:ext cx="5669280" cy="1813560"/>
        </p:xfrm>
        <a:graphic>
          <a:graphicData uri="http://schemas.openxmlformats.org/drawingml/2006/chart">
            <c:chart xmlns:c="http://schemas.openxmlformats.org/drawingml/2006/chart" xmlns:r="http://schemas.openxmlformats.org/officeDocument/2006/relationships" r:id="rId3"/>
          </a:graphicData>
        </a:graphic>
      </p:graphicFrame>
      <p:sp>
        <p:nvSpPr>
          <p:cNvPr id="45058" name="Title 1"/>
          <p:cNvSpPr>
            <a:spLocks noGrp="1"/>
          </p:cNvSpPr>
          <p:nvPr>
            <p:ph type="title"/>
          </p:nvPr>
        </p:nvSpPr>
        <p:spPr>
          <a:prstGeom prst="rect">
            <a:avLst/>
          </a:prstGeom>
        </p:spPr>
        <p:txBody>
          <a:bodyPr/>
          <a:lstStyle/>
          <a:p>
            <a:r>
              <a:rPr lang="en-US" dirty="0"/>
              <a:t>Selection Cardinality</a:t>
            </a:r>
          </a:p>
        </p:txBody>
      </p:sp>
      <p:sp>
        <p:nvSpPr>
          <p:cNvPr id="45059" name="Content Placeholder 2"/>
          <p:cNvSpPr>
            <a:spLocks noGrp="1"/>
          </p:cNvSpPr>
          <p:nvPr>
            <p:ph idx="1"/>
          </p:nvPr>
        </p:nvSpPr>
        <p:spPr>
          <a:prstGeom prst="rect">
            <a:avLst/>
          </a:prstGeom>
        </p:spPr>
        <p:txBody>
          <a:bodyPr/>
          <a:lstStyle/>
          <a:p>
            <a:r>
              <a:rPr lang="en-US" dirty="0"/>
              <a:t>The </a:t>
            </a:r>
            <a:r>
              <a:rPr lang="en-US" b="1" u="sng" dirty="0"/>
              <a:t>selectivity</a:t>
            </a:r>
            <a:r>
              <a:rPr lang="en-US" dirty="0"/>
              <a:t> (</a:t>
            </a:r>
            <a:r>
              <a:rPr lang="en-US" b="1" dirty="0" err="1">
                <a:solidFill>
                  <a:schemeClr val="accent1"/>
                </a:solidFill>
                <a:latin typeface="Inconsolata" panose="00000509000000000000" pitchFamily="49" charset="0"/>
              </a:rPr>
              <a:t>sel</a:t>
            </a:r>
            <a:r>
              <a:rPr lang="en-US" dirty="0"/>
              <a:t>) of a predicate </a:t>
            </a:r>
            <a:r>
              <a:rPr lang="en-US" b="1" dirty="0">
                <a:solidFill>
                  <a:schemeClr val="accent1"/>
                </a:solidFill>
                <a:latin typeface="Inconsolata" panose="00000509000000000000" pitchFamily="49" charset="0"/>
              </a:rPr>
              <a:t>P</a:t>
            </a:r>
            <a:r>
              <a:rPr lang="en-US" dirty="0"/>
              <a:t> is the fraction of tuples that qualify.</a:t>
            </a:r>
          </a:p>
          <a:p>
            <a:r>
              <a:rPr lang="en-US" b="1" dirty="0"/>
              <a:t>Equality Predicate</a:t>
            </a:r>
            <a:r>
              <a:rPr lang="en-US" dirty="0"/>
              <a:t>: </a:t>
            </a:r>
            <a:r>
              <a:rPr lang="en-US" b="1" dirty="0">
                <a:solidFill>
                  <a:schemeClr val="accent1"/>
                </a:solidFill>
                <a:latin typeface="Inconsolata" panose="00000509000000000000" pitchFamily="49" charset="0"/>
              </a:rPr>
              <a:t>A=constant</a:t>
            </a:r>
          </a:p>
          <a:p>
            <a:pPr lvl="1"/>
            <a:r>
              <a:rPr lang="en-US" b="1" dirty="0" err="1">
                <a:solidFill>
                  <a:schemeClr val="accent1"/>
                </a:solidFill>
                <a:latin typeface="Inconsolata" panose="00000509000000000000" pitchFamily="49" charset="0"/>
              </a:rPr>
              <a:t>sel</a:t>
            </a:r>
            <a:r>
              <a:rPr lang="en-US" b="1" dirty="0">
                <a:solidFill>
                  <a:schemeClr val="accent1"/>
                </a:solidFill>
                <a:latin typeface="Inconsolata" panose="00000509000000000000" pitchFamily="49" charset="0"/>
              </a:rPr>
              <a:t>(A=constant) = #occurences/|R|</a:t>
            </a:r>
            <a:endParaRPr lang="en-US" b="1" baseline="-25000" dirty="0">
              <a:solidFill>
                <a:schemeClr val="accent1"/>
              </a:solidFill>
              <a:latin typeface="Inconsolata" panose="00000509000000000000" pitchFamily="49" charset="0"/>
            </a:endParaRPr>
          </a:p>
          <a:p>
            <a:pPr lvl="1"/>
            <a:r>
              <a:rPr lang="en-US" dirty="0"/>
              <a:t>Example: </a:t>
            </a:r>
            <a:r>
              <a:rPr lang="en-US" b="1" dirty="0" err="1">
                <a:solidFill>
                  <a:schemeClr val="accent1"/>
                </a:solidFill>
                <a:latin typeface="Inconsolata" panose="00000509000000000000" pitchFamily="49" charset="0"/>
              </a:rPr>
              <a:t>sel</a:t>
            </a:r>
            <a:r>
              <a:rPr lang="en-US" b="1" dirty="0">
                <a:solidFill>
                  <a:schemeClr val="accent1"/>
                </a:solidFill>
                <a:latin typeface="Inconsolata" panose="00000509000000000000" pitchFamily="49" charset="0"/>
              </a:rPr>
              <a:t>(age=9)</a:t>
            </a:r>
            <a:r>
              <a:rPr lang="en-US" dirty="0">
                <a:solidFill>
                  <a:schemeClr val="accent1"/>
                </a:solidFill>
              </a:rPr>
              <a:t> </a:t>
            </a:r>
            <a:r>
              <a:rPr lang="en-US" b="1" dirty="0">
                <a:solidFill>
                  <a:schemeClr val="accent1"/>
                </a:solidFill>
                <a:latin typeface="Inconsolata" panose="00000509000000000000" pitchFamily="49" charset="0"/>
              </a:rPr>
              <a:t>=</a:t>
            </a:r>
          </a:p>
        </p:txBody>
      </p:sp>
      <p:sp>
        <p:nvSpPr>
          <p:cNvPr id="6" name="Slide Number Placeholder 3">
            <a:extLst>
              <a:ext uri="{FF2B5EF4-FFF2-40B4-BE49-F238E27FC236}">
                <a16:creationId xmlns:a16="http://schemas.microsoft.com/office/drawing/2014/main" id="{889CAFC6-DB9E-E38F-838D-1D0A4028930A}"/>
              </a:ext>
            </a:extLst>
          </p:cNvPr>
          <p:cNvSpPr>
            <a:spLocks noGrp="1"/>
          </p:cNvSpPr>
          <p:nvPr>
            <p:ph type="sldNum" sz="quarter" idx="4"/>
          </p:nvPr>
        </p:nvSpPr>
        <p:spPr/>
        <p:txBody>
          <a:bodyPr/>
          <a:lstStyle/>
          <a:p>
            <a:pPr algn="r"/>
            <a:fld id="{97DD1AB5-42BA-4E8A-BFEE-435884E16AAB}" type="slidenum">
              <a:rPr lang="en-US" smtClean="0"/>
              <a:pPr algn="r"/>
              <a:t>41</a:t>
            </a:fld>
            <a:endParaRPr lang="en-US" dirty="0"/>
          </a:p>
        </p:txBody>
      </p:sp>
      <p:sp>
        <p:nvSpPr>
          <p:cNvPr id="22" name="Highlight Box"/>
          <p:cNvSpPr>
            <a:spLocks noChangeArrowheads="1"/>
          </p:cNvSpPr>
          <p:nvPr/>
        </p:nvSpPr>
        <p:spPr bwMode="auto">
          <a:xfrm>
            <a:off x="5001384" y="3255580"/>
            <a:ext cx="274320" cy="1188720"/>
          </a:xfrm>
          <a:prstGeom prst="rect">
            <a:avLst/>
          </a:prstGeom>
          <a:noFill/>
          <a:ln w="28575" algn="ctr">
            <a:solidFill>
              <a:schemeClr val="accent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23" name="Rounded Rectangular Callout 22"/>
          <p:cNvSpPr/>
          <p:nvPr/>
        </p:nvSpPr>
        <p:spPr bwMode="auto">
          <a:xfrm flipH="1">
            <a:off x="5304920" y="3119221"/>
            <a:ext cx="1857880" cy="366929"/>
          </a:xfrm>
          <a:prstGeom prst="wedgeRoundRectCallout">
            <a:avLst>
              <a:gd name="adj1" fmla="val 57406"/>
              <a:gd name="adj2" fmla="val 113809"/>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square" lIns="0" tIns="67414" rIns="0" bIns="67414" anchor="ctr">
            <a:spAutoFit/>
          </a:bodyPr>
          <a:lstStyle/>
          <a:p>
            <a:pPr algn="ctr">
              <a:lnSpc>
                <a:spcPct val="80000"/>
              </a:lnSpc>
              <a:defRPr/>
            </a:pPr>
            <a:r>
              <a:rPr lang="en-US" sz="1600" b="1" dirty="0">
                <a:solidFill>
                  <a:schemeClr val="accent1"/>
                </a:solidFill>
                <a:latin typeface="Inconsolata" panose="00000509000000000000" pitchFamily="49" charset="0"/>
              </a:rPr>
              <a:t>SC(age=9)=4</a:t>
            </a:r>
          </a:p>
        </p:txBody>
      </p:sp>
      <p:sp>
        <p:nvSpPr>
          <p:cNvPr id="10" name="Text Box 4">
            <a:extLst>
              <a:ext uri="{FF2B5EF4-FFF2-40B4-BE49-F238E27FC236}">
                <a16:creationId xmlns:a16="http://schemas.microsoft.com/office/drawing/2014/main" id="{C784C57D-FBF9-4272-90B9-5BA7E49F7CC1}"/>
              </a:ext>
            </a:extLst>
          </p:cNvPr>
          <p:cNvSpPr txBox="1">
            <a:spLocks noChangeArrowheads="1"/>
          </p:cNvSpPr>
          <p:nvPr/>
        </p:nvSpPr>
        <p:spPr bwMode="auto">
          <a:xfrm>
            <a:off x="6004560" y="1532049"/>
            <a:ext cx="2834640" cy="646331"/>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people </a:t>
            </a:r>
            <a:br>
              <a:rPr lang="en-US" b="0" dirty="0">
                <a:solidFill>
                  <a:schemeClr val="tx1">
                    <a:lumMod val="65000"/>
                    <a:lumOff val="35000"/>
                  </a:schemeClr>
                </a:solidFill>
              </a:rPr>
            </a:br>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age = 9</a:t>
            </a:r>
          </a:p>
        </p:txBody>
      </p:sp>
      <p:sp>
        <p:nvSpPr>
          <p:cNvPr id="12" name="TextBox 11">
            <a:extLst>
              <a:ext uri="{FF2B5EF4-FFF2-40B4-BE49-F238E27FC236}">
                <a16:creationId xmlns:a16="http://schemas.microsoft.com/office/drawing/2014/main" id="{98C7F2FB-ECE1-41D7-BAEE-38126FA82582}"/>
              </a:ext>
            </a:extLst>
          </p:cNvPr>
          <p:cNvSpPr txBox="1"/>
          <p:nvPr/>
        </p:nvSpPr>
        <p:spPr>
          <a:xfrm>
            <a:off x="3048000" y="2266950"/>
            <a:ext cx="954107" cy="400110"/>
          </a:xfrm>
          <a:prstGeom prst="rect">
            <a:avLst/>
          </a:prstGeom>
          <a:noFill/>
        </p:spPr>
        <p:txBody>
          <a:bodyPr wrap="none" rtlCol="0">
            <a:spAutoFit/>
          </a:bodyPr>
          <a:lstStyle/>
          <a:p>
            <a:pPr algn="l"/>
            <a:r>
              <a:rPr lang="en-US" sz="2000" b="1" dirty="0">
                <a:solidFill>
                  <a:schemeClr val="accent1"/>
                </a:solidFill>
                <a:latin typeface="Inconsolata" panose="00000509000000000000" pitchFamily="49" charset="0"/>
              </a:rPr>
              <a:t>  4/45</a:t>
            </a:r>
          </a:p>
        </p:txBody>
      </p:sp>
      <p:sp>
        <p:nvSpPr>
          <p:cNvPr id="2" name="Rounded Rectangular Callout 11">
            <a:extLst>
              <a:ext uri="{FF2B5EF4-FFF2-40B4-BE49-F238E27FC236}">
                <a16:creationId xmlns:a16="http://schemas.microsoft.com/office/drawing/2014/main" id="{B9F1E6AE-C8A5-782E-9371-28A53986993E}"/>
              </a:ext>
            </a:extLst>
          </p:cNvPr>
          <p:cNvSpPr/>
          <p:nvPr/>
        </p:nvSpPr>
        <p:spPr bwMode="auto">
          <a:xfrm flipH="1">
            <a:off x="7467599" y="3397050"/>
            <a:ext cx="1611477" cy="905780"/>
          </a:xfrm>
          <a:prstGeom prst="wedgeRoundRectCallout">
            <a:avLst>
              <a:gd name="adj1" fmla="val 76015"/>
              <a:gd name="adj2" fmla="val 46065"/>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square" lIns="36576" tIns="36576" rIns="36576" bIns="36576" anchor="ctr">
            <a:spAutoFit/>
          </a:bodyPr>
          <a:lstStyle/>
          <a:p>
            <a:pPr algn="ctr">
              <a:lnSpc>
                <a:spcPct val="80000"/>
              </a:lnSpc>
            </a:pPr>
            <a:r>
              <a:rPr lang="en-US" sz="2000" b="1" i="1" dirty="0">
                <a:solidFill>
                  <a:schemeClr val="accent1"/>
                </a:solidFill>
                <a:latin typeface="Crimson Text" panose="02000503000000000000" pitchFamily="2" charset="0"/>
              </a:rPr>
              <a:t>Distinct values</a:t>
            </a:r>
            <a:br>
              <a:rPr lang="en-US" sz="2000" b="1" i="1" dirty="0">
                <a:solidFill>
                  <a:schemeClr val="accent1"/>
                </a:solidFill>
                <a:latin typeface="Crimson Text" panose="02000503000000000000" pitchFamily="2" charset="0"/>
              </a:rPr>
            </a:br>
            <a:r>
              <a:rPr lang="en-US" sz="2000" b="1" i="1" dirty="0">
                <a:solidFill>
                  <a:schemeClr val="accent1"/>
                </a:solidFill>
                <a:latin typeface="Crimson Text" panose="02000503000000000000" pitchFamily="2" charset="0"/>
              </a:rPr>
              <a:t>of attribute</a:t>
            </a:r>
          </a:p>
        </p:txBody>
      </p:sp>
      <p:sp>
        <p:nvSpPr>
          <p:cNvPr id="4" name="Rounded Rectangular Callout 10">
            <a:extLst>
              <a:ext uri="{FF2B5EF4-FFF2-40B4-BE49-F238E27FC236}">
                <a16:creationId xmlns:a16="http://schemas.microsoft.com/office/drawing/2014/main" id="{2BBB6301-B918-686E-8648-F8344EF92915}"/>
              </a:ext>
            </a:extLst>
          </p:cNvPr>
          <p:cNvSpPr/>
          <p:nvPr/>
        </p:nvSpPr>
        <p:spPr bwMode="auto">
          <a:xfrm flipH="1">
            <a:off x="46704" y="2996701"/>
            <a:ext cx="1858295" cy="371165"/>
          </a:xfrm>
          <a:prstGeom prst="wedgeRoundRectCallout">
            <a:avLst>
              <a:gd name="adj1" fmla="val -52870"/>
              <a:gd name="adj2" fmla="val 116398"/>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square" lIns="36576" tIns="36576" rIns="36576" bIns="36576" anchor="ctr">
            <a:spAutoFit/>
          </a:bodyPr>
          <a:lstStyle/>
          <a:p>
            <a:pPr algn="ctr">
              <a:lnSpc>
                <a:spcPct val="80000"/>
              </a:lnSpc>
            </a:pPr>
            <a:r>
              <a:rPr lang="en-US" sz="2000" b="1" i="1" dirty="0">
                <a:solidFill>
                  <a:schemeClr val="accent1"/>
                </a:solidFill>
                <a:latin typeface="Crimson Text" panose="02000503000000000000" pitchFamily="2" charset="0"/>
              </a:rPr>
              <a:t># of occurrences</a:t>
            </a:r>
          </a:p>
        </p:txBody>
      </p:sp>
    </p:spTree>
    <p:extLst>
      <p:ext uri="{BB962C8B-B14F-4D97-AF65-F5344CB8AC3E}">
        <p14:creationId xmlns:p14="http://schemas.microsoft.com/office/powerpoint/2010/main" val="1609024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250"/>
                                        <p:tgtEl>
                                          <p:spTgt spid="4"/>
                                        </p:tgtEl>
                                      </p:cBhvr>
                                    </p:animEffect>
                                  </p:childTnLst>
                                </p:cTn>
                              </p:par>
                            </p:childTnLst>
                          </p:cTn>
                        </p:par>
                        <p:par>
                          <p:cTn id="13" fill="hold">
                            <p:stCondLst>
                              <p:cond delay="250"/>
                            </p:stCondLst>
                            <p:childTnLst>
                              <p:par>
                                <p:cTn id="14" presetID="10"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25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5059">
                                            <p:txEl>
                                              <p:pRg st="3" end="3"/>
                                            </p:txEl>
                                          </p:spTgt>
                                        </p:tgtEl>
                                        <p:attrNameLst>
                                          <p:attrName>style.visibility</p:attrName>
                                        </p:attrNameLst>
                                      </p:cBhvr>
                                      <p:to>
                                        <p:strVal val="visible"/>
                                      </p:to>
                                    </p:set>
                                    <p:animEffect transition="in" filter="fade">
                                      <p:cBhvr>
                                        <p:cTn id="21" dur="250"/>
                                        <p:tgtEl>
                                          <p:spTgt spid="45059">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250"/>
                                        <p:tgtEl>
                                          <p:spTgt spid="22"/>
                                        </p:tgtEl>
                                      </p:cBhvr>
                                    </p:animEffect>
                                  </p:childTnLst>
                                </p:cTn>
                              </p:par>
                            </p:childTnLst>
                          </p:cTn>
                        </p:par>
                        <p:par>
                          <p:cTn id="27" fill="hold">
                            <p:stCondLst>
                              <p:cond delay="250"/>
                            </p:stCondLst>
                            <p:childTnLst>
                              <p:par>
                                <p:cTn id="28" presetID="10" presetClass="entr" presetSubtype="0" fill="hold" grpId="0" nodeType="after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250"/>
                                        <p:tgtEl>
                                          <p:spTgt spid="2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22" grpId="0" animBg="1"/>
      <p:bldP spid="23" grpId="0" animBg="1"/>
      <p:bldP spid="12" grpId="0"/>
      <p:bldP spid="2" grpId="0" animBg="1"/>
      <p:bldP spid="4"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r>
              <a:rPr lang="en-US" dirty="0"/>
              <a:t>Selection Cardinality</a:t>
            </a:r>
          </a:p>
        </p:txBody>
      </p:sp>
      <p:sp>
        <p:nvSpPr>
          <p:cNvPr id="5" name="Content Placeholder 4"/>
          <p:cNvSpPr>
            <a:spLocks noGrp="1"/>
          </p:cNvSpPr>
          <p:nvPr>
            <p:ph idx="1"/>
          </p:nvPr>
        </p:nvSpPr>
        <p:spPr>
          <a:prstGeom prst="rect">
            <a:avLst/>
          </a:prstGeom>
        </p:spPr>
        <p:txBody>
          <a:bodyPr/>
          <a:lstStyle/>
          <a:p>
            <a:r>
              <a:rPr lang="en-US" b="1" dirty="0"/>
              <a:t>Assumption #1: Uniform Data</a:t>
            </a:r>
          </a:p>
          <a:p>
            <a:pPr marL="342900" lvl="1"/>
            <a:r>
              <a:rPr lang="en-US" dirty="0"/>
              <a:t>The distribution of values (except for the heavy hitters) is the same.</a:t>
            </a:r>
          </a:p>
          <a:p>
            <a:endParaRPr lang="en-US" sz="1200" b="1" dirty="0"/>
          </a:p>
          <a:p>
            <a:r>
              <a:rPr lang="en-US" b="1" dirty="0"/>
              <a:t>Assumption #2: Independent Predicates</a:t>
            </a:r>
          </a:p>
          <a:p>
            <a:pPr marL="342900" lvl="1"/>
            <a:r>
              <a:rPr lang="en-US" dirty="0"/>
              <a:t>The predicates on attributes are independent</a:t>
            </a:r>
          </a:p>
          <a:p>
            <a:endParaRPr lang="en-US" sz="1200" b="1" dirty="0"/>
          </a:p>
          <a:p>
            <a:r>
              <a:rPr lang="en-US" b="1" dirty="0"/>
              <a:t>Assumption #3: Inclusion Principle</a:t>
            </a:r>
          </a:p>
          <a:p>
            <a:pPr marL="342900" lvl="1"/>
            <a:r>
              <a:rPr lang="en-US" dirty="0"/>
              <a:t>The domain of join keys overlap such that each key in the inner relation will also exist in the outer table.</a:t>
            </a:r>
          </a:p>
        </p:txBody>
      </p:sp>
      <p:sp>
        <p:nvSpPr>
          <p:cNvPr id="2" name="Slide Number Placeholder 3">
            <a:extLst>
              <a:ext uri="{FF2B5EF4-FFF2-40B4-BE49-F238E27FC236}">
                <a16:creationId xmlns:a16="http://schemas.microsoft.com/office/drawing/2014/main" id="{81927C3E-7884-1A13-CCDD-E2546473BFE8}"/>
              </a:ext>
            </a:extLst>
          </p:cNvPr>
          <p:cNvSpPr>
            <a:spLocks noGrp="1"/>
          </p:cNvSpPr>
          <p:nvPr>
            <p:ph type="sldNum" sz="quarter" idx="4"/>
          </p:nvPr>
        </p:nvSpPr>
        <p:spPr/>
        <p:txBody>
          <a:bodyPr/>
          <a:lstStyle/>
          <a:p>
            <a:pPr algn="r"/>
            <a:fld id="{97DD1AB5-42BA-4E8A-BFEE-435884E16AAB}" type="slidenum">
              <a:rPr lang="en-US" smtClean="0"/>
              <a:pPr algn="r"/>
              <a:t>42</a:t>
            </a:fld>
            <a:endParaRPr lang="en-US" dirty="0"/>
          </a:p>
        </p:txBody>
      </p:sp>
    </p:spTree>
    <p:extLst>
      <p:ext uri="{BB962C8B-B14F-4D97-AF65-F5344CB8AC3E}">
        <p14:creationId xmlns:p14="http://schemas.microsoft.com/office/powerpoint/2010/main" val="39122213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r>
              <a:rPr lang="en-US" dirty="0"/>
              <a:t>Correlated Attributes</a:t>
            </a:r>
          </a:p>
        </p:txBody>
      </p:sp>
      <p:sp>
        <p:nvSpPr>
          <p:cNvPr id="5" name="Content Placeholder 4"/>
          <p:cNvSpPr>
            <a:spLocks noGrp="1"/>
          </p:cNvSpPr>
          <p:nvPr>
            <p:ph idx="1"/>
          </p:nvPr>
        </p:nvSpPr>
        <p:spPr>
          <a:prstGeom prst="rect">
            <a:avLst/>
          </a:prstGeom>
        </p:spPr>
        <p:txBody>
          <a:bodyPr/>
          <a:lstStyle/>
          <a:p>
            <a:r>
              <a:rPr lang="en-US" dirty="0"/>
              <a:t>Consider a database of automobiles:</a:t>
            </a:r>
          </a:p>
          <a:p>
            <a:pPr marL="342900" lvl="1"/>
            <a:r>
              <a:rPr lang="en-US" dirty="0"/>
              <a:t># of Makes = 10, # of Models = 100</a:t>
            </a:r>
          </a:p>
          <a:p>
            <a:r>
              <a:rPr lang="en-US" dirty="0"/>
              <a:t> And the following query:</a:t>
            </a:r>
          </a:p>
          <a:p>
            <a:pPr marL="342900" lvl="1"/>
            <a:r>
              <a:rPr lang="en-US" spc="-300" dirty="0">
                <a:latin typeface="Consolas" pitchFamily="49" charset="0"/>
                <a:cs typeface="Consolas" pitchFamily="49" charset="0"/>
              </a:rPr>
              <a:t> </a:t>
            </a:r>
            <a:r>
              <a:rPr lang="en-US" dirty="0">
                <a:solidFill>
                  <a:schemeClr val="accent1"/>
                </a:solidFill>
                <a:latin typeface="Inconsolata" panose="00000509000000000000" pitchFamily="49" charset="0"/>
                <a:cs typeface="Consolas" pitchFamily="49" charset="0"/>
              </a:rPr>
              <a:t>(make=“Honda” </a:t>
            </a:r>
            <a:r>
              <a:rPr lang="en-US" b="1" dirty="0">
                <a:solidFill>
                  <a:schemeClr val="accent1"/>
                </a:solidFill>
                <a:latin typeface="Inconsolata" panose="00000509000000000000" pitchFamily="49" charset="0"/>
                <a:cs typeface="Consolas" pitchFamily="49" charset="0"/>
              </a:rPr>
              <a:t>AND</a:t>
            </a:r>
            <a:r>
              <a:rPr lang="en-US" dirty="0">
                <a:solidFill>
                  <a:schemeClr val="accent1"/>
                </a:solidFill>
                <a:latin typeface="Inconsolata" panose="00000509000000000000" pitchFamily="49" charset="0"/>
                <a:cs typeface="Consolas" pitchFamily="49" charset="0"/>
              </a:rPr>
              <a:t> model=“Accord”)</a:t>
            </a:r>
          </a:p>
          <a:p>
            <a:r>
              <a:rPr lang="en-US" dirty="0"/>
              <a:t>With the independence and uniformity assumptions,  the selectivity is:</a:t>
            </a:r>
          </a:p>
          <a:p>
            <a:pPr marL="342900" lvl="1"/>
            <a:r>
              <a:rPr lang="en-US" dirty="0"/>
              <a:t>1/10 × 1/100 = 0.001</a:t>
            </a:r>
          </a:p>
          <a:p>
            <a:r>
              <a:rPr lang="en-US" dirty="0"/>
              <a:t>But since only Honda makes Accords the real selectivity is 1/100 = 0.01</a:t>
            </a:r>
          </a:p>
          <a:p>
            <a:endParaRPr lang="en-US" dirty="0"/>
          </a:p>
        </p:txBody>
      </p:sp>
      <p:sp>
        <p:nvSpPr>
          <p:cNvPr id="2" name="Slide Number Placeholder 3">
            <a:extLst>
              <a:ext uri="{FF2B5EF4-FFF2-40B4-BE49-F238E27FC236}">
                <a16:creationId xmlns:a16="http://schemas.microsoft.com/office/drawing/2014/main" id="{7BBBACAC-A114-E0F0-250E-52041F413195}"/>
              </a:ext>
            </a:extLst>
          </p:cNvPr>
          <p:cNvSpPr>
            <a:spLocks noGrp="1"/>
          </p:cNvSpPr>
          <p:nvPr>
            <p:ph type="sldNum" sz="quarter" idx="4"/>
          </p:nvPr>
        </p:nvSpPr>
        <p:spPr/>
        <p:txBody>
          <a:bodyPr/>
          <a:lstStyle/>
          <a:p>
            <a:pPr algn="r"/>
            <a:fld id="{97DD1AB5-42BA-4E8A-BFEE-435884E16AAB}" type="slidenum">
              <a:rPr lang="en-US" smtClean="0"/>
              <a:pPr algn="r"/>
              <a:t>43</a:t>
            </a:fld>
            <a:endParaRPr lang="en-US" dirty="0"/>
          </a:p>
        </p:txBody>
      </p:sp>
      <p:sp>
        <p:nvSpPr>
          <p:cNvPr id="6" name="TextBox 5"/>
          <p:cNvSpPr txBox="1"/>
          <p:nvPr/>
        </p:nvSpPr>
        <p:spPr>
          <a:xfrm>
            <a:off x="144271" y="4705350"/>
            <a:ext cx="1260089" cy="338554"/>
          </a:xfrm>
          <a:prstGeom prst="rect">
            <a:avLst/>
          </a:prstGeom>
          <a:noFill/>
        </p:spPr>
        <p:txBody>
          <a:bodyPr wrap="none" lIns="0" tIns="0" rIns="73152" bIns="182880" rtlCol="0">
            <a:spAutoFit/>
          </a:bodyPr>
          <a:lstStyle>
            <a:defPPr>
              <a:defRPr lang="en-US"/>
            </a:defPPr>
            <a:lvl1pPr lvl="0" algn="r">
              <a:defRPr kumimoji="0" sz="1000" b="0" i="0" u="none" strike="noStrike" cap="none" spc="0" normalizeH="0" baseline="0">
                <a:ln>
                  <a:noFill/>
                </a:ln>
                <a:solidFill>
                  <a:prstClr val="black">
                    <a:lumMod val="75000"/>
                    <a:lumOff val="25000"/>
                  </a:prstClr>
                </a:solidFill>
                <a:effectLst/>
                <a:uLnTx/>
                <a:uFillTx/>
                <a:latin typeface="+mj-lt"/>
              </a:defRPr>
            </a:lvl1pPr>
          </a:lstStyle>
          <a:p>
            <a:r>
              <a:rPr lang="en-US" dirty="0"/>
              <a:t>Source: </a:t>
            </a:r>
            <a:r>
              <a:rPr lang="en-US" dirty="0">
                <a:hlinkClick r:id="rId3"/>
              </a:rPr>
              <a:t>Guy </a:t>
            </a:r>
            <a:r>
              <a:rPr lang="en-US" dirty="0" err="1">
                <a:hlinkClick r:id="rId3"/>
              </a:rPr>
              <a:t>Lohman</a:t>
            </a:r>
            <a:endParaRPr lang="en-US" dirty="0"/>
          </a:p>
        </p:txBody>
      </p:sp>
    </p:spTree>
    <p:extLst>
      <p:ext uri="{BB962C8B-B14F-4D97-AF65-F5344CB8AC3E}">
        <p14:creationId xmlns:p14="http://schemas.microsoft.com/office/powerpoint/2010/main" val="3240666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animEffect transition="in" filter="fade">
                                      <p:cBhvr>
                                        <p:cTn id="7" dur="250"/>
                                        <p:tgtEl>
                                          <p:spTgt spid="5">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5" end="5"/>
                                            </p:txEl>
                                          </p:spTgt>
                                        </p:tgtEl>
                                        <p:attrNameLst>
                                          <p:attrName>style.visibility</p:attrName>
                                        </p:attrNameLst>
                                      </p:cBhvr>
                                      <p:to>
                                        <p:strVal val="visible"/>
                                      </p:to>
                                    </p:set>
                                    <p:animEffect transition="in" filter="fade">
                                      <p:cBhvr>
                                        <p:cTn id="10" dur="250"/>
                                        <p:tgtEl>
                                          <p:spTgt spid="5">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animEffect transition="in" filter="fade">
                                      <p:cBhvr>
                                        <p:cTn id="13" dur="25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56863-3F93-B0A6-C0B9-B6DD0B9F4415}"/>
              </a:ext>
            </a:extLst>
          </p:cNvPr>
          <p:cNvSpPr>
            <a:spLocks noGrp="1"/>
          </p:cNvSpPr>
          <p:nvPr>
            <p:ph type="title"/>
          </p:nvPr>
        </p:nvSpPr>
        <p:spPr/>
        <p:txBody>
          <a:bodyPr/>
          <a:lstStyle/>
          <a:p>
            <a:r>
              <a:rPr lang="en-US" dirty="0"/>
              <a:t>Statistics</a:t>
            </a:r>
          </a:p>
        </p:txBody>
      </p:sp>
      <p:sp>
        <p:nvSpPr>
          <p:cNvPr id="3" name="Content Placeholder 2">
            <a:extLst>
              <a:ext uri="{FF2B5EF4-FFF2-40B4-BE49-F238E27FC236}">
                <a16:creationId xmlns:a16="http://schemas.microsoft.com/office/drawing/2014/main" id="{6F5A586F-8417-3521-F4CE-A926EF5EB10D}"/>
              </a:ext>
            </a:extLst>
          </p:cNvPr>
          <p:cNvSpPr>
            <a:spLocks noGrp="1"/>
          </p:cNvSpPr>
          <p:nvPr>
            <p:ph idx="1"/>
          </p:nvPr>
        </p:nvSpPr>
        <p:spPr/>
        <p:txBody>
          <a:bodyPr/>
          <a:lstStyle/>
          <a:p>
            <a:r>
              <a:rPr lang="en-US" b="1" dirty="0"/>
              <a:t>Choice #1: Histograms</a:t>
            </a:r>
          </a:p>
          <a:p>
            <a:pPr lvl="1"/>
            <a:r>
              <a:rPr lang="en-US" dirty="0"/>
              <a:t>Maintain an occurrence count per value (or range of values) in a column.</a:t>
            </a:r>
          </a:p>
          <a:p>
            <a:endParaRPr lang="en-US" sz="1200" dirty="0"/>
          </a:p>
          <a:p>
            <a:r>
              <a:rPr lang="en-US" b="1" dirty="0"/>
              <a:t>Choice #2: Sketches</a:t>
            </a:r>
          </a:p>
          <a:p>
            <a:pPr lvl="1"/>
            <a:r>
              <a:rPr lang="en-US" dirty="0"/>
              <a:t>Probabilistic data structure that gives an approximate count for a given value.</a:t>
            </a:r>
          </a:p>
          <a:p>
            <a:endParaRPr lang="en-US" sz="1200" dirty="0"/>
          </a:p>
          <a:p>
            <a:r>
              <a:rPr lang="en-US" b="1" dirty="0"/>
              <a:t>Choice #3: Sampling</a:t>
            </a:r>
          </a:p>
          <a:p>
            <a:pPr lvl="1"/>
            <a:r>
              <a:rPr lang="en-US" dirty="0"/>
              <a:t>DBMS maintains a small subset of each table that it then uses to evaluate expressions to compute selectivity.</a:t>
            </a:r>
          </a:p>
        </p:txBody>
      </p:sp>
      <p:sp>
        <p:nvSpPr>
          <p:cNvPr id="5" name="Slide Number Placeholder 3">
            <a:extLst>
              <a:ext uri="{FF2B5EF4-FFF2-40B4-BE49-F238E27FC236}">
                <a16:creationId xmlns:a16="http://schemas.microsoft.com/office/drawing/2014/main" id="{EE91AC00-BFDA-B530-0DC5-DE29E36F20F5}"/>
              </a:ext>
            </a:extLst>
          </p:cNvPr>
          <p:cNvSpPr>
            <a:spLocks noGrp="1"/>
          </p:cNvSpPr>
          <p:nvPr>
            <p:ph type="sldNum" sz="quarter" idx="4"/>
          </p:nvPr>
        </p:nvSpPr>
        <p:spPr/>
        <p:txBody>
          <a:bodyPr/>
          <a:lstStyle/>
          <a:p>
            <a:pPr algn="r"/>
            <a:fld id="{97DD1AB5-42BA-4E8A-BFEE-435884E16AAB}" type="slidenum">
              <a:rPr lang="en-US" smtClean="0"/>
              <a:pPr algn="r"/>
              <a:t>44</a:t>
            </a:fld>
            <a:endParaRPr lang="en-US" dirty="0"/>
          </a:p>
        </p:txBody>
      </p:sp>
    </p:spTree>
    <p:extLst>
      <p:ext uri="{BB962C8B-B14F-4D97-AF65-F5344CB8AC3E}">
        <p14:creationId xmlns:p14="http://schemas.microsoft.com/office/powerpoint/2010/main" val="23052433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a:prstGeom prst="rect">
            <a:avLst/>
          </a:prstGeom>
        </p:spPr>
        <p:txBody>
          <a:bodyPr/>
          <a:lstStyle/>
          <a:p>
            <a:r>
              <a:rPr lang="en-US" dirty="0"/>
              <a:t>Histograms</a:t>
            </a:r>
          </a:p>
        </p:txBody>
      </p:sp>
      <p:sp>
        <p:nvSpPr>
          <p:cNvPr id="56323" name="Content Placeholder 2"/>
          <p:cNvSpPr>
            <a:spLocks noGrp="1"/>
          </p:cNvSpPr>
          <p:nvPr>
            <p:ph idx="1"/>
          </p:nvPr>
        </p:nvSpPr>
        <p:spPr>
          <a:prstGeom prst="rect">
            <a:avLst/>
          </a:prstGeom>
        </p:spPr>
        <p:txBody>
          <a:bodyPr/>
          <a:lstStyle/>
          <a:p>
            <a:r>
              <a:rPr lang="en-US" dirty="0"/>
              <a:t>Our formulas are nice, but we assume that data values are uniformly distributed.</a:t>
            </a:r>
          </a:p>
        </p:txBody>
      </p:sp>
      <p:sp>
        <p:nvSpPr>
          <p:cNvPr id="6" name="Slide Number Placeholder 3">
            <a:extLst>
              <a:ext uri="{FF2B5EF4-FFF2-40B4-BE49-F238E27FC236}">
                <a16:creationId xmlns:a16="http://schemas.microsoft.com/office/drawing/2014/main" id="{1660090D-82FF-7AA7-FA6D-824D7DC19D19}"/>
              </a:ext>
            </a:extLst>
          </p:cNvPr>
          <p:cNvSpPr>
            <a:spLocks noGrp="1"/>
          </p:cNvSpPr>
          <p:nvPr>
            <p:ph type="sldNum" sz="quarter" idx="4"/>
          </p:nvPr>
        </p:nvSpPr>
        <p:spPr/>
        <p:txBody>
          <a:bodyPr/>
          <a:lstStyle/>
          <a:p>
            <a:pPr algn="r"/>
            <a:fld id="{97DD1AB5-42BA-4E8A-BFEE-435884E16AAB}" type="slidenum">
              <a:rPr lang="en-US" smtClean="0"/>
              <a:pPr algn="r"/>
              <a:t>45</a:t>
            </a:fld>
            <a:endParaRPr lang="en-US" dirty="0"/>
          </a:p>
        </p:txBody>
      </p:sp>
      <p:graphicFrame>
        <p:nvGraphicFramePr>
          <p:cNvPr id="2" name="Chart 1"/>
          <p:cNvGraphicFramePr/>
          <p:nvPr>
            <p:extLst>
              <p:ext uri="{D42A27DB-BD31-4B8C-83A1-F6EECF244321}">
                <p14:modId xmlns:p14="http://schemas.microsoft.com/office/powerpoint/2010/main" val="3344532798"/>
              </p:ext>
            </p:extLst>
          </p:nvPr>
        </p:nvGraphicFramePr>
        <p:xfrm>
          <a:off x="1874520" y="1790700"/>
          <a:ext cx="5669280" cy="2194560"/>
        </p:xfrm>
        <a:graphic>
          <a:graphicData uri="http://schemas.openxmlformats.org/drawingml/2006/chart">
            <c:chart xmlns:c="http://schemas.openxmlformats.org/drawingml/2006/chart" xmlns:r="http://schemas.openxmlformats.org/officeDocument/2006/relationships" r:id="rId3"/>
          </a:graphicData>
        </a:graphic>
      </p:graphicFrame>
      <p:sp>
        <p:nvSpPr>
          <p:cNvPr id="23" name="Rounded Rectangular Callout 10">
            <a:extLst>
              <a:ext uri="{FF2B5EF4-FFF2-40B4-BE49-F238E27FC236}">
                <a16:creationId xmlns:a16="http://schemas.microsoft.com/office/drawing/2014/main" id="{C0C54626-CA52-4BE6-8A61-CA3347F4F2F9}"/>
              </a:ext>
            </a:extLst>
          </p:cNvPr>
          <p:cNvSpPr/>
          <p:nvPr/>
        </p:nvSpPr>
        <p:spPr bwMode="auto">
          <a:xfrm flipH="1">
            <a:off x="1114404" y="4217415"/>
            <a:ext cx="2440836" cy="342221"/>
          </a:xfrm>
          <a:prstGeom prst="wedgeRoundRectCallout">
            <a:avLst>
              <a:gd name="adj1" fmla="val -45143"/>
              <a:gd name="adj2" fmla="val -121408"/>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none" lIns="36576" tIns="36576" rIns="36576" bIns="36576" anchor="ctr">
            <a:spAutoFit/>
          </a:bodyPr>
          <a:lstStyle/>
          <a:p>
            <a:pPr algn="ctr">
              <a:lnSpc>
                <a:spcPct val="80000"/>
              </a:lnSpc>
            </a:pPr>
            <a:r>
              <a:rPr lang="en-US" b="1" i="1" dirty="0">
                <a:solidFill>
                  <a:schemeClr val="accent1"/>
                </a:solidFill>
                <a:latin typeface="Crimson Text" panose="02000503000000000000" pitchFamily="2" charset="0"/>
              </a:rPr>
              <a:t>15 Keys </a:t>
            </a:r>
            <a:r>
              <a:rPr lang="en-US" b="1" i="1" dirty="0">
                <a:solidFill>
                  <a:schemeClr val="accent1"/>
                </a:solidFill>
                <a:latin typeface="Times New Roman" panose="02020603050405020304" pitchFamily="18" charset="0"/>
                <a:cs typeface="Times New Roman" panose="02020603050405020304" pitchFamily="18" charset="0"/>
              </a:rPr>
              <a:t>×</a:t>
            </a:r>
            <a:r>
              <a:rPr lang="en-US" b="1" i="1" dirty="0">
                <a:solidFill>
                  <a:schemeClr val="accent1"/>
                </a:solidFill>
                <a:latin typeface="Crimson Text" panose="02000503000000000000" pitchFamily="2" charset="0"/>
              </a:rPr>
              <a:t> 32-bits = 60 bytes</a:t>
            </a:r>
          </a:p>
        </p:txBody>
      </p:sp>
      <p:sp>
        <p:nvSpPr>
          <p:cNvPr id="4" name="Rounded Rectangular Callout 11">
            <a:extLst>
              <a:ext uri="{FF2B5EF4-FFF2-40B4-BE49-F238E27FC236}">
                <a16:creationId xmlns:a16="http://schemas.microsoft.com/office/drawing/2014/main" id="{F8CE6BA0-9B36-FADA-3000-6213E77F7596}"/>
              </a:ext>
            </a:extLst>
          </p:cNvPr>
          <p:cNvSpPr/>
          <p:nvPr/>
        </p:nvSpPr>
        <p:spPr bwMode="auto">
          <a:xfrm flipH="1">
            <a:off x="4401672" y="4094447"/>
            <a:ext cx="2648005" cy="371165"/>
          </a:xfrm>
          <a:prstGeom prst="wedgeRoundRectCallout">
            <a:avLst>
              <a:gd name="adj1" fmla="val 38742"/>
              <a:gd name="adj2" fmla="val -95099"/>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none" lIns="36576" tIns="36576" rIns="36576" bIns="36576" anchor="ctr">
            <a:spAutoFit/>
          </a:bodyPr>
          <a:lstStyle/>
          <a:p>
            <a:pPr algn="ctr">
              <a:lnSpc>
                <a:spcPct val="80000"/>
              </a:lnSpc>
            </a:pPr>
            <a:r>
              <a:rPr lang="en-US" sz="2000" b="1" i="1" dirty="0">
                <a:solidFill>
                  <a:schemeClr val="accent1"/>
                </a:solidFill>
                <a:latin typeface="Crimson Text" panose="02000503000000000000" pitchFamily="2" charset="0"/>
              </a:rPr>
              <a:t>Distinct values of attribute</a:t>
            </a:r>
          </a:p>
        </p:txBody>
      </p:sp>
      <p:sp>
        <p:nvSpPr>
          <p:cNvPr id="5" name="Rounded Rectangular Callout 10">
            <a:extLst>
              <a:ext uri="{FF2B5EF4-FFF2-40B4-BE49-F238E27FC236}">
                <a16:creationId xmlns:a16="http://schemas.microsoft.com/office/drawing/2014/main" id="{B02DBF2A-680E-4FFC-D19E-1E10B9E8346E}"/>
              </a:ext>
            </a:extLst>
          </p:cNvPr>
          <p:cNvSpPr/>
          <p:nvPr/>
        </p:nvSpPr>
        <p:spPr bwMode="auto">
          <a:xfrm flipH="1">
            <a:off x="252886" y="2352985"/>
            <a:ext cx="1652114" cy="371165"/>
          </a:xfrm>
          <a:prstGeom prst="wedgeRoundRectCallout">
            <a:avLst>
              <a:gd name="adj1" fmla="val -52870"/>
              <a:gd name="adj2" fmla="val 116398"/>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none" lIns="36576" tIns="36576" rIns="36576" bIns="36576" anchor="ctr">
            <a:spAutoFit/>
          </a:bodyPr>
          <a:lstStyle/>
          <a:p>
            <a:pPr algn="ctr">
              <a:lnSpc>
                <a:spcPct val="80000"/>
              </a:lnSpc>
            </a:pPr>
            <a:r>
              <a:rPr lang="en-US" sz="2000" b="1" i="1" dirty="0">
                <a:solidFill>
                  <a:schemeClr val="accent1"/>
                </a:solidFill>
                <a:latin typeface="Crimson Text" panose="02000503000000000000" pitchFamily="2" charset="0"/>
              </a:rPr>
              <a:t># of occurrences</a:t>
            </a:r>
          </a:p>
        </p:txBody>
      </p:sp>
    </p:spTree>
    <p:extLst>
      <p:ext uri="{BB962C8B-B14F-4D97-AF65-F5344CB8AC3E}">
        <p14:creationId xmlns:p14="http://schemas.microsoft.com/office/powerpoint/2010/main" val="2187510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25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250"/>
                                        <p:tgtEl>
                                          <p:spTgt spid="5"/>
                                        </p:tgtEl>
                                      </p:cBhvr>
                                    </p:animEffect>
                                  </p:childTnLst>
                                </p:cTn>
                              </p:par>
                            </p:childTnLst>
                          </p:cTn>
                        </p:par>
                        <p:par>
                          <p:cTn id="13" fill="hold">
                            <p:stCondLst>
                              <p:cond delay="250"/>
                            </p:stCondLst>
                            <p:childTnLst>
                              <p:par>
                                <p:cTn id="14" presetID="10" presetClass="entr" presetSubtype="0"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4" grpId="0" animBg="1"/>
      <p:bldP spid="5"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D1DEA78D-3E13-41AE-9A6E-637AC738B0C2}"/>
              </a:ext>
            </a:extLst>
          </p:cNvPr>
          <p:cNvGraphicFramePr/>
          <p:nvPr>
            <p:extLst>
              <p:ext uri="{D42A27DB-BD31-4B8C-83A1-F6EECF244321}">
                <p14:modId xmlns:p14="http://schemas.microsoft.com/office/powerpoint/2010/main" val="2837867085"/>
              </p:ext>
            </p:extLst>
          </p:nvPr>
        </p:nvGraphicFramePr>
        <p:xfrm>
          <a:off x="1813560" y="2086006"/>
          <a:ext cx="5669280" cy="2194560"/>
        </p:xfrm>
        <a:graphic>
          <a:graphicData uri="http://schemas.openxmlformats.org/drawingml/2006/chart">
            <c:chart xmlns:c="http://schemas.openxmlformats.org/drawingml/2006/chart" xmlns:r="http://schemas.openxmlformats.org/officeDocument/2006/relationships" r:id="rId3"/>
          </a:graphicData>
        </a:graphic>
      </p:graphicFrame>
      <p:sp>
        <p:nvSpPr>
          <p:cNvPr id="56322" name="Title 1"/>
          <p:cNvSpPr>
            <a:spLocks noGrp="1"/>
          </p:cNvSpPr>
          <p:nvPr>
            <p:ph type="title"/>
          </p:nvPr>
        </p:nvSpPr>
        <p:spPr>
          <a:prstGeom prst="rect">
            <a:avLst/>
          </a:prstGeom>
        </p:spPr>
        <p:txBody>
          <a:bodyPr/>
          <a:lstStyle/>
          <a:p>
            <a:r>
              <a:rPr lang="en-US" dirty="0" err="1"/>
              <a:t>Equi</a:t>
            </a:r>
            <a:r>
              <a:rPr lang="en-US" dirty="0"/>
              <a:t>-width Histogram</a:t>
            </a:r>
          </a:p>
        </p:txBody>
      </p:sp>
      <p:sp>
        <p:nvSpPr>
          <p:cNvPr id="56323" name="Content Placeholder 2"/>
          <p:cNvSpPr>
            <a:spLocks noGrp="1"/>
          </p:cNvSpPr>
          <p:nvPr>
            <p:ph idx="1"/>
          </p:nvPr>
        </p:nvSpPr>
        <p:spPr>
          <a:prstGeom prst="rect">
            <a:avLst/>
          </a:prstGeom>
        </p:spPr>
        <p:txBody>
          <a:bodyPr/>
          <a:lstStyle/>
          <a:p>
            <a:r>
              <a:rPr lang="en-US" dirty="0"/>
              <a:t>Maintain counts for a group of values instead of each unique key. All buckets have the same width (i.e., same # of value).</a:t>
            </a:r>
          </a:p>
        </p:txBody>
      </p:sp>
      <p:sp>
        <p:nvSpPr>
          <p:cNvPr id="7" name="Slide Number Placeholder 3">
            <a:extLst>
              <a:ext uri="{FF2B5EF4-FFF2-40B4-BE49-F238E27FC236}">
                <a16:creationId xmlns:a16="http://schemas.microsoft.com/office/drawing/2014/main" id="{E1CB4EDF-3FFC-E865-FFF1-1692651B5D11}"/>
              </a:ext>
            </a:extLst>
          </p:cNvPr>
          <p:cNvSpPr>
            <a:spLocks noGrp="1"/>
          </p:cNvSpPr>
          <p:nvPr>
            <p:ph type="sldNum" sz="quarter" idx="4"/>
          </p:nvPr>
        </p:nvSpPr>
        <p:spPr/>
        <p:txBody>
          <a:bodyPr/>
          <a:lstStyle/>
          <a:p>
            <a:pPr algn="r"/>
            <a:fld id="{97DD1AB5-42BA-4E8A-BFEE-435884E16AAB}" type="slidenum">
              <a:rPr lang="en-US" smtClean="0"/>
              <a:pPr algn="r"/>
              <a:t>46</a:t>
            </a:fld>
            <a:endParaRPr lang="en-US" dirty="0"/>
          </a:p>
        </p:txBody>
      </p:sp>
      <p:grpSp>
        <p:nvGrpSpPr>
          <p:cNvPr id="5" name="Group 4"/>
          <p:cNvGrpSpPr/>
          <p:nvPr/>
        </p:nvGrpSpPr>
        <p:grpSpPr>
          <a:xfrm>
            <a:off x="2494815" y="4314847"/>
            <a:ext cx="4706699" cy="314303"/>
            <a:chOff x="2190890" y="6908787"/>
            <a:chExt cx="7112347" cy="474946"/>
          </a:xfrm>
        </p:grpSpPr>
        <p:sp>
          <p:nvSpPr>
            <p:cNvPr id="9" name="Text Box 10"/>
            <p:cNvSpPr txBox="1">
              <a:spLocks noChangeArrowheads="1"/>
            </p:cNvSpPr>
            <p:nvPr/>
          </p:nvSpPr>
          <p:spPr bwMode="auto">
            <a:xfrm>
              <a:off x="2190890" y="6908801"/>
              <a:ext cx="1077764" cy="474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eaLnBrk="1" hangingPunct="1">
                <a:lnSpc>
                  <a:spcPct val="80000"/>
                </a:lnSpc>
              </a:pPr>
              <a:r>
                <a:rPr lang="en-US" sz="1000" b="1" u="none" dirty="0">
                  <a:solidFill>
                    <a:schemeClr val="accent1"/>
                  </a:solidFill>
                  <a:latin typeface="Lato" panose="020F0502020204030203" pitchFamily="34" charset="0"/>
                  <a:cs typeface="Times New Roman" pitchFamily="18" charset="0"/>
                </a:rPr>
                <a:t>Bucket #1</a:t>
              </a:r>
            </a:p>
            <a:p>
              <a:pPr algn="ctr" eaLnBrk="1" hangingPunct="1">
                <a:lnSpc>
                  <a:spcPct val="80000"/>
                </a:lnSpc>
              </a:pPr>
              <a:r>
                <a:rPr lang="en-US" sz="1000" u="none" dirty="0">
                  <a:solidFill>
                    <a:schemeClr val="accent1"/>
                  </a:solidFill>
                  <a:latin typeface="Lato" panose="020F0502020204030203" pitchFamily="34" charset="0"/>
                  <a:cs typeface="Times New Roman" pitchFamily="18" charset="0"/>
                </a:rPr>
                <a:t>Count=8</a:t>
              </a:r>
            </a:p>
          </p:txBody>
        </p:sp>
        <p:sp>
          <p:nvSpPr>
            <p:cNvPr id="13" name="Text Box 12"/>
            <p:cNvSpPr txBox="1">
              <a:spLocks noChangeArrowheads="1"/>
            </p:cNvSpPr>
            <p:nvPr/>
          </p:nvSpPr>
          <p:spPr bwMode="auto">
            <a:xfrm>
              <a:off x="3688028" y="6908787"/>
              <a:ext cx="1077764" cy="474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eaLnBrk="1" hangingPunct="1">
                <a:lnSpc>
                  <a:spcPct val="80000"/>
                </a:lnSpc>
              </a:pPr>
              <a:r>
                <a:rPr lang="en-US" sz="1000" b="1" u="none" dirty="0">
                  <a:solidFill>
                    <a:schemeClr val="accent1"/>
                  </a:solidFill>
                  <a:latin typeface="Lato" panose="020F0502020204030203" pitchFamily="34" charset="0"/>
                  <a:cs typeface="Times New Roman" pitchFamily="18" charset="0"/>
                </a:rPr>
                <a:t>Bucket #2</a:t>
              </a:r>
            </a:p>
            <a:p>
              <a:pPr algn="ctr" eaLnBrk="1" hangingPunct="1">
                <a:lnSpc>
                  <a:spcPct val="80000"/>
                </a:lnSpc>
              </a:pPr>
              <a:r>
                <a:rPr lang="en-US" sz="1000" u="none" dirty="0">
                  <a:solidFill>
                    <a:schemeClr val="accent1"/>
                  </a:solidFill>
                  <a:latin typeface="Lato" panose="020F0502020204030203" pitchFamily="34" charset="0"/>
                  <a:cs typeface="Times New Roman" pitchFamily="18" charset="0"/>
                </a:rPr>
                <a:t>Count=4</a:t>
              </a:r>
            </a:p>
          </p:txBody>
        </p:sp>
        <p:sp>
          <p:nvSpPr>
            <p:cNvPr id="15" name="Text Box 14"/>
            <p:cNvSpPr txBox="1">
              <a:spLocks noChangeArrowheads="1"/>
            </p:cNvSpPr>
            <p:nvPr/>
          </p:nvSpPr>
          <p:spPr bwMode="auto">
            <a:xfrm>
              <a:off x="5199702" y="6908787"/>
              <a:ext cx="1077764" cy="474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eaLnBrk="1" hangingPunct="1">
                <a:lnSpc>
                  <a:spcPct val="80000"/>
                </a:lnSpc>
              </a:pPr>
              <a:r>
                <a:rPr lang="en-US" sz="1000" b="1" u="none" dirty="0">
                  <a:solidFill>
                    <a:schemeClr val="accent1"/>
                  </a:solidFill>
                  <a:latin typeface="Lato" panose="020F0502020204030203" pitchFamily="34" charset="0"/>
                  <a:cs typeface="Times New Roman" pitchFamily="18" charset="0"/>
                </a:rPr>
                <a:t>Bucket #3</a:t>
              </a:r>
            </a:p>
            <a:p>
              <a:pPr algn="ctr" eaLnBrk="1" hangingPunct="1">
                <a:lnSpc>
                  <a:spcPct val="80000"/>
                </a:lnSpc>
              </a:pPr>
              <a:r>
                <a:rPr lang="en-US" sz="1000" u="none" dirty="0">
                  <a:solidFill>
                    <a:schemeClr val="accent1"/>
                  </a:solidFill>
                  <a:latin typeface="Lato" panose="020F0502020204030203" pitchFamily="34" charset="0"/>
                  <a:cs typeface="Times New Roman" pitchFamily="18" charset="0"/>
                </a:rPr>
                <a:t>Count=15</a:t>
              </a:r>
            </a:p>
          </p:txBody>
        </p:sp>
        <p:sp>
          <p:nvSpPr>
            <p:cNvPr id="17" name="Text Box 16"/>
            <p:cNvSpPr txBox="1">
              <a:spLocks noChangeArrowheads="1"/>
            </p:cNvSpPr>
            <p:nvPr/>
          </p:nvSpPr>
          <p:spPr bwMode="auto">
            <a:xfrm>
              <a:off x="6711374" y="6908787"/>
              <a:ext cx="1077764" cy="474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eaLnBrk="1" hangingPunct="1">
                <a:lnSpc>
                  <a:spcPct val="80000"/>
                </a:lnSpc>
              </a:pPr>
              <a:r>
                <a:rPr lang="en-US" sz="1000" b="1" u="none" dirty="0">
                  <a:solidFill>
                    <a:schemeClr val="accent1"/>
                  </a:solidFill>
                  <a:latin typeface="Lato" panose="020F0502020204030203" pitchFamily="34" charset="0"/>
                  <a:cs typeface="Times New Roman" pitchFamily="18" charset="0"/>
                </a:rPr>
                <a:t>Bucket #4</a:t>
              </a:r>
            </a:p>
            <a:p>
              <a:pPr algn="ctr" eaLnBrk="1" hangingPunct="1">
                <a:lnSpc>
                  <a:spcPct val="80000"/>
                </a:lnSpc>
              </a:pPr>
              <a:r>
                <a:rPr lang="en-US" sz="1000" u="none" dirty="0">
                  <a:solidFill>
                    <a:schemeClr val="accent1"/>
                  </a:solidFill>
                  <a:latin typeface="Lato" panose="020F0502020204030203" pitchFamily="34" charset="0"/>
                  <a:cs typeface="Times New Roman" pitchFamily="18" charset="0"/>
                </a:rPr>
                <a:t>Count=3</a:t>
              </a:r>
            </a:p>
          </p:txBody>
        </p:sp>
        <p:sp>
          <p:nvSpPr>
            <p:cNvPr id="19" name="Text Box 18"/>
            <p:cNvSpPr txBox="1">
              <a:spLocks noChangeArrowheads="1"/>
            </p:cNvSpPr>
            <p:nvPr/>
          </p:nvSpPr>
          <p:spPr bwMode="auto">
            <a:xfrm>
              <a:off x="8225473" y="6908787"/>
              <a:ext cx="1077764" cy="474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eaLnBrk="1" hangingPunct="1">
                <a:lnSpc>
                  <a:spcPct val="80000"/>
                </a:lnSpc>
              </a:pPr>
              <a:r>
                <a:rPr lang="en-US" sz="1000" b="1" u="none" dirty="0">
                  <a:solidFill>
                    <a:schemeClr val="accent1"/>
                  </a:solidFill>
                  <a:latin typeface="Lato" panose="020F0502020204030203" pitchFamily="34" charset="0"/>
                  <a:cs typeface="Times New Roman" pitchFamily="18" charset="0"/>
                </a:rPr>
                <a:t>Bucket #5</a:t>
              </a:r>
            </a:p>
            <a:p>
              <a:pPr algn="ctr" eaLnBrk="1" hangingPunct="1">
                <a:lnSpc>
                  <a:spcPct val="80000"/>
                </a:lnSpc>
              </a:pPr>
              <a:r>
                <a:rPr lang="en-US" sz="1000" u="none" dirty="0">
                  <a:solidFill>
                    <a:schemeClr val="accent1"/>
                  </a:solidFill>
                  <a:latin typeface="Lato" panose="020F0502020204030203" pitchFamily="34" charset="0"/>
                  <a:cs typeface="Times New Roman" pitchFamily="18" charset="0"/>
                </a:rPr>
                <a:t>Count=14</a:t>
              </a:r>
            </a:p>
          </p:txBody>
        </p:sp>
      </p:grpSp>
      <p:graphicFrame>
        <p:nvGraphicFramePr>
          <p:cNvPr id="21" name="Chart 20"/>
          <p:cNvGraphicFramePr/>
          <p:nvPr>
            <p:extLst>
              <p:ext uri="{D42A27DB-BD31-4B8C-83A1-F6EECF244321}">
                <p14:modId xmlns:p14="http://schemas.microsoft.com/office/powerpoint/2010/main" val="2895720619"/>
              </p:ext>
            </p:extLst>
          </p:nvPr>
        </p:nvGraphicFramePr>
        <p:xfrm>
          <a:off x="1813560" y="2086006"/>
          <a:ext cx="5669280" cy="2194560"/>
        </p:xfrm>
        <a:graphic>
          <a:graphicData uri="http://schemas.openxmlformats.org/drawingml/2006/chart">
            <c:chart xmlns:c="http://schemas.openxmlformats.org/drawingml/2006/chart" xmlns:r="http://schemas.openxmlformats.org/officeDocument/2006/relationships" r:id="rId4"/>
          </a:graphicData>
        </a:graphic>
      </p:graphicFrame>
      <p:grpSp>
        <p:nvGrpSpPr>
          <p:cNvPr id="4" name="Group 3"/>
          <p:cNvGrpSpPr/>
          <p:nvPr/>
        </p:nvGrpSpPr>
        <p:grpSpPr>
          <a:xfrm>
            <a:off x="2396512" y="4146372"/>
            <a:ext cx="4916128" cy="181536"/>
            <a:chOff x="1947574" y="6606223"/>
            <a:chExt cx="5794865" cy="274321"/>
          </a:xfrm>
        </p:grpSpPr>
        <p:sp>
          <p:nvSpPr>
            <p:cNvPr id="10" name="AutoShape 11"/>
            <p:cNvSpPr>
              <a:spLocks/>
            </p:cNvSpPr>
            <p:nvPr/>
          </p:nvSpPr>
          <p:spPr bwMode="auto">
            <a:xfrm rot="16200000">
              <a:off x="2359054" y="6194743"/>
              <a:ext cx="274319" cy="1097280"/>
            </a:xfrm>
            <a:prstGeom prst="leftBrace">
              <a:avLst>
                <a:gd name="adj1" fmla="val 19460"/>
                <a:gd name="adj2" fmla="val 50000"/>
              </a:avLst>
            </a:prstGeom>
            <a:noFill/>
            <a:ln w="28575">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14" name="AutoShape 13"/>
            <p:cNvSpPr>
              <a:spLocks/>
            </p:cNvSpPr>
            <p:nvPr/>
          </p:nvSpPr>
          <p:spPr bwMode="auto">
            <a:xfrm rot="16200000">
              <a:off x="3533450" y="6194742"/>
              <a:ext cx="274319" cy="1097281"/>
            </a:xfrm>
            <a:prstGeom prst="leftBrace">
              <a:avLst>
                <a:gd name="adj1" fmla="val 19460"/>
                <a:gd name="adj2" fmla="val 50000"/>
              </a:avLst>
            </a:prstGeom>
            <a:noFill/>
            <a:ln w="28575">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16" name="AutoShape 15"/>
            <p:cNvSpPr>
              <a:spLocks/>
            </p:cNvSpPr>
            <p:nvPr/>
          </p:nvSpPr>
          <p:spPr bwMode="auto">
            <a:xfrm rot="16200000">
              <a:off x="4707846" y="6194744"/>
              <a:ext cx="274319" cy="1097281"/>
            </a:xfrm>
            <a:prstGeom prst="leftBrace">
              <a:avLst>
                <a:gd name="adj1" fmla="val 19460"/>
                <a:gd name="adj2" fmla="val 50000"/>
              </a:avLst>
            </a:prstGeom>
            <a:noFill/>
            <a:ln w="28575">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18" name="AutoShape 17"/>
            <p:cNvSpPr>
              <a:spLocks/>
            </p:cNvSpPr>
            <p:nvPr/>
          </p:nvSpPr>
          <p:spPr bwMode="auto">
            <a:xfrm rot="16200000">
              <a:off x="5882242" y="6194744"/>
              <a:ext cx="274319" cy="1097281"/>
            </a:xfrm>
            <a:prstGeom prst="leftBrace">
              <a:avLst>
                <a:gd name="adj1" fmla="val 19511"/>
                <a:gd name="adj2" fmla="val 50000"/>
              </a:avLst>
            </a:prstGeom>
            <a:noFill/>
            <a:ln w="28575">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20" name="AutoShape 19"/>
            <p:cNvSpPr>
              <a:spLocks/>
            </p:cNvSpPr>
            <p:nvPr/>
          </p:nvSpPr>
          <p:spPr bwMode="auto">
            <a:xfrm rot="16200000">
              <a:off x="7056639" y="6194744"/>
              <a:ext cx="274319" cy="1097281"/>
            </a:xfrm>
            <a:prstGeom prst="leftBrace">
              <a:avLst>
                <a:gd name="adj1" fmla="val 19460"/>
                <a:gd name="adj2" fmla="val 50000"/>
              </a:avLst>
            </a:prstGeom>
            <a:noFill/>
            <a:ln w="28575">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grpSp>
      <p:sp>
        <p:nvSpPr>
          <p:cNvPr id="22" name="Rounded Rectangular Callout 11">
            <a:extLst>
              <a:ext uri="{FF2B5EF4-FFF2-40B4-BE49-F238E27FC236}">
                <a16:creationId xmlns:a16="http://schemas.microsoft.com/office/drawing/2014/main" id="{A9B88CD8-D8CD-4EAF-8DD8-5AAAF952B128}"/>
              </a:ext>
            </a:extLst>
          </p:cNvPr>
          <p:cNvSpPr/>
          <p:nvPr/>
        </p:nvSpPr>
        <p:spPr bwMode="auto">
          <a:xfrm>
            <a:off x="609600" y="3715091"/>
            <a:ext cx="1550806" cy="371165"/>
          </a:xfrm>
          <a:prstGeom prst="wedgeRoundRectCallout">
            <a:avLst>
              <a:gd name="adj1" fmla="val 59290"/>
              <a:gd name="adj2" fmla="val 84072"/>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none" lIns="36576" tIns="36576" rIns="36576" bIns="36576" anchor="ctr">
            <a:spAutoFit/>
          </a:bodyPr>
          <a:lstStyle/>
          <a:p>
            <a:pPr algn="ctr">
              <a:lnSpc>
                <a:spcPct val="80000"/>
              </a:lnSpc>
            </a:pPr>
            <a:r>
              <a:rPr lang="en-US" sz="2000" b="1" i="1" dirty="0">
                <a:solidFill>
                  <a:schemeClr val="accent1"/>
                </a:solidFill>
                <a:latin typeface="Crimson Text" panose="02000503000000000000" pitchFamily="2" charset="0"/>
              </a:rPr>
              <a:t>Bucket Ranges</a:t>
            </a:r>
          </a:p>
        </p:txBody>
      </p:sp>
    </p:spTree>
    <p:extLst>
      <p:ext uri="{BB962C8B-B14F-4D97-AF65-F5344CB8AC3E}">
        <p14:creationId xmlns:p14="http://schemas.microsoft.com/office/powerpoint/2010/main" val="857931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250"/>
                                        <p:tgtEl>
                                          <p:spTgt spid="4"/>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50"/>
                                        <p:tgtEl>
                                          <p:spTgt spid="5"/>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25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0" nodeType="clickEffect">
                                  <p:stCondLst>
                                    <p:cond delay="0"/>
                                  </p:stCondLst>
                                  <p:childTnLst>
                                    <p:animEffect transition="out" filter="fade">
                                      <p:cBhvr>
                                        <p:cTn id="19" dur="250"/>
                                        <p:tgtEl>
                                          <p:spTgt spid="6"/>
                                        </p:tgtEl>
                                      </p:cBhvr>
                                    </p:animEffect>
                                    <p:set>
                                      <p:cBhvr>
                                        <p:cTn id="20" dur="1" fill="hold">
                                          <p:stCondLst>
                                            <p:cond delay="249"/>
                                          </p:stCondLst>
                                        </p:cTn>
                                        <p:tgtEl>
                                          <p:spTgt spid="6"/>
                                        </p:tgtEl>
                                        <p:attrNameLst>
                                          <p:attrName>style.visibility</p:attrName>
                                        </p:attrNameLst>
                                      </p:cBhvr>
                                      <p:to>
                                        <p:strVal val="hidden"/>
                                      </p:to>
                                    </p:set>
                                  </p:childTnLst>
                                </p:cTn>
                              </p:par>
                            </p:childTnLst>
                          </p:cTn>
                        </p:par>
                        <p:par>
                          <p:cTn id="21" fill="hold">
                            <p:stCondLst>
                              <p:cond delay="250"/>
                            </p:stCondLst>
                            <p:childTnLst>
                              <p:par>
                                <p:cTn id="22" presetID="10" presetClass="entr" presetSubtype="0"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2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Graphic spid="21" grpId="0">
        <p:bldAsOne/>
      </p:bldGraphic>
      <p:bldP spid="22"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p:txBody>
          <a:bodyPr/>
          <a:lstStyle/>
          <a:p>
            <a:r>
              <a:rPr lang="en-US" dirty="0" err="1"/>
              <a:t>Equi</a:t>
            </a:r>
            <a:r>
              <a:rPr lang="en-US" dirty="0"/>
              <a:t>-depth Histograms</a:t>
            </a:r>
          </a:p>
        </p:txBody>
      </p:sp>
      <p:sp>
        <p:nvSpPr>
          <p:cNvPr id="56323" name="Content Placeholder 2"/>
          <p:cNvSpPr>
            <a:spLocks noGrp="1"/>
          </p:cNvSpPr>
          <p:nvPr>
            <p:ph idx="1"/>
          </p:nvPr>
        </p:nvSpPr>
        <p:spPr/>
        <p:txBody>
          <a:bodyPr/>
          <a:lstStyle/>
          <a:p>
            <a:r>
              <a:rPr lang="en-US" dirty="0"/>
              <a:t>Vary the width of buckets so that the total number of occurrences for each bucket is roughly the same.</a:t>
            </a:r>
          </a:p>
        </p:txBody>
      </p:sp>
      <p:sp>
        <p:nvSpPr>
          <p:cNvPr id="2" name="Slide Number Placeholder 3">
            <a:extLst>
              <a:ext uri="{FF2B5EF4-FFF2-40B4-BE49-F238E27FC236}">
                <a16:creationId xmlns:a16="http://schemas.microsoft.com/office/drawing/2014/main" id="{D5438305-BE07-A4B1-AC18-98B281D0D782}"/>
              </a:ext>
            </a:extLst>
          </p:cNvPr>
          <p:cNvSpPr>
            <a:spLocks noGrp="1"/>
          </p:cNvSpPr>
          <p:nvPr>
            <p:ph type="sldNum" sz="quarter" idx="4"/>
          </p:nvPr>
        </p:nvSpPr>
        <p:spPr/>
        <p:txBody>
          <a:bodyPr/>
          <a:lstStyle/>
          <a:p>
            <a:pPr algn="r"/>
            <a:fld id="{97DD1AB5-42BA-4E8A-BFEE-435884E16AAB}" type="slidenum">
              <a:rPr lang="en-US" smtClean="0"/>
              <a:pPr algn="r"/>
              <a:t>47</a:t>
            </a:fld>
            <a:endParaRPr lang="en-US" dirty="0"/>
          </a:p>
        </p:txBody>
      </p:sp>
      <p:graphicFrame>
        <p:nvGraphicFramePr>
          <p:cNvPr id="21" name="Chart 20"/>
          <p:cNvGraphicFramePr/>
          <p:nvPr>
            <p:extLst>
              <p:ext uri="{D42A27DB-BD31-4B8C-83A1-F6EECF244321}">
                <p14:modId xmlns:p14="http://schemas.microsoft.com/office/powerpoint/2010/main" val="1628136647"/>
              </p:ext>
            </p:extLst>
          </p:nvPr>
        </p:nvGraphicFramePr>
        <p:xfrm>
          <a:off x="1737360" y="2083437"/>
          <a:ext cx="5669280" cy="219456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0" name="Chart 19">
            <a:extLst>
              <a:ext uri="{FF2B5EF4-FFF2-40B4-BE49-F238E27FC236}">
                <a16:creationId xmlns:a16="http://schemas.microsoft.com/office/drawing/2014/main" id="{B24909BF-4AD1-485C-AF66-F0EC8030E178}"/>
              </a:ext>
            </a:extLst>
          </p:cNvPr>
          <p:cNvGraphicFramePr/>
          <p:nvPr>
            <p:extLst>
              <p:ext uri="{D42A27DB-BD31-4B8C-83A1-F6EECF244321}">
                <p14:modId xmlns:p14="http://schemas.microsoft.com/office/powerpoint/2010/main" val="4148713689"/>
              </p:ext>
            </p:extLst>
          </p:nvPr>
        </p:nvGraphicFramePr>
        <p:xfrm>
          <a:off x="1737360" y="2083437"/>
          <a:ext cx="5669280" cy="2194560"/>
        </p:xfrm>
        <a:graphic>
          <a:graphicData uri="http://schemas.openxmlformats.org/drawingml/2006/chart">
            <c:chart xmlns:c="http://schemas.openxmlformats.org/drawingml/2006/chart" xmlns:r="http://schemas.openxmlformats.org/officeDocument/2006/relationships" r:id="rId4"/>
          </a:graphicData>
        </a:graphic>
      </p:graphicFrame>
      <p:grpSp>
        <p:nvGrpSpPr>
          <p:cNvPr id="22" name="Group 21">
            <a:extLst>
              <a:ext uri="{FF2B5EF4-FFF2-40B4-BE49-F238E27FC236}">
                <a16:creationId xmlns:a16="http://schemas.microsoft.com/office/drawing/2014/main" id="{EEE63148-4B02-4DC5-B243-6D66B1D63782}"/>
              </a:ext>
            </a:extLst>
          </p:cNvPr>
          <p:cNvGrpSpPr/>
          <p:nvPr/>
        </p:nvGrpSpPr>
        <p:grpSpPr>
          <a:xfrm>
            <a:off x="2744268" y="4312283"/>
            <a:ext cx="4582943" cy="316867"/>
            <a:chOff x="2682991" y="6908787"/>
            <a:chExt cx="6925331" cy="478820"/>
          </a:xfrm>
        </p:grpSpPr>
        <p:sp>
          <p:nvSpPr>
            <p:cNvPr id="23" name="Text Box 10">
              <a:extLst>
                <a:ext uri="{FF2B5EF4-FFF2-40B4-BE49-F238E27FC236}">
                  <a16:creationId xmlns:a16="http://schemas.microsoft.com/office/drawing/2014/main" id="{70BCC77A-8B58-4A08-899D-982BC313C18A}"/>
                </a:ext>
              </a:extLst>
            </p:cNvPr>
            <p:cNvSpPr txBox="1">
              <a:spLocks noChangeArrowheads="1"/>
            </p:cNvSpPr>
            <p:nvPr/>
          </p:nvSpPr>
          <p:spPr bwMode="auto">
            <a:xfrm>
              <a:off x="2682991" y="6908801"/>
              <a:ext cx="1162544" cy="478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eaLnBrk="1" hangingPunct="1">
                <a:lnSpc>
                  <a:spcPct val="80000"/>
                </a:lnSpc>
              </a:pPr>
              <a:r>
                <a:rPr lang="en-US" sz="1000" b="1" u="none" dirty="0">
                  <a:solidFill>
                    <a:schemeClr val="accent1"/>
                  </a:solidFill>
                  <a:latin typeface="Museo Sans 500" panose="02000000000000000000" pitchFamily="50" charset="0"/>
                  <a:cs typeface="Times New Roman" pitchFamily="18" charset="0"/>
                </a:rPr>
                <a:t>Bucket #1</a:t>
              </a:r>
            </a:p>
            <a:p>
              <a:pPr algn="ctr" eaLnBrk="1" hangingPunct="1">
                <a:lnSpc>
                  <a:spcPct val="80000"/>
                </a:lnSpc>
              </a:pPr>
              <a:r>
                <a:rPr lang="en-US" sz="1000" u="none" dirty="0">
                  <a:solidFill>
                    <a:schemeClr val="accent1"/>
                  </a:solidFill>
                  <a:latin typeface="Museo Sans 500" panose="02000000000000000000" pitchFamily="50" charset="0"/>
                  <a:cs typeface="Times New Roman" pitchFamily="18" charset="0"/>
                </a:rPr>
                <a:t>Count=12</a:t>
              </a:r>
            </a:p>
          </p:txBody>
        </p:sp>
        <p:sp>
          <p:nvSpPr>
            <p:cNvPr id="24" name="Text Box 12">
              <a:extLst>
                <a:ext uri="{FF2B5EF4-FFF2-40B4-BE49-F238E27FC236}">
                  <a16:creationId xmlns:a16="http://schemas.microsoft.com/office/drawing/2014/main" id="{09923442-EAE0-4266-95C8-07DC09B8E097}"/>
                </a:ext>
              </a:extLst>
            </p:cNvPr>
            <p:cNvSpPr txBox="1">
              <a:spLocks noChangeArrowheads="1"/>
            </p:cNvSpPr>
            <p:nvPr/>
          </p:nvSpPr>
          <p:spPr bwMode="auto">
            <a:xfrm>
              <a:off x="4636862" y="6908787"/>
              <a:ext cx="1179501" cy="478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eaLnBrk="1" hangingPunct="1">
                <a:lnSpc>
                  <a:spcPct val="80000"/>
                </a:lnSpc>
              </a:pPr>
              <a:r>
                <a:rPr lang="en-US" sz="1000" b="1" u="none" dirty="0">
                  <a:solidFill>
                    <a:schemeClr val="accent1"/>
                  </a:solidFill>
                  <a:latin typeface="Museo Sans 500" panose="02000000000000000000" pitchFamily="50" charset="0"/>
                  <a:cs typeface="Times New Roman" pitchFamily="18" charset="0"/>
                </a:rPr>
                <a:t>Bucket #2</a:t>
              </a:r>
            </a:p>
            <a:p>
              <a:pPr algn="ctr" eaLnBrk="1" hangingPunct="1">
                <a:lnSpc>
                  <a:spcPct val="80000"/>
                </a:lnSpc>
              </a:pPr>
              <a:r>
                <a:rPr lang="en-US" sz="1000" u="none" dirty="0">
                  <a:solidFill>
                    <a:schemeClr val="accent1"/>
                  </a:solidFill>
                  <a:latin typeface="Museo Sans 500" panose="02000000000000000000" pitchFamily="50" charset="0"/>
                  <a:cs typeface="Times New Roman" pitchFamily="18" charset="0"/>
                </a:rPr>
                <a:t>Count=12</a:t>
              </a:r>
            </a:p>
          </p:txBody>
        </p:sp>
        <p:sp>
          <p:nvSpPr>
            <p:cNvPr id="25" name="Text Box 14">
              <a:extLst>
                <a:ext uri="{FF2B5EF4-FFF2-40B4-BE49-F238E27FC236}">
                  <a16:creationId xmlns:a16="http://schemas.microsoft.com/office/drawing/2014/main" id="{806CCBFF-A86B-4389-8C66-0D784C67228B}"/>
                </a:ext>
              </a:extLst>
            </p:cNvPr>
            <p:cNvSpPr txBox="1">
              <a:spLocks noChangeArrowheads="1"/>
            </p:cNvSpPr>
            <p:nvPr/>
          </p:nvSpPr>
          <p:spPr bwMode="auto">
            <a:xfrm>
              <a:off x="6664657" y="6908787"/>
              <a:ext cx="1179500" cy="478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eaLnBrk="1" hangingPunct="1">
                <a:lnSpc>
                  <a:spcPct val="80000"/>
                </a:lnSpc>
              </a:pPr>
              <a:r>
                <a:rPr lang="en-US" sz="1000" b="1" u="none" dirty="0">
                  <a:solidFill>
                    <a:schemeClr val="accent1"/>
                  </a:solidFill>
                  <a:latin typeface="Museo Sans 500" panose="02000000000000000000" pitchFamily="50" charset="0"/>
                  <a:cs typeface="Times New Roman" pitchFamily="18" charset="0"/>
                </a:rPr>
                <a:t>Bucket #3</a:t>
              </a:r>
            </a:p>
            <a:p>
              <a:pPr algn="ctr" eaLnBrk="1" hangingPunct="1">
                <a:lnSpc>
                  <a:spcPct val="80000"/>
                </a:lnSpc>
              </a:pPr>
              <a:r>
                <a:rPr lang="en-US" sz="1000" u="none" dirty="0">
                  <a:solidFill>
                    <a:schemeClr val="accent1"/>
                  </a:solidFill>
                  <a:latin typeface="Museo Sans 500" panose="02000000000000000000" pitchFamily="50" charset="0"/>
                  <a:cs typeface="Times New Roman" pitchFamily="18" charset="0"/>
                </a:rPr>
                <a:t>Count=9</a:t>
              </a:r>
            </a:p>
          </p:txBody>
        </p:sp>
        <p:sp>
          <p:nvSpPr>
            <p:cNvPr id="26" name="Text Box 16">
              <a:extLst>
                <a:ext uri="{FF2B5EF4-FFF2-40B4-BE49-F238E27FC236}">
                  <a16:creationId xmlns:a16="http://schemas.microsoft.com/office/drawing/2014/main" id="{A7EF2DC1-ECFD-4B2C-9D15-121BBA0DCBE6}"/>
                </a:ext>
              </a:extLst>
            </p:cNvPr>
            <p:cNvSpPr txBox="1">
              <a:spLocks noChangeArrowheads="1"/>
            </p:cNvSpPr>
            <p:nvPr/>
          </p:nvSpPr>
          <p:spPr bwMode="auto">
            <a:xfrm>
              <a:off x="8421555" y="6908787"/>
              <a:ext cx="1186767" cy="478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eaLnBrk="1" hangingPunct="1">
                <a:lnSpc>
                  <a:spcPct val="80000"/>
                </a:lnSpc>
              </a:pPr>
              <a:r>
                <a:rPr lang="en-US" sz="1000" b="1" u="none" dirty="0">
                  <a:solidFill>
                    <a:schemeClr val="accent1"/>
                  </a:solidFill>
                  <a:latin typeface="Museo Sans 500" panose="02000000000000000000" pitchFamily="50" charset="0"/>
                  <a:cs typeface="Times New Roman" pitchFamily="18" charset="0"/>
                </a:rPr>
                <a:t>Bucket #4</a:t>
              </a:r>
            </a:p>
            <a:p>
              <a:pPr algn="ctr" eaLnBrk="1" hangingPunct="1">
                <a:lnSpc>
                  <a:spcPct val="80000"/>
                </a:lnSpc>
              </a:pPr>
              <a:r>
                <a:rPr lang="en-US" sz="1000" u="none" dirty="0">
                  <a:solidFill>
                    <a:schemeClr val="accent1"/>
                  </a:solidFill>
                  <a:latin typeface="Museo Sans 500" panose="02000000000000000000" pitchFamily="50" charset="0"/>
                  <a:cs typeface="Times New Roman" pitchFamily="18" charset="0"/>
                </a:rPr>
                <a:t>Count=12</a:t>
              </a:r>
            </a:p>
          </p:txBody>
        </p:sp>
      </p:grpSp>
      <p:grpSp>
        <p:nvGrpSpPr>
          <p:cNvPr id="28" name="Group 27">
            <a:extLst>
              <a:ext uri="{FF2B5EF4-FFF2-40B4-BE49-F238E27FC236}">
                <a16:creationId xmlns:a16="http://schemas.microsoft.com/office/drawing/2014/main" id="{C669397B-8A01-4ACE-989E-1EF1130E566E}"/>
              </a:ext>
            </a:extLst>
          </p:cNvPr>
          <p:cNvGrpSpPr/>
          <p:nvPr/>
        </p:nvGrpSpPr>
        <p:grpSpPr>
          <a:xfrm>
            <a:off x="2320310" y="4143810"/>
            <a:ext cx="4916129" cy="181537"/>
            <a:chOff x="1947572" y="6606222"/>
            <a:chExt cx="5794866" cy="274322"/>
          </a:xfrm>
        </p:grpSpPr>
        <p:sp>
          <p:nvSpPr>
            <p:cNvPr id="29" name="AutoShape 11">
              <a:extLst>
                <a:ext uri="{FF2B5EF4-FFF2-40B4-BE49-F238E27FC236}">
                  <a16:creationId xmlns:a16="http://schemas.microsoft.com/office/drawing/2014/main" id="{DD019119-D495-42BC-84C8-5684FCEEA79C}"/>
                </a:ext>
              </a:extLst>
            </p:cNvPr>
            <p:cNvSpPr>
              <a:spLocks/>
            </p:cNvSpPr>
            <p:nvPr/>
          </p:nvSpPr>
          <p:spPr bwMode="auto">
            <a:xfrm rot="16200000">
              <a:off x="2759504" y="5794291"/>
              <a:ext cx="274319" cy="1898183"/>
            </a:xfrm>
            <a:prstGeom prst="leftBrace">
              <a:avLst>
                <a:gd name="adj1" fmla="val 19460"/>
                <a:gd name="adj2" fmla="val 50000"/>
              </a:avLst>
            </a:prstGeom>
            <a:noFill/>
            <a:ln w="28575">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31" name="AutoShape 15">
              <a:extLst>
                <a:ext uri="{FF2B5EF4-FFF2-40B4-BE49-F238E27FC236}">
                  <a16:creationId xmlns:a16="http://schemas.microsoft.com/office/drawing/2014/main" id="{A1C0CA1D-F136-4503-836E-D0C2ED6FF218}"/>
                </a:ext>
              </a:extLst>
            </p:cNvPr>
            <p:cNvSpPr>
              <a:spLocks/>
            </p:cNvSpPr>
            <p:nvPr/>
          </p:nvSpPr>
          <p:spPr bwMode="auto">
            <a:xfrm rot="16200000">
              <a:off x="4303153" y="6194744"/>
              <a:ext cx="274318" cy="1097281"/>
            </a:xfrm>
            <a:prstGeom prst="leftBrace">
              <a:avLst>
                <a:gd name="adj1" fmla="val 19460"/>
                <a:gd name="adj2" fmla="val 50000"/>
              </a:avLst>
            </a:prstGeom>
            <a:noFill/>
            <a:ln w="28575">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32" name="AutoShape 17">
              <a:extLst>
                <a:ext uri="{FF2B5EF4-FFF2-40B4-BE49-F238E27FC236}">
                  <a16:creationId xmlns:a16="http://schemas.microsoft.com/office/drawing/2014/main" id="{A4B1D784-B95D-4E54-851E-A5ADF4281134}"/>
                </a:ext>
              </a:extLst>
            </p:cNvPr>
            <p:cNvSpPr>
              <a:spLocks/>
            </p:cNvSpPr>
            <p:nvPr/>
          </p:nvSpPr>
          <p:spPr bwMode="auto">
            <a:xfrm rot="16200000">
              <a:off x="5874507" y="5766584"/>
              <a:ext cx="274318" cy="1953594"/>
            </a:xfrm>
            <a:prstGeom prst="leftBrace">
              <a:avLst>
                <a:gd name="adj1" fmla="val 19511"/>
                <a:gd name="adj2" fmla="val 50000"/>
              </a:avLst>
            </a:prstGeom>
            <a:noFill/>
            <a:ln w="28575">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33" name="AutoShape 19">
              <a:extLst>
                <a:ext uri="{FF2B5EF4-FFF2-40B4-BE49-F238E27FC236}">
                  <a16:creationId xmlns:a16="http://schemas.microsoft.com/office/drawing/2014/main" id="{19420D60-3922-4B1A-9544-3EA8D3AA5578}"/>
                </a:ext>
              </a:extLst>
            </p:cNvPr>
            <p:cNvSpPr>
              <a:spLocks/>
            </p:cNvSpPr>
            <p:nvPr/>
          </p:nvSpPr>
          <p:spPr bwMode="auto">
            <a:xfrm rot="16200000">
              <a:off x="7251250" y="6389356"/>
              <a:ext cx="274319" cy="708056"/>
            </a:xfrm>
            <a:prstGeom prst="leftBrace">
              <a:avLst>
                <a:gd name="adj1" fmla="val 19460"/>
                <a:gd name="adj2" fmla="val 50000"/>
              </a:avLst>
            </a:prstGeom>
            <a:noFill/>
            <a:ln w="28575">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dirty="0"/>
            </a:p>
          </p:txBody>
        </p:sp>
      </p:grpSp>
    </p:spTree>
    <p:extLst>
      <p:ext uri="{BB962C8B-B14F-4D97-AF65-F5344CB8AC3E}">
        <p14:creationId xmlns:p14="http://schemas.microsoft.com/office/powerpoint/2010/main" val="3833320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up)">
                                      <p:cBhvr>
                                        <p:cTn id="7" dur="250"/>
                                        <p:tgtEl>
                                          <p:spTgt spid="28"/>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250"/>
                                        <p:tgtEl>
                                          <p:spTgt spid="2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250"/>
                                        <p:tgtEl>
                                          <p:spTgt spid="20"/>
                                        </p:tgtEl>
                                      </p:cBhvr>
                                    </p:animEffect>
                                    <p:set>
                                      <p:cBhvr>
                                        <p:cTn id="16" dur="1" fill="hold">
                                          <p:stCondLst>
                                            <p:cond delay="249"/>
                                          </p:stCondLst>
                                        </p:cTn>
                                        <p:tgtEl>
                                          <p:spTgt spid="20"/>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250"/>
                                        <p:tgtEl>
                                          <p:spTgt spid="28"/>
                                        </p:tgtEl>
                                      </p:cBhvr>
                                    </p:animEffect>
                                    <p:set>
                                      <p:cBhvr>
                                        <p:cTn id="19" dur="1" fill="hold">
                                          <p:stCondLst>
                                            <p:cond delay="249"/>
                                          </p:stCondLst>
                                        </p:cTn>
                                        <p:tgtEl>
                                          <p:spTgt spid="28"/>
                                        </p:tgtEl>
                                        <p:attrNameLst>
                                          <p:attrName>style.visibility</p:attrName>
                                        </p:attrNameLst>
                                      </p:cBhvr>
                                      <p:to>
                                        <p:strVal val="hidden"/>
                                      </p:to>
                                    </p:set>
                                  </p:childTnLst>
                                </p:cTn>
                              </p:par>
                              <p:par>
                                <p:cTn id="20" presetID="10" presetClass="exit" presetSubtype="0" fill="hold" nodeType="withEffect">
                                  <p:stCondLst>
                                    <p:cond delay="0"/>
                                  </p:stCondLst>
                                  <p:childTnLst>
                                    <p:animEffect transition="out" filter="fade">
                                      <p:cBhvr>
                                        <p:cTn id="21" dur="250"/>
                                        <p:tgtEl>
                                          <p:spTgt spid="22"/>
                                        </p:tgtEl>
                                      </p:cBhvr>
                                    </p:animEffect>
                                    <p:set>
                                      <p:cBhvr>
                                        <p:cTn id="22" dur="1" fill="hold">
                                          <p:stCondLst>
                                            <p:cond delay="249"/>
                                          </p:stCondLst>
                                        </p:cTn>
                                        <p:tgtEl>
                                          <p:spTgt spid="22"/>
                                        </p:tgtEl>
                                        <p:attrNameLst>
                                          <p:attrName>style.visibility</p:attrName>
                                        </p:attrNameLst>
                                      </p:cBhvr>
                                      <p:to>
                                        <p:strVal val="hidden"/>
                                      </p:to>
                                    </p:set>
                                  </p:childTnLst>
                                </p:cTn>
                              </p:par>
                            </p:childTnLst>
                          </p:cTn>
                        </p:par>
                        <p:par>
                          <p:cTn id="23" fill="hold">
                            <p:stCondLst>
                              <p:cond delay="250"/>
                            </p:stCondLst>
                            <p:childTnLst>
                              <p:par>
                                <p:cTn id="24" presetID="10" presetClass="entr" presetSubtype="0"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2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1" grpId="0">
        <p:bldAsOne/>
      </p:bldGraphic>
      <p:bldGraphic spid="20" grpId="0">
        <p:bldAsOne/>
      </p:bldGraphic>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C7F6C2B-2F66-4A4E-808E-6893FF8132D6}"/>
              </a:ext>
            </a:extLst>
          </p:cNvPr>
          <p:cNvSpPr>
            <a:spLocks noGrp="1"/>
          </p:cNvSpPr>
          <p:nvPr>
            <p:ph type="title"/>
          </p:nvPr>
        </p:nvSpPr>
        <p:spPr>
          <a:prstGeom prst="rect">
            <a:avLst/>
          </a:prstGeom>
        </p:spPr>
        <p:txBody>
          <a:bodyPr/>
          <a:lstStyle/>
          <a:p>
            <a:r>
              <a:rPr lang="en-US" dirty="0"/>
              <a:t>Sketches</a:t>
            </a:r>
          </a:p>
        </p:txBody>
      </p:sp>
      <p:sp>
        <p:nvSpPr>
          <p:cNvPr id="6" name="Content Placeholder 5">
            <a:extLst>
              <a:ext uri="{FF2B5EF4-FFF2-40B4-BE49-F238E27FC236}">
                <a16:creationId xmlns:a16="http://schemas.microsoft.com/office/drawing/2014/main" id="{61B8C984-5BA1-4303-9470-BB66D2297EA0}"/>
              </a:ext>
            </a:extLst>
          </p:cNvPr>
          <p:cNvSpPr>
            <a:spLocks noGrp="1"/>
          </p:cNvSpPr>
          <p:nvPr>
            <p:ph idx="1"/>
          </p:nvPr>
        </p:nvSpPr>
        <p:spPr>
          <a:prstGeom prst="rect">
            <a:avLst/>
          </a:prstGeom>
        </p:spPr>
        <p:txBody>
          <a:bodyPr/>
          <a:lstStyle/>
          <a:p>
            <a:r>
              <a:rPr lang="en-US" dirty="0"/>
              <a:t>Probabilistic data structures that generate approximate statistics about a data set.</a:t>
            </a:r>
          </a:p>
          <a:p>
            <a:r>
              <a:rPr lang="en-US" dirty="0"/>
              <a:t>Cost-model can replace histograms with sketches to improve its selectivity estimate accuracy.</a:t>
            </a:r>
          </a:p>
          <a:p>
            <a:endParaRPr lang="en-US" sz="1000" dirty="0"/>
          </a:p>
          <a:p>
            <a:r>
              <a:rPr lang="en-US" dirty="0"/>
              <a:t>Most common examples:</a:t>
            </a:r>
          </a:p>
          <a:p>
            <a:pPr lvl="1"/>
            <a:r>
              <a:rPr lang="en-US" dirty="0">
                <a:hlinkClick r:id="rId2"/>
              </a:rPr>
              <a:t>Count-Min Sketch</a:t>
            </a:r>
            <a:r>
              <a:rPr lang="en-US" dirty="0"/>
              <a:t> (1988): Approximate frequency count of elements in a set.</a:t>
            </a:r>
          </a:p>
          <a:p>
            <a:pPr lvl="1"/>
            <a:r>
              <a:rPr lang="en-US" dirty="0">
                <a:hlinkClick r:id="rId3"/>
              </a:rPr>
              <a:t>HyperLogLog</a:t>
            </a:r>
            <a:r>
              <a:rPr lang="en-US" dirty="0"/>
              <a:t> (2007): Approximate the number of distinct elements in a set.</a:t>
            </a:r>
          </a:p>
        </p:txBody>
      </p:sp>
      <p:sp>
        <p:nvSpPr>
          <p:cNvPr id="2" name="Slide Number Placeholder 3">
            <a:extLst>
              <a:ext uri="{FF2B5EF4-FFF2-40B4-BE49-F238E27FC236}">
                <a16:creationId xmlns:a16="http://schemas.microsoft.com/office/drawing/2014/main" id="{E095109B-8A50-156A-5151-9E67069D784B}"/>
              </a:ext>
            </a:extLst>
          </p:cNvPr>
          <p:cNvSpPr>
            <a:spLocks noGrp="1"/>
          </p:cNvSpPr>
          <p:nvPr>
            <p:ph type="sldNum" sz="quarter" idx="4"/>
          </p:nvPr>
        </p:nvSpPr>
        <p:spPr/>
        <p:txBody>
          <a:bodyPr/>
          <a:lstStyle/>
          <a:p>
            <a:pPr algn="r"/>
            <a:fld id="{97DD1AB5-42BA-4E8A-BFEE-435884E16AAB}" type="slidenum">
              <a:rPr lang="en-US" smtClean="0"/>
              <a:pPr algn="r"/>
              <a:t>48</a:t>
            </a:fld>
            <a:endParaRPr lang="en-US" dirty="0"/>
          </a:p>
        </p:txBody>
      </p:sp>
    </p:spTree>
    <p:extLst>
      <p:ext uri="{BB962C8B-B14F-4D97-AF65-F5344CB8AC3E}">
        <p14:creationId xmlns:p14="http://schemas.microsoft.com/office/powerpoint/2010/main" val="10416571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Sampling</a:t>
            </a:r>
          </a:p>
        </p:txBody>
      </p:sp>
      <p:sp>
        <p:nvSpPr>
          <p:cNvPr id="3" name="Content Placeholder 2"/>
          <p:cNvSpPr>
            <a:spLocks noGrp="1"/>
          </p:cNvSpPr>
          <p:nvPr>
            <p:ph idx="1"/>
          </p:nvPr>
        </p:nvSpPr>
        <p:spPr>
          <a:prstGeom prst="rect">
            <a:avLst/>
          </a:prstGeom>
        </p:spPr>
        <p:txBody>
          <a:bodyPr/>
          <a:lstStyle/>
          <a:p>
            <a:r>
              <a:rPr lang="en-US" dirty="0"/>
              <a:t>Modern DBMSs also collect samples from tables to estimate </a:t>
            </a:r>
            <a:r>
              <a:rPr lang="en-US" dirty="0" err="1"/>
              <a:t>selectivities</a:t>
            </a:r>
            <a:r>
              <a:rPr lang="en-US" dirty="0"/>
              <a:t>.</a:t>
            </a:r>
          </a:p>
          <a:p>
            <a:endParaRPr lang="en-US" sz="1200" dirty="0"/>
          </a:p>
          <a:p>
            <a:r>
              <a:rPr lang="en-US" dirty="0"/>
              <a:t>Update samples when the underlying tables changes significantly.</a:t>
            </a:r>
          </a:p>
        </p:txBody>
      </p:sp>
      <p:sp>
        <p:nvSpPr>
          <p:cNvPr id="4" name="Slide Number Placeholder 3">
            <a:extLst>
              <a:ext uri="{FF2B5EF4-FFF2-40B4-BE49-F238E27FC236}">
                <a16:creationId xmlns:a16="http://schemas.microsoft.com/office/drawing/2014/main" id="{9E3BCD50-413B-B4D2-0D78-2AB9D5C6829E}"/>
              </a:ext>
            </a:extLst>
          </p:cNvPr>
          <p:cNvSpPr>
            <a:spLocks noGrp="1"/>
          </p:cNvSpPr>
          <p:nvPr>
            <p:ph type="sldNum" sz="quarter" idx="4"/>
          </p:nvPr>
        </p:nvSpPr>
        <p:spPr/>
        <p:txBody>
          <a:bodyPr/>
          <a:lstStyle/>
          <a:p>
            <a:pPr algn="r"/>
            <a:fld id="{97DD1AB5-42BA-4E8A-BFEE-435884E16AAB}" type="slidenum">
              <a:rPr lang="en-US" smtClean="0"/>
              <a:pPr algn="r"/>
              <a:t>49</a:t>
            </a:fld>
            <a:endParaRPr lang="en-US" dirty="0"/>
          </a:p>
        </p:txBody>
      </p:sp>
      <p:sp>
        <p:nvSpPr>
          <p:cNvPr id="12" name="TextBox 11"/>
          <p:cNvSpPr txBox="1"/>
          <p:nvPr/>
        </p:nvSpPr>
        <p:spPr>
          <a:xfrm>
            <a:off x="6531251" y="3952280"/>
            <a:ext cx="1781257" cy="701731"/>
          </a:xfrm>
          <a:prstGeom prst="rect">
            <a:avLst/>
          </a:prstGeom>
          <a:noFill/>
        </p:spPr>
        <p:txBody>
          <a:bodyPr wrap="none" rtlCol="0">
            <a:spAutoFit/>
          </a:bodyPr>
          <a:lstStyle/>
          <a:p>
            <a:pPr algn="ctr">
              <a:lnSpc>
                <a:spcPct val="80000"/>
              </a:lnSpc>
            </a:pPr>
            <a:r>
              <a:rPr lang="en-US" sz="2400" dirty="0">
                <a:solidFill>
                  <a:srgbClr val="646464"/>
                </a:solidFill>
              </a:rPr>
              <a:t>⋮</a:t>
            </a:r>
          </a:p>
          <a:p>
            <a:pPr algn="ctr">
              <a:lnSpc>
                <a:spcPct val="80000"/>
              </a:lnSpc>
            </a:pPr>
            <a:r>
              <a:rPr lang="en-US" sz="2400" b="1" i="1" dirty="0">
                <a:solidFill>
                  <a:srgbClr val="646464"/>
                </a:solidFill>
              </a:rPr>
              <a:t>1 billion tuples</a:t>
            </a:r>
          </a:p>
        </p:txBody>
      </p:sp>
      <p:sp>
        <p:nvSpPr>
          <p:cNvPr id="17" name="TextBox 16"/>
          <p:cNvSpPr txBox="1"/>
          <p:nvPr/>
        </p:nvSpPr>
        <p:spPr>
          <a:xfrm>
            <a:off x="1792813" y="3856970"/>
            <a:ext cx="569387" cy="400110"/>
          </a:xfrm>
          <a:prstGeom prst="rect">
            <a:avLst/>
          </a:prstGeom>
          <a:noFill/>
        </p:spPr>
        <p:txBody>
          <a:bodyPr wrap="none" rtlCol="0">
            <a:spAutoFit/>
          </a:bodyPr>
          <a:lstStyle>
            <a:defPPr>
              <a:defRPr lang="en-US"/>
            </a:defPPr>
            <a:lvl1pPr>
              <a:defRPr sz="2400" b="1">
                <a:solidFill>
                  <a:srgbClr val="F76D6D"/>
                </a:solidFill>
                <a:latin typeface="Inconsolata" panose="00000509000000000000" pitchFamily="49" charset="0"/>
              </a:defRPr>
            </a:lvl1pPr>
          </a:lstStyle>
          <a:p>
            <a:r>
              <a:rPr lang="en-US" sz="2000" dirty="0">
                <a:solidFill>
                  <a:schemeClr val="accent1"/>
                </a:solidFill>
              </a:rPr>
              <a:t>1/3</a:t>
            </a:r>
          </a:p>
        </p:txBody>
      </p:sp>
      <p:grpSp>
        <p:nvGrpSpPr>
          <p:cNvPr id="19" name="Group 18"/>
          <p:cNvGrpSpPr/>
          <p:nvPr/>
        </p:nvGrpSpPr>
        <p:grpSpPr>
          <a:xfrm>
            <a:off x="5599258" y="2366699"/>
            <a:ext cx="320062" cy="1293918"/>
            <a:chOff x="6173292" y="4040770"/>
            <a:chExt cx="189389" cy="2510501"/>
          </a:xfrm>
          <a:solidFill>
            <a:schemeClr val="accent1"/>
          </a:solidFill>
        </p:grpSpPr>
        <p:sp>
          <p:nvSpPr>
            <p:cNvPr id="9" name="Right Arrow 6"/>
            <p:cNvSpPr>
              <a:spLocks noChangeArrowheads="1"/>
            </p:cNvSpPr>
            <p:nvPr/>
          </p:nvSpPr>
          <p:spPr bwMode="auto">
            <a:xfrm>
              <a:off x="6173292" y="4040770"/>
              <a:ext cx="189376" cy="620952"/>
            </a:xfrm>
            <a:prstGeom prst="rightArrow">
              <a:avLst>
                <a:gd name="adj1" fmla="val 50000"/>
                <a:gd name="adj2" fmla="val 50025"/>
              </a:avLst>
            </a:prstGeom>
            <a:grpFill/>
            <a:ln w="28575">
              <a:noFill/>
              <a:round/>
              <a:headEnd type="none" w="sm" len="sm"/>
              <a:tailEnd type="triangle" w="med" len="med"/>
            </a:ln>
          </p:spPr>
          <p:txBody>
            <a:bodyPr wrap="none" lIns="67414" tIns="33707" rIns="67414" bIns="33707" anchor="ctr"/>
            <a:lstStyle/>
            <a:p>
              <a:endParaRPr lang="en-US" sz="1191"/>
            </a:p>
          </p:txBody>
        </p:sp>
        <p:sp>
          <p:nvSpPr>
            <p:cNvPr id="10" name="Right Arrow 6"/>
            <p:cNvSpPr>
              <a:spLocks noChangeArrowheads="1"/>
            </p:cNvSpPr>
            <p:nvPr/>
          </p:nvSpPr>
          <p:spPr bwMode="auto">
            <a:xfrm>
              <a:off x="6173305" y="4985545"/>
              <a:ext cx="189376" cy="620952"/>
            </a:xfrm>
            <a:prstGeom prst="rightArrow">
              <a:avLst>
                <a:gd name="adj1" fmla="val 50000"/>
                <a:gd name="adj2" fmla="val 50025"/>
              </a:avLst>
            </a:prstGeom>
            <a:grpFill/>
            <a:ln w="28575">
              <a:noFill/>
              <a:round/>
              <a:headEnd type="none" w="sm" len="sm"/>
              <a:tailEnd type="triangle" w="med" len="med"/>
            </a:ln>
          </p:spPr>
          <p:txBody>
            <a:bodyPr wrap="none" lIns="67414" tIns="33707" rIns="67414" bIns="33707" anchor="ctr"/>
            <a:lstStyle/>
            <a:p>
              <a:endParaRPr lang="en-US" sz="1191" dirty="0"/>
            </a:p>
          </p:txBody>
        </p:sp>
        <p:sp>
          <p:nvSpPr>
            <p:cNvPr id="18" name="Right Arrow 6"/>
            <p:cNvSpPr>
              <a:spLocks noChangeArrowheads="1"/>
            </p:cNvSpPr>
            <p:nvPr/>
          </p:nvSpPr>
          <p:spPr bwMode="auto">
            <a:xfrm>
              <a:off x="6173297" y="5930319"/>
              <a:ext cx="189376" cy="620952"/>
            </a:xfrm>
            <a:prstGeom prst="rightArrow">
              <a:avLst>
                <a:gd name="adj1" fmla="val 50000"/>
                <a:gd name="adj2" fmla="val 50025"/>
              </a:avLst>
            </a:prstGeom>
            <a:grpFill/>
            <a:ln w="28575">
              <a:noFill/>
              <a:round/>
              <a:headEnd type="none" w="sm" len="sm"/>
              <a:tailEnd type="triangle" w="med" len="med"/>
            </a:ln>
          </p:spPr>
          <p:txBody>
            <a:bodyPr wrap="none" lIns="67414" tIns="33707" rIns="67414" bIns="33707" anchor="ctr"/>
            <a:lstStyle/>
            <a:p>
              <a:endParaRPr lang="en-US" sz="1191"/>
            </a:p>
          </p:txBody>
        </p:sp>
      </p:grpSp>
      <p:sp>
        <p:nvSpPr>
          <p:cNvPr id="15" name="TextBox 14"/>
          <p:cNvSpPr txBox="1"/>
          <p:nvPr/>
        </p:nvSpPr>
        <p:spPr>
          <a:xfrm>
            <a:off x="53403" y="3856970"/>
            <a:ext cx="1851789" cy="400110"/>
          </a:xfrm>
          <a:prstGeom prst="rect">
            <a:avLst/>
          </a:prstGeom>
          <a:noFill/>
        </p:spPr>
        <p:txBody>
          <a:bodyPr wrap="none" rtlCol="0">
            <a:spAutoFit/>
          </a:bodyPr>
          <a:lstStyle/>
          <a:p>
            <a:r>
              <a:rPr lang="en-US" sz="2000" b="1" dirty="0" err="1">
                <a:solidFill>
                  <a:schemeClr val="accent1"/>
                </a:solidFill>
                <a:latin typeface="Inconsolata" panose="00000509000000000000" pitchFamily="49" charset="0"/>
              </a:rPr>
              <a:t>sel</a:t>
            </a:r>
            <a:r>
              <a:rPr lang="en-US" sz="2000" b="1" dirty="0">
                <a:solidFill>
                  <a:schemeClr val="accent1"/>
                </a:solidFill>
                <a:latin typeface="Inconsolata" panose="00000509000000000000" pitchFamily="49" charset="0"/>
              </a:rPr>
              <a:t>(age&gt;50) =</a:t>
            </a:r>
          </a:p>
        </p:txBody>
      </p:sp>
      <p:sp>
        <p:nvSpPr>
          <p:cNvPr id="22" name="Text Box 4">
            <a:extLst>
              <a:ext uri="{FF2B5EF4-FFF2-40B4-BE49-F238E27FC236}">
                <a16:creationId xmlns:a16="http://schemas.microsoft.com/office/drawing/2014/main" id="{AABB252C-F904-4B6A-B9E8-67B0DF37F449}"/>
              </a:ext>
            </a:extLst>
          </p:cNvPr>
          <p:cNvSpPr txBox="1">
            <a:spLocks noChangeArrowheads="1"/>
          </p:cNvSpPr>
          <p:nvPr/>
        </p:nvSpPr>
        <p:spPr bwMode="auto">
          <a:xfrm>
            <a:off x="6004560" y="1047750"/>
            <a:ext cx="2834640" cy="923330"/>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a:t>
            </a:r>
            <a:r>
              <a:rPr lang="en-US" dirty="0">
                <a:solidFill>
                  <a:schemeClr val="tx1">
                    <a:lumMod val="65000"/>
                    <a:lumOff val="35000"/>
                  </a:schemeClr>
                </a:solidFill>
              </a:rPr>
              <a:t>AVG</a:t>
            </a:r>
            <a:r>
              <a:rPr lang="en-US" b="0" dirty="0">
                <a:solidFill>
                  <a:schemeClr val="tx1">
                    <a:lumMod val="65000"/>
                    <a:lumOff val="35000"/>
                  </a:schemeClr>
                </a:solidFill>
              </a:rPr>
              <a:t>(age)</a:t>
            </a:r>
            <a:br>
              <a:rPr lang="en-US" b="0" dirty="0">
                <a:solidFill>
                  <a:schemeClr val="tx1">
                    <a:lumMod val="65000"/>
                    <a:lumOff val="35000"/>
                  </a:schemeClr>
                </a:solidFill>
              </a:rPr>
            </a:br>
            <a:r>
              <a:rPr lang="en-US" b="0" dirty="0">
                <a:solidFill>
                  <a:schemeClr val="tx1">
                    <a:lumMod val="65000"/>
                    <a:lumOff val="35000"/>
                  </a:schemeClr>
                </a:solidFill>
              </a:rPr>
              <a:t>  </a:t>
            </a:r>
            <a:r>
              <a:rPr lang="en-US" dirty="0">
                <a:solidFill>
                  <a:schemeClr val="tx1">
                    <a:lumMod val="65000"/>
                    <a:lumOff val="35000"/>
                  </a:schemeClr>
                </a:solidFill>
              </a:rPr>
              <a:t>FROM</a:t>
            </a:r>
            <a:r>
              <a:rPr lang="en-US" b="0" dirty="0">
                <a:solidFill>
                  <a:schemeClr val="tx1">
                    <a:lumMod val="65000"/>
                    <a:lumOff val="35000"/>
                  </a:schemeClr>
                </a:solidFill>
              </a:rPr>
              <a:t> people </a:t>
            </a:r>
            <a:br>
              <a:rPr lang="en-US" b="0" dirty="0">
                <a:solidFill>
                  <a:schemeClr val="tx1">
                    <a:lumMod val="65000"/>
                    <a:lumOff val="35000"/>
                  </a:schemeClr>
                </a:solidFill>
              </a:rPr>
            </a:br>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age &gt; 50</a:t>
            </a:r>
          </a:p>
        </p:txBody>
      </p:sp>
      <p:graphicFrame>
        <p:nvGraphicFramePr>
          <p:cNvPr id="23" name="Table 22">
            <a:extLst>
              <a:ext uri="{FF2B5EF4-FFF2-40B4-BE49-F238E27FC236}">
                <a16:creationId xmlns:a16="http://schemas.microsoft.com/office/drawing/2014/main" id="{98981958-FF1B-4AE6-9650-4FF25140EF0B}"/>
              </a:ext>
            </a:extLst>
          </p:cNvPr>
          <p:cNvGraphicFramePr>
            <a:graphicFrameLocks noGrp="1"/>
          </p:cNvGraphicFramePr>
          <p:nvPr>
            <p:extLst>
              <p:ext uri="{D42A27DB-BD31-4B8C-83A1-F6EECF244321}">
                <p14:modId xmlns:p14="http://schemas.microsoft.com/office/powerpoint/2010/main" val="742931927"/>
              </p:ext>
            </p:extLst>
          </p:nvPr>
        </p:nvGraphicFramePr>
        <p:xfrm>
          <a:off x="6004560" y="2126080"/>
          <a:ext cx="2834640" cy="1749552"/>
        </p:xfrm>
        <a:graphic>
          <a:graphicData uri="http://schemas.openxmlformats.org/drawingml/2006/table">
            <a:tbl>
              <a:tblPr firstRow="1" bandRow="1">
                <a:tableStyleId>{793D81CF-94F2-401A-BA57-92F5A7B2D0C5}</a:tableStyleId>
              </a:tblPr>
              <a:tblGrid>
                <a:gridCol w="560302">
                  <a:extLst>
                    <a:ext uri="{9D8B030D-6E8A-4147-A177-3AD203B41FA5}">
                      <a16:colId xmlns:a16="http://schemas.microsoft.com/office/drawing/2014/main" val="20000"/>
                    </a:ext>
                  </a:extLst>
                </a:gridCol>
                <a:gridCol w="857018">
                  <a:extLst>
                    <a:ext uri="{9D8B030D-6E8A-4147-A177-3AD203B41FA5}">
                      <a16:colId xmlns:a16="http://schemas.microsoft.com/office/drawing/2014/main" val="3789622283"/>
                    </a:ext>
                  </a:extLst>
                </a:gridCol>
                <a:gridCol w="514582">
                  <a:extLst>
                    <a:ext uri="{9D8B030D-6E8A-4147-A177-3AD203B41FA5}">
                      <a16:colId xmlns:a16="http://schemas.microsoft.com/office/drawing/2014/main" val="1898458128"/>
                    </a:ext>
                  </a:extLst>
                </a:gridCol>
                <a:gridCol w="902738">
                  <a:extLst>
                    <a:ext uri="{9D8B030D-6E8A-4147-A177-3AD203B41FA5}">
                      <a16:colId xmlns:a16="http://schemas.microsoft.com/office/drawing/2014/main" val="1182662975"/>
                    </a:ext>
                  </a:extLst>
                </a:gridCol>
              </a:tblGrid>
              <a:tr h="205740">
                <a:tc>
                  <a:txBody>
                    <a:bodyPr/>
                    <a:lstStyle/>
                    <a:p>
                      <a:r>
                        <a:rPr lang="en-US" sz="1400" dirty="0">
                          <a:latin typeface="Inconsolata" panose="00000509000000000000" pitchFamily="49" charset="0"/>
                        </a:rPr>
                        <a:t>id</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name</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age</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status</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205740">
                <a:tc>
                  <a:txBody>
                    <a:bodyPr/>
                    <a:lstStyle/>
                    <a:p>
                      <a:r>
                        <a:rPr lang="en-US" sz="1400" dirty="0">
                          <a:latin typeface="Inconsolata" panose="00000509000000000000" pitchFamily="49" charset="0"/>
                        </a:rPr>
                        <a:t>1001</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Obama</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63</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Rested</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9453038"/>
                  </a:ext>
                </a:extLst>
              </a:tr>
              <a:tr h="205740">
                <a:tc>
                  <a:txBody>
                    <a:bodyPr/>
                    <a:lstStyle/>
                    <a:p>
                      <a:r>
                        <a:rPr lang="en-US" sz="1400" dirty="0">
                          <a:latin typeface="Inconsolata" panose="00000509000000000000" pitchFamily="49" charset="0"/>
                        </a:rPr>
                        <a:t>1002</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Swift</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34</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Paid</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75129097"/>
                  </a:ext>
                </a:extLst>
              </a:tr>
              <a:tr h="205740">
                <a:tc>
                  <a:txBody>
                    <a:bodyPr/>
                    <a:lstStyle/>
                    <a:p>
                      <a:r>
                        <a:rPr lang="en-US" sz="1400" dirty="0">
                          <a:latin typeface="Inconsolata" panose="00000509000000000000" pitchFamily="49" charset="0"/>
                        </a:rPr>
                        <a:t>1003</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Tupac</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25</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Dead</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0910601"/>
                  </a:ext>
                </a:extLst>
              </a:tr>
              <a:tr h="205740">
                <a:tc>
                  <a:txBody>
                    <a:bodyPr/>
                    <a:lstStyle/>
                    <a:p>
                      <a:r>
                        <a:rPr lang="en-US" sz="1400" dirty="0">
                          <a:latin typeface="Inconsolata" panose="00000509000000000000" pitchFamily="49" charset="0"/>
                        </a:rPr>
                        <a:t>1004</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Bieber</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30</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err="1">
                          <a:latin typeface="Inconsolata" panose="00000509000000000000" pitchFamily="49" charset="0"/>
                        </a:rPr>
                        <a:t>Crunk</a:t>
                      </a:r>
                      <a:endParaRPr lang="en-US" sz="1400" dirty="0">
                        <a:latin typeface="Inconsolata" panose="00000509000000000000" pitchFamily="49" charset="0"/>
                      </a:endParaRP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35793224"/>
                  </a:ext>
                </a:extLst>
              </a:tr>
              <a:tr h="205740">
                <a:tc>
                  <a:txBody>
                    <a:bodyPr/>
                    <a:lstStyle/>
                    <a:p>
                      <a:r>
                        <a:rPr lang="en-US" sz="1400" dirty="0">
                          <a:latin typeface="Inconsolata" panose="00000509000000000000" pitchFamily="49" charset="0"/>
                        </a:rPr>
                        <a:t>1005</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Andy</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43</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err="1">
                          <a:latin typeface="Inconsolata" panose="00000509000000000000" pitchFamily="49" charset="0"/>
                        </a:rPr>
                        <a:t>Illin</a:t>
                      </a:r>
                      <a:endParaRPr lang="en-US" sz="1400" dirty="0">
                        <a:latin typeface="Inconsolata" panose="00000509000000000000" pitchFamily="49" charset="0"/>
                      </a:endParaRP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1417886"/>
                  </a:ext>
                </a:extLst>
              </a:tr>
              <a:tr h="205740">
                <a:tc>
                  <a:txBody>
                    <a:bodyPr/>
                    <a:lstStyle/>
                    <a:p>
                      <a:r>
                        <a:rPr lang="en-US" sz="1400" dirty="0">
                          <a:latin typeface="Inconsolata" panose="00000509000000000000" pitchFamily="49" charset="0"/>
                        </a:rPr>
                        <a:t>1006</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err="1">
                          <a:latin typeface="Inconsolata" panose="00000509000000000000" pitchFamily="49" charset="0"/>
                        </a:rPr>
                        <a:t>TigerKing</a:t>
                      </a:r>
                      <a:endParaRPr lang="en-US" sz="1400" dirty="0">
                        <a:latin typeface="Inconsolata" panose="00000509000000000000" pitchFamily="49" charset="0"/>
                      </a:endParaRP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61</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Jailed</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74005985"/>
                  </a:ext>
                </a:extLst>
              </a:tr>
            </a:tbl>
          </a:graphicData>
        </a:graphic>
      </p:graphicFrame>
      <p:graphicFrame>
        <p:nvGraphicFramePr>
          <p:cNvPr id="24" name="Table 23">
            <a:extLst>
              <a:ext uri="{FF2B5EF4-FFF2-40B4-BE49-F238E27FC236}">
                <a16:creationId xmlns:a16="http://schemas.microsoft.com/office/drawing/2014/main" id="{B97EE368-A134-45E2-89DE-977F6C888CF4}"/>
              </a:ext>
            </a:extLst>
          </p:cNvPr>
          <p:cNvGraphicFramePr>
            <a:graphicFrameLocks noGrp="1"/>
          </p:cNvGraphicFramePr>
          <p:nvPr>
            <p:extLst>
              <p:ext uri="{D42A27DB-BD31-4B8C-83A1-F6EECF244321}">
                <p14:modId xmlns:p14="http://schemas.microsoft.com/office/powerpoint/2010/main" val="2982797850"/>
              </p:ext>
            </p:extLst>
          </p:nvPr>
        </p:nvGraphicFramePr>
        <p:xfrm>
          <a:off x="2514600" y="3659672"/>
          <a:ext cx="2834640" cy="749808"/>
        </p:xfrm>
        <a:graphic>
          <a:graphicData uri="http://schemas.openxmlformats.org/drawingml/2006/table">
            <a:tbl>
              <a:tblPr bandRow="1">
                <a:tableStyleId>{793D81CF-94F2-401A-BA57-92F5A7B2D0C5}</a:tableStyleId>
              </a:tblPr>
              <a:tblGrid>
                <a:gridCol w="560302">
                  <a:extLst>
                    <a:ext uri="{9D8B030D-6E8A-4147-A177-3AD203B41FA5}">
                      <a16:colId xmlns:a16="http://schemas.microsoft.com/office/drawing/2014/main" val="20000"/>
                    </a:ext>
                  </a:extLst>
                </a:gridCol>
                <a:gridCol w="857018">
                  <a:extLst>
                    <a:ext uri="{9D8B030D-6E8A-4147-A177-3AD203B41FA5}">
                      <a16:colId xmlns:a16="http://schemas.microsoft.com/office/drawing/2014/main" val="3789622283"/>
                    </a:ext>
                  </a:extLst>
                </a:gridCol>
                <a:gridCol w="514582">
                  <a:extLst>
                    <a:ext uri="{9D8B030D-6E8A-4147-A177-3AD203B41FA5}">
                      <a16:colId xmlns:a16="http://schemas.microsoft.com/office/drawing/2014/main" val="1898458128"/>
                    </a:ext>
                  </a:extLst>
                </a:gridCol>
                <a:gridCol w="902738">
                  <a:extLst>
                    <a:ext uri="{9D8B030D-6E8A-4147-A177-3AD203B41FA5}">
                      <a16:colId xmlns:a16="http://schemas.microsoft.com/office/drawing/2014/main" val="1182662975"/>
                    </a:ext>
                  </a:extLst>
                </a:gridCol>
              </a:tblGrid>
              <a:tr h="205740">
                <a:tc>
                  <a:txBody>
                    <a:bodyPr/>
                    <a:lstStyle/>
                    <a:p>
                      <a:r>
                        <a:rPr lang="en-US" sz="1400" dirty="0">
                          <a:latin typeface="Inconsolata" panose="00000509000000000000" pitchFamily="49" charset="0"/>
                        </a:rPr>
                        <a:t>1001</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Obama</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63</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Rested</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9453038"/>
                  </a:ext>
                </a:extLst>
              </a:tr>
              <a:tr h="205740">
                <a:tc>
                  <a:txBody>
                    <a:bodyPr/>
                    <a:lstStyle/>
                    <a:p>
                      <a:r>
                        <a:rPr lang="en-US" sz="1400" dirty="0">
                          <a:latin typeface="Inconsolata" panose="00000509000000000000" pitchFamily="49" charset="0"/>
                        </a:rPr>
                        <a:t>1003</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Tupac</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25</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Dead</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80910601"/>
                  </a:ext>
                </a:extLst>
              </a:tr>
              <a:tr h="205740">
                <a:tc>
                  <a:txBody>
                    <a:bodyPr/>
                    <a:lstStyle/>
                    <a:p>
                      <a:r>
                        <a:rPr lang="en-US" sz="1400" dirty="0">
                          <a:latin typeface="Inconsolata" panose="00000509000000000000" pitchFamily="49" charset="0"/>
                        </a:rPr>
                        <a:t>1005</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Andy</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a:latin typeface="Inconsolata" panose="00000509000000000000" pitchFamily="49" charset="0"/>
                        </a:rPr>
                        <a:t>43</a:t>
                      </a: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400" dirty="0" err="1">
                          <a:latin typeface="Inconsolata" panose="00000509000000000000" pitchFamily="49" charset="0"/>
                        </a:rPr>
                        <a:t>Illin</a:t>
                      </a:r>
                      <a:endParaRPr lang="en-US" sz="1400" dirty="0">
                        <a:latin typeface="Inconsolata" panose="00000509000000000000" pitchFamily="49" charset="0"/>
                      </a:endParaRPr>
                    </a:p>
                  </a:txBody>
                  <a:tcPr marL="27432" marR="27432" marT="18288" marB="1828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1417886"/>
                  </a:ext>
                </a:extLst>
              </a:tr>
            </a:tbl>
          </a:graphicData>
        </a:graphic>
      </p:graphicFrame>
      <p:sp>
        <p:nvSpPr>
          <p:cNvPr id="26" name="Highlight Box">
            <a:extLst>
              <a:ext uri="{FF2B5EF4-FFF2-40B4-BE49-F238E27FC236}">
                <a16:creationId xmlns:a16="http://schemas.microsoft.com/office/drawing/2014/main" id="{5047477C-53E1-4F65-819E-884242599FC3}"/>
              </a:ext>
            </a:extLst>
          </p:cNvPr>
          <p:cNvSpPr>
            <a:spLocks noChangeArrowheads="1"/>
          </p:cNvSpPr>
          <p:nvPr/>
        </p:nvSpPr>
        <p:spPr bwMode="auto">
          <a:xfrm>
            <a:off x="2514600" y="3659672"/>
            <a:ext cx="2834640" cy="249143"/>
          </a:xfrm>
          <a:prstGeom prst="rect">
            <a:avLst/>
          </a:prstGeom>
          <a:noFill/>
          <a:ln w="28575" algn="ctr">
            <a:solidFill>
              <a:schemeClr val="accent1"/>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20" name="TextBox 15">
            <a:extLst>
              <a:ext uri="{FF2B5EF4-FFF2-40B4-BE49-F238E27FC236}">
                <a16:creationId xmlns:a16="http://schemas.microsoft.com/office/drawing/2014/main" id="{07A5F622-86A4-4E23-85FA-333C8DEF7598}"/>
              </a:ext>
            </a:extLst>
          </p:cNvPr>
          <p:cNvSpPr txBox="1">
            <a:spLocks noChangeArrowheads="1"/>
          </p:cNvSpPr>
          <p:nvPr/>
        </p:nvSpPr>
        <p:spPr bwMode="auto">
          <a:xfrm>
            <a:off x="2514600" y="3290340"/>
            <a:ext cx="25774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eaLnBrk="0" hangingPunct="0">
              <a:defRPr sz="2400" b="1" i="1">
                <a:solidFill>
                  <a:schemeClr val="tx1">
                    <a:lumMod val="50000"/>
                    <a:lumOff val="50000"/>
                  </a:schemeClr>
                </a:solidFill>
                <a:ea typeface="ＭＳ Ｐゴシック" charset="-128"/>
              </a:defRPr>
            </a:lvl1pPr>
          </a:lstStyle>
          <a:p>
            <a:r>
              <a:rPr lang="en-US" dirty="0">
                <a:solidFill>
                  <a:schemeClr val="accent1"/>
                </a:solidFill>
                <a:latin typeface="Crimson Text" panose="02000503000000000000" pitchFamily="2" charset="0"/>
              </a:rPr>
              <a:t>Table Sample</a:t>
            </a:r>
          </a:p>
        </p:txBody>
      </p:sp>
    </p:spTree>
    <p:extLst>
      <p:ext uri="{BB962C8B-B14F-4D97-AF65-F5344CB8AC3E}">
        <p14:creationId xmlns:p14="http://schemas.microsoft.com/office/powerpoint/2010/main" val="4154021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25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250"/>
                                        <p:tgtEl>
                                          <p:spTgt spid="20"/>
                                        </p:tgtEl>
                                      </p:cBhvr>
                                    </p:animEffect>
                                  </p:childTnLst>
                                </p:cTn>
                              </p:par>
                            </p:childTnLst>
                          </p:cTn>
                        </p:par>
                        <p:par>
                          <p:cTn id="13" fill="hold">
                            <p:stCondLst>
                              <p:cond delay="250"/>
                            </p:stCondLst>
                            <p:childTnLst>
                              <p:par>
                                <p:cTn id="14" presetID="10" presetClass="entr" presetSubtype="0" fill="hold" nodeType="after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250"/>
                                        <p:tgtEl>
                                          <p:spTgt spid="2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250"/>
                                        <p:tgtEl>
                                          <p:spTgt spid="1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250"/>
                                        <p:tgtEl>
                                          <p:spTgt spid="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2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5" grpId="0"/>
      <p:bldP spid="26" grpId="0" animBg="1"/>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581D6E-08BA-280C-0E57-313550081477}"/>
            </a:ext>
          </a:extLst>
        </p:cNvPr>
        <p:cNvGrpSpPr/>
        <p:nvPr/>
      </p:nvGrpSpPr>
      <p:grpSpPr>
        <a:xfrm>
          <a:off x="0" y="0"/>
          <a:ext cx="0" cy="0"/>
          <a:chOff x="0" y="0"/>
          <a:chExt cx="0" cy="0"/>
        </a:xfrm>
      </p:grpSpPr>
      <p:sp>
        <p:nvSpPr>
          <p:cNvPr id="24" name="Text Box 35">
            <a:extLst>
              <a:ext uri="{FF2B5EF4-FFF2-40B4-BE49-F238E27FC236}">
                <a16:creationId xmlns:a16="http://schemas.microsoft.com/office/drawing/2014/main" id="{951587D4-C603-DDD7-CBC2-3644AB02B5BC}"/>
              </a:ext>
            </a:extLst>
          </p:cNvPr>
          <p:cNvSpPr txBox="1">
            <a:spLocks noChangeArrowheads="1"/>
          </p:cNvSpPr>
          <p:nvPr/>
        </p:nvSpPr>
        <p:spPr bwMode="auto">
          <a:xfrm>
            <a:off x="3640596" y="2748974"/>
            <a:ext cx="3262432" cy="646331"/>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2,000 reads + 4 writes</a:t>
            </a:r>
            <a:br>
              <a:rPr lang="en-US" sz="2000" b="1" dirty="0">
                <a:solidFill>
                  <a:schemeClr val="tx1">
                    <a:lumMod val="65000"/>
                    <a:lumOff val="35000"/>
                  </a:schemeClr>
                </a:solidFill>
                <a:latin typeface="CRIMSON TEXT" panose="02000503000000000000" pitchFamily="2" charset="77"/>
              </a:rPr>
            </a:br>
            <a:r>
              <a:rPr lang="en-US" sz="2000" dirty="0">
                <a:solidFill>
                  <a:schemeClr val="tx1">
                    <a:lumMod val="65000"/>
                    <a:lumOff val="35000"/>
                  </a:schemeClr>
                </a:solidFill>
                <a:latin typeface="CRIMSON TEXT" panose="02000503000000000000" pitchFamily="2" charset="77"/>
              </a:rPr>
              <a:t>Read temp T1, Write temp T2</a:t>
            </a:r>
          </a:p>
        </p:txBody>
      </p:sp>
      <p:sp>
        <p:nvSpPr>
          <p:cNvPr id="27" name="Text Box 36">
            <a:extLst>
              <a:ext uri="{FF2B5EF4-FFF2-40B4-BE49-F238E27FC236}">
                <a16:creationId xmlns:a16="http://schemas.microsoft.com/office/drawing/2014/main" id="{3ADC510A-3585-3EC7-851E-E573BFECB0C5}"/>
              </a:ext>
            </a:extLst>
          </p:cNvPr>
          <p:cNvSpPr txBox="1">
            <a:spLocks noChangeArrowheads="1"/>
          </p:cNvSpPr>
          <p:nvPr/>
        </p:nvSpPr>
        <p:spPr bwMode="auto">
          <a:xfrm>
            <a:off x="4812391" y="1834574"/>
            <a:ext cx="2090637" cy="646331"/>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4 reads + 4 writes</a:t>
            </a:r>
            <a:br>
              <a:rPr lang="en-US" sz="2000" b="1" dirty="0">
                <a:solidFill>
                  <a:schemeClr val="tx1">
                    <a:lumMod val="65000"/>
                    <a:lumOff val="35000"/>
                  </a:schemeClr>
                </a:solidFill>
                <a:latin typeface="CRIMSON TEXT" panose="02000503000000000000" pitchFamily="2" charset="77"/>
              </a:rPr>
            </a:br>
            <a:r>
              <a:rPr lang="en-US" sz="2000" dirty="0">
                <a:solidFill>
                  <a:schemeClr val="tx1">
                    <a:lumMod val="65000"/>
                    <a:lumOff val="35000"/>
                  </a:schemeClr>
                </a:solidFill>
                <a:latin typeface="CRIMSON TEXT" panose="02000503000000000000" pitchFamily="2" charset="77"/>
              </a:rPr>
              <a:t>Read temp T2</a:t>
            </a:r>
          </a:p>
        </p:txBody>
      </p:sp>
      <p:sp>
        <p:nvSpPr>
          <p:cNvPr id="8" name="Title 7">
            <a:extLst>
              <a:ext uri="{FF2B5EF4-FFF2-40B4-BE49-F238E27FC236}">
                <a16:creationId xmlns:a16="http://schemas.microsoft.com/office/drawing/2014/main" id="{331E708B-92D9-98FD-DCA6-5D5290F12BED}"/>
              </a:ext>
            </a:extLst>
          </p:cNvPr>
          <p:cNvSpPr>
            <a:spLocks noGrp="1"/>
          </p:cNvSpPr>
          <p:nvPr>
            <p:ph type="title"/>
          </p:nvPr>
        </p:nvSpPr>
        <p:spPr/>
        <p:txBody>
          <a:bodyPr/>
          <a:lstStyle/>
          <a:p>
            <a:r>
              <a:rPr lang="en-US" dirty="0"/>
              <a:t>Motivation</a:t>
            </a:r>
          </a:p>
        </p:txBody>
      </p:sp>
      <p:sp>
        <p:nvSpPr>
          <p:cNvPr id="48" name="Slide Number Placeholder 3">
            <a:extLst>
              <a:ext uri="{FF2B5EF4-FFF2-40B4-BE49-F238E27FC236}">
                <a16:creationId xmlns:a16="http://schemas.microsoft.com/office/drawing/2014/main" id="{BE3396CE-32B9-87A1-02B7-9C9EBCA4ACE4}"/>
              </a:ext>
            </a:extLst>
          </p:cNvPr>
          <p:cNvSpPr>
            <a:spLocks noGrp="1"/>
          </p:cNvSpPr>
          <p:nvPr>
            <p:ph type="sldNum" sz="quarter" idx="4"/>
          </p:nvPr>
        </p:nvSpPr>
        <p:spPr/>
        <p:txBody>
          <a:bodyPr/>
          <a:lstStyle/>
          <a:p>
            <a:pPr algn="r"/>
            <a:fld id="{97DD1AB5-42BA-4E8A-BFEE-435884E16AAB}" type="slidenum">
              <a:rPr lang="en-US" smtClean="0"/>
              <a:pPr algn="r"/>
              <a:t>5</a:t>
            </a:fld>
            <a:endParaRPr lang="en-US" dirty="0"/>
          </a:p>
        </p:txBody>
      </p:sp>
      <p:sp>
        <p:nvSpPr>
          <p:cNvPr id="56" name="Text Box 108">
            <a:extLst>
              <a:ext uri="{FF2B5EF4-FFF2-40B4-BE49-F238E27FC236}">
                <a16:creationId xmlns:a16="http://schemas.microsoft.com/office/drawing/2014/main" id="{8CFF18AC-C782-DF5A-AA41-363A311E7268}"/>
              </a:ext>
            </a:extLst>
          </p:cNvPr>
          <p:cNvSpPr txBox="1">
            <a:spLocks noChangeArrowheads="1"/>
          </p:cNvSpPr>
          <p:nvPr/>
        </p:nvSpPr>
        <p:spPr bwMode="auto">
          <a:xfrm>
            <a:off x="6331800" y="1260318"/>
            <a:ext cx="1828800" cy="397032"/>
          </a:xfrm>
          <a:prstGeom prst="rect">
            <a:avLst/>
          </a:prstGeom>
          <a:solidFill>
            <a:schemeClr val="accent1"/>
          </a:solidFill>
          <a:ln>
            <a:noFill/>
            <a:headEnd/>
            <a:tailEnd type="none" w="lg" len="lg"/>
          </a:ln>
        </p:spPr>
        <p:style>
          <a:lnRef idx="2">
            <a:schemeClr val="accent2"/>
          </a:lnRef>
          <a:fillRef idx="1">
            <a:schemeClr val="lt1"/>
          </a:fillRef>
          <a:effectRef idx="0">
            <a:schemeClr val="accent2"/>
          </a:effectRef>
          <a:fontRef idx="minor">
            <a:schemeClr val="dk1"/>
          </a:fontRef>
        </p:style>
        <p:txBody>
          <a:bodyPr wrap="square">
            <a:prstTxWarp prst="textNoShape">
              <a:avLst/>
            </a:prstTxWarp>
            <a:spAutoFit/>
          </a:bodyPr>
          <a:lstStyle/>
          <a:p>
            <a:pPr algn="ctr">
              <a:lnSpc>
                <a:spcPct val="110000"/>
              </a:lnSpc>
              <a:spcBef>
                <a:spcPct val="20000"/>
              </a:spcBef>
              <a:buClr>
                <a:schemeClr val="tx2"/>
              </a:buClr>
              <a:buSzPct val="60000"/>
              <a:buFont typeface="Wingdings" charset="2"/>
              <a:buNone/>
            </a:pPr>
            <a:r>
              <a:rPr lang="en-US" b="1" dirty="0">
                <a:solidFill>
                  <a:schemeClr val="bg1"/>
                </a:solidFill>
                <a:latin typeface="+mj-lt"/>
              </a:rPr>
              <a:t>Total: 54k I/</a:t>
            </a:r>
            <a:r>
              <a:rPr lang="en-US" b="1" dirty="0" err="1">
                <a:solidFill>
                  <a:schemeClr val="bg1"/>
                </a:solidFill>
                <a:latin typeface="+mj-lt"/>
              </a:rPr>
              <a:t>Os</a:t>
            </a:r>
            <a:endParaRPr lang="en-US" b="1" dirty="0">
              <a:solidFill>
                <a:schemeClr val="bg1"/>
              </a:solidFill>
              <a:latin typeface="+mj-lt"/>
            </a:endParaRPr>
          </a:p>
        </p:txBody>
      </p:sp>
      <p:grpSp>
        <p:nvGrpSpPr>
          <p:cNvPr id="1107049" name="Group 1107048">
            <a:extLst>
              <a:ext uri="{FF2B5EF4-FFF2-40B4-BE49-F238E27FC236}">
                <a16:creationId xmlns:a16="http://schemas.microsoft.com/office/drawing/2014/main" id="{4919C3B9-3E90-B6CE-4F7E-D40D84FDF0AD}"/>
              </a:ext>
            </a:extLst>
          </p:cNvPr>
          <p:cNvGrpSpPr/>
          <p:nvPr/>
        </p:nvGrpSpPr>
        <p:grpSpPr>
          <a:xfrm>
            <a:off x="257670" y="1733550"/>
            <a:ext cx="3276246" cy="2913088"/>
            <a:chOff x="257670" y="1868462"/>
            <a:chExt cx="2972907" cy="2913088"/>
          </a:xfrm>
        </p:grpSpPr>
        <p:grpSp>
          <p:nvGrpSpPr>
            <p:cNvPr id="19" name="Group 18">
              <a:extLst>
                <a:ext uri="{FF2B5EF4-FFF2-40B4-BE49-F238E27FC236}">
                  <a16:creationId xmlns:a16="http://schemas.microsoft.com/office/drawing/2014/main" id="{121A56AC-55EE-25E5-0027-029AB296CFF7}"/>
                </a:ext>
              </a:extLst>
            </p:cNvPr>
            <p:cNvGrpSpPr/>
            <p:nvPr/>
          </p:nvGrpSpPr>
          <p:grpSpPr>
            <a:xfrm>
              <a:off x="257670" y="1868462"/>
              <a:ext cx="2834641" cy="2913088"/>
              <a:chOff x="257670" y="1279519"/>
              <a:chExt cx="2834641" cy="2913088"/>
            </a:xfrm>
          </p:grpSpPr>
          <p:sp>
            <p:nvSpPr>
              <p:cNvPr id="16" name="Text Box 4">
                <a:extLst>
                  <a:ext uri="{FF2B5EF4-FFF2-40B4-BE49-F238E27FC236}">
                    <a16:creationId xmlns:a16="http://schemas.microsoft.com/office/drawing/2014/main" id="{314BED6E-5304-7246-8B4A-0252F03933FA}"/>
                  </a:ext>
                </a:extLst>
              </p:cNvPr>
              <p:cNvSpPr txBox="1">
                <a:spLocks noChangeArrowheads="1"/>
              </p:cNvSpPr>
              <p:nvPr/>
            </p:nvSpPr>
            <p:spPr bwMode="auto">
              <a:xfrm>
                <a:off x="257671" y="1632287"/>
                <a:ext cx="2834640" cy="2560320"/>
              </a:xfrm>
              <a:prstGeom prst="rect">
                <a:avLst/>
              </a:prstGeom>
              <a:solidFill>
                <a:schemeClr val="bg1">
                  <a:lumMod val="85000"/>
                </a:schemeClr>
              </a:solidFill>
              <a:ln w="9525">
                <a:noFill/>
                <a:prstDash val="solid"/>
                <a:miter lim="800000"/>
                <a:headEnd/>
                <a:tailEnd/>
              </a:ln>
              <a:effectLst/>
            </p:spPr>
            <p:txBody>
              <a:bodyPr/>
              <a:lstStyle/>
              <a:p>
                <a:pPr eaLnBrk="0" hangingPunct="0">
                  <a:defRPr/>
                </a:pPr>
                <a:endParaRPr lang="en-US" sz="2400" u="none" dirty="0">
                  <a:latin typeface="DejaVu Sans Mono" pitchFamily="49" charset="0"/>
                  <a:ea typeface="DejaVu Sans Mono" pitchFamily="49" charset="0"/>
                  <a:cs typeface="DejaVu Sans Mono" pitchFamily="49" charset="0"/>
                </a:endParaRPr>
              </a:p>
            </p:txBody>
          </p:sp>
          <p:sp>
            <p:nvSpPr>
              <p:cNvPr id="18" name="TextBox 15">
                <a:extLst>
                  <a:ext uri="{FF2B5EF4-FFF2-40B4-BE49-F238E27FC236}">
                    <a16:creationId xmlns:a16="http://schemas.microsoft.com/office/drawing/2014/main" id="{DB8CF868-AC87-E2B3-7FAB-9D845D7ED54D}"/>
                  </a:ext>
                </a:extLst>
              </p:cNvPr>
              <p:cNvSpPr txBox="1">
                <a:spLocks noChangeArrowheads="1"/>
              </p:cNvSpPr>
              <p:nvPr/>
            </p:nvSpPr>
            <p:spPr bwMode="auto">
              <a:xfrm>
                <a:off x="257670" y="1279519"/>
                <a:ext cx="25708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noAutofit/>
              </a:bodyPr>
              <a:lstStyle>
                <a:defPPr>
                  <a:defRPr lang="en-US"/>
                </a:defPPr>
                <a:lvl1pPr eaLnBrk="0" hangingPunct="0">
                  <a:defRPr sz="2400" b="1" i="1">
                    <a:solidFill>
                      <a:schemeClr val="tx1">
                        <a:lumMod val="65000"/>
                        <a:lumOff val="35000"/>
                      </a:schemeClr>
                    </a:solidFill>
                    <a:latin typeface="Crimson Text" pitchFamily="2" charset="0"/>
                    <a:ea typeface="Crimson Text" pitchFamily="2" charset="0"/>
                  </a:defRPr>
                </a:lvl1pPr>
              </a:lstStyle>
              <a:p>
                <a:r>
                  <a:rPr lang="en-US" dirty="0"/>
                  <a:t>Catalog</a:t>
                </a:r>
              </a:p>
            </p:txBody>
          </p:sp>
        </p:grpSp>
        <p:grpSp>
          <p:nvGrpSpPr>
            <p:cNvPr id="17" name="Group 16">
              <a:extLst>
                <a:ext uri="{FF2B5EF4-FFF2-40B4-BE49-F238E27FC236}">
                  <a16:creationId xmlns:a16="http://schemas.microsoft.com/office/drawing/2014/main" id="{B7DDEF5F-3288-F7D5-A3B2-9BF722F1AAFE}"/>
                </a:ext>
              </a:extLst>
            </p:cNvPr>
            <p:cNvGrpSpPr/>
            <p:nvPr/>
          </p:nvGrpSpPr>
          <p:grpSpPr>
            <a:xfrm>
              <a:off x="302283" y="2410346"/>
              <a:ext cx="2928294" cy="2266607"/>
              <a:chOff x="257672" y="2162935"/>
              <a:chExt cx="2928294" cy="2266607"/>
            </a:xfrm>
          </p:grpSpPr>
          <p:grpSp>
            <p:nvGrpSpPr>
              <p:cNvPr id="55" name="Group 54">
                <a:extLst>
                  <a:ext uri="{FF2B5EF4-FFF2-40B4-BE49-F238E27FC236}">
                    <a16:creationId xmlns:a16="http://schemas.microsoft.com/office/drawing/2014/main" id="{4904E050-B8D1-27A6-D8CF-873CEDB3059B}"/>
                  </a:ext>
                </a:extLst>
              </p:cNvPr>
              <p:cNvGrpSpPr/>
              <p:nvPr/>
            </p:nvGrpSpPr>
            <p:grpSpPr>
              <a:xfrm>
                <a:off x="257672" y="2162935"/>
                <a:ext cx="2928294" cy="2266607"/>
                <a:chOff x="304801" y="2044513"/>
                <a:chExt cx="2928294" cy="2266607"/>
              </a:xfrm>
            </p:grpSpPr>
            <p:grpSp>
              <p:nvGrpSpPr>
                <p:cNvPr id="29" name="Group 28">
                  <a:extLst>
                    <a:ext uri="{FF2B5EF4-FFF2-40B4-BE49-F238E27FC236}">
                      <a16:creationId xmlns:a16="http://schemas.microsoft.com/office/drawing/2014/main" id="{49D77FA7-24E1-2837-9078-C12F0418E210}"/>
                    </a:ext>
                  </a:extLst>
                </p:cNvPr>
                <p:cNvGrpSpPr/>
                <p:nvPr/>
              </p:nvGrpSpPr>
              <p:grpSpPr>
                <a:xfrm>
                  <a:off x="304801" y="2044513"/>
                  <a:ext cx="2928294" cy="958409"/>
                  <a:chOff x="1143001" y="867535"/>
                  <a:chExt cx="2928294" cy="958409"/>
                </a:xfrm>
              </p:grpSpPr>
              <p:sp>
                <p:nvSpPr>
                  <p:cNvPr id="1106947" name="Text Box 3">
                    <a:extLst>
                      <a:ext uri="{FF2B5EF4-FFF2-40B4-BE49-F238E27FC236}">
                        <a16:creationId xmlns:a16="http://schemas.microsoft.com/office/drawing/2014/main" id="{2F8B4D09-7223-28FB-0FC6-0BBA5BAD9EA1}"/>
                      </a:ext>
                    </a:extLst>
                  </p:cNvPr>
                  <p:cNvSpPr txBox="1">
                    <a:spLocks noChangeArrowheads="1"/>
                  </p:cNvSpPr>
                  <p:nvPr/>
                </p:nvSpPr>
                <p:spPr bwMode="auto">
                  <a:xfrm>
                    <a:off x="1143001" y="1015604"/>
                    <a:ext cx="2928294" cy="246221"/>
                  </a:xfrm>
                  <a:prstGeom prst="rect">
                    <a:avLst/>
                  </a:prstGeom>
                  <a:noFill/>
                  <a:ln w="25400">
                    <a:noFill/>
                    <a:miter lim="800000"/>
                    <a:headEnd/>
                    <a:tailEnd type="none" w="lg" len="lg"/>
                  </a:ln>
                  <a:effectLst/>
                </p:spPr>
                <p:txBody>
                  <a:bodyPr wrap="square" lIns="0" tIns="0" rIns="0" bIns="0">
                    <a:prstTxWarp prst="textNoShape">
                      <a:avLst/>
                    </a:prstTxWarp>
                    <a:noAutofit/>
                  </a:bodyPr>
                  <a:lstStyle/>
                  <a:p>
                    <a:r>
                      <a:rPr lang="en-US" sz="1600" b="1" dirty="0">
                        <a:solidFill>
                          <a:schemeClr val="accent1"/>
                        </a:solidFill>
                        <a:latin typeface="Inconsolata" panose="00000509000000000000" pitchFamily="49" charset="0"/>
                      </a:rPr>
                      <a:t>Emp(</a:t>
                    </a:r>
                    <a:r>
                      <a:rPr lang="en-US" sz="1600" b="1" u="sng" dirty="0" err="1">
                        <a:solidFill>
                          <a:schemeClr val="accent1"/>
                        </a:solidFill>
                        <a:latin typeface="Inconsolata" panose="00000509000000000000" pitchFamily="49" charset="0"/>
                      </a:rPr>
                      <a:t>ssn</a:t>
                    </a:r>
                    <a:r>
                      <a:rPr lang="en-US" sz="1600" b="1" dirty="0" err="1">
                        <a:solidFill>
                          <a:schemeClr val="accent1"/>
                        </a:solidFill>
                        <a:latin typeface="Inconsolata" panose="00000509000000000000" pitchFamily="49" charset="0"/>
                      </a:rPr>
                      <a:t>,ename,addr,sal,did</a:t>
                    </a:r>
                    <a:r>
                      <a:rPr lang="en-US" sz="1600" b="1" dirty="0">
                        <a:solidFill>
                          <a:schemeClr val="accent1"/>
                        </a:solidFill>
                        <a:latin typeface="Inconsolata" panose="00000509000000000000" pitchFamily="49" charset="0"/>
                      </a:rPr>
                      <a:t>)</a:t>
                    </a:r>
                  </a:p>
                </p:txBody>
              </p:sp>
              <p:sp>
                <p:nvSpPr>
                  <p:cNvPr id="1106948" name="AutoShape 4">
                    <a:extLst>
                      <a:ext uri="{FF2B5EF4-FFF2-40B4-BE49-F238E27FC236}">
                        <a16:creationId xmlns:a16="http://schemas.microsoft.com/office/drawing/2014/main" id="{ABE3DA7A-AD70-C580-2750-CBEFA281AD14}"/>
                      </a:ext>
                    </a:extLst>
                  </p:cNvPr>
                  <p:cNvSpPr>
                    <a:spLocks noChangeAspect="1" noChangeArrowheads="1"/>
                  </p:cNvSpPr>
                  <p:nvPr/>
                </p:nvSpPr>
                <p:spPr bwMode="auto">
                  <a:xfrm>
                    <a:off x="1565140" y="867535"/>
                    <a:ext cx="243840" cy="182880"/>
                  </a:xfrm>
                  <a:prstGeom prst="triangle">
                    <a:avLst>
                      <a:gd name="adj" fmla="val 50000"/>
                    </a:avLst>
                  </a:prstGeom>
                  <a:solidFill>
                    <a:schemeClr val="tx1"/>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49" name="AutoShape 5">
                    <a:extLst>
                      <a:ext uri="{FF2B5EF4-FFF2-40B4-BE49-F238E27FC236}">
                        <a16:creationId xmlns:a16="http://schemas.microsoft.com/office/drawing/2014/main" id="{DDBE7D2A-63D7-2BF1-A35C-2E01C9D43CA0}"/>
                      </a:ext>
                    </a:extLst>
                  </p:cNvPr>
                  <p:cNvSpPr>
                    <a:spLocks noChangeAspect="1" noChangeArrowheads="1"/>
                  </p:cNvSpPr>
                  <p:nvPr/>
                </p:nvSpPr>
                <p:spPr bwMode="auto">
                  <a:xfrm>
                    <a:off x="2130033" y="867535"/>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0" name="AutoShape 6">
                    <a:extLst>
                      <a:ext uri="{FF2B5EF4-FFF2-40B4-BE49-F238E27FC236}">
                        <a16:creationId xmlns:a16="http://schemas.microsoft.com/office/drawing/2014/main" id="{BF0F67DF-1B1D-2556-8118-359BDAE782D2}"/>
                      </a:ext>
                    </a:extLst>
                  </p:cNvPr>
                  <p:cNvSpPr>
                    <a:spLocks noChangeAspect="1" noChangeArrowheads="1"/>
                  </p:cNvSpPr>
                  <p:nvPr/>
                </p:nvSpPr>
                <p:spPr bwMode="auto">
                  <a:xfrm>
                    <a:off x="3512188" y="867535"/>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7" name="Text Box 13">
                    <a:extLst>
                      <a:ext uri="{FF2B5EF4-FFF2-40B4-BE49-F238E27FC236}">
                        <a16:creationId xmlns:a16="http://schemas.microsoft.com/office/drawing/2014/main" id="{0A002F37-786C-603B-D49A-2D311B7342BC}"/>
                      </a:ext>
                    </a:extLst>
                  </p:cNvPr>
                  <p:cNvSpPr txBox="1">
                    <a:spLocks noChangeArrowheads="1"/>
                  </p:cNvSpPr>
                  <p:nvPr/>
                </p:nvSpPr>
                <p:spPr bwMode="auto">
                  <a:xfrm>
                    <a:off x="2637930" y="1333501"/>
                    <a:ext cx="1179810" cy="492443"/>
                  </a:xfrm>
                  <a:prstGeom prst="rect">
                    <a:avLst/>
                  </a:prstGeom>
                  <a:noFill/>
                  <a:ln w="25400">
                    <a:noFill/>
                    <a:miter lim="800000"/>
                    <a:headEnd/>
                    <a:tailEnd type="none" w="lg" len="lg"/>
                  </a:ln>
                  <a:effectLst/>
                </p:spPr>
                <p:txBody>
                  <a:bodyPr wrap="none" lIns="0" tIns="0" rIns="0" bIns="0">
                    <a:prstTxWarp prst="textNoShape">
                      <a:avLst/>
                    </a:prstTxWarp>
                    <a:spAutoFit/>
                  </a:bodyPr>
                  <a:lstStyle/>
                  <a:p>
                    <a:pPr algn="r"/>
                    <a:r>
                      <a:rPr lang="en-US" sz="1600" dirty="0">
                        <a:solidFill>
                          <a:schemeClr val="tx1">
                            <a:lumMod val="65000"/>
                            <a:lumOff val="35000"/>
                          </a:schemeClr>
                        </a:solidFill>
                      </a:rPr>
                      <a:t>10,000 records</a:t>
                    </a:r>
                  </a:p>
                  <a:p>
                    <a:pPr algn="r"/>
                    <a:r>
                      <a:rPr lang="en-US" sz="1600" dirty="0">
                        <a:solidFill>
                          <a:schemeClr val="tx1">
                            <a:lumMod val="65000"/>
                            <a:lumOff val="35000"/>
                          </a:schemeClr>
                        </a:solidFill>
                      </a:rPr>
                      <a:t>1,000 pages</a:t>
                    </a:r>
                  </a:p>
                </p:txBody>
              </p:sp>
            </p:grpSp>
            <p:grpSp>
              <p:nvGrpSpPr>
                <p:cNvPr id="30" name="Group 29">
                  <a:extLst>
                    <a:ext uri="{FF2B5EF4-FFF2-40B4-BE49-F238E27FC236}">
                      <a16:creationId xmlns:a16="http://schemas.microsoft.com/office/drawing/2014/main" id="{540ED58C-B0D1-81E2-B499-13FBCE2E1A03}"/>
                    </a:ext>
                  </a:extLst>
                </p:cNvPr>
                <p:cNvGrpSpPr/>
                <p:nvPr/>
              </p:nvGrpSpPr>
              <p:grpSpPr>
                <a:xfrm>
                  <a:off x="317797" y="3335167"/>
                  <a:ext cx="2661743" cy="975953"/>
                  <a:chOff x="4717256" y="804271"/>
                  <a:chExt cx="2661743" cy="975953"/>
                </a:xfrm>
              </p:grpSpPr>
              <p:sp>
                <p:nvSpPr>
                  <p:cNvPr id="1106951" name="Text Box 7">
                    <a:extLst>
                      <a:ext uri="{FF2B5EF4-FFF2-40B4-BE49-F238E27FC236}">
                        <a16:creationId xmlns:a16="http://schemas.microsoft.com/office/drawing/2014/main" id="{6BB96529-3BE3-10A4-7A8D-5F0D9E692471}"/>
                      </a:ext>
                    </a:extLst>
                  </p:cNvPr>
                  <p:cNvSpPr txBox="1">
                    <a:spLocks noChangeArrowheads="1"/>
                  </p:cNvSpPr>
                  <p:nvPr/>
                </p:nvSpPr>
                <p:spPr bwMode="auto">
                  <a:xfrm>
                    <a:off x="4717256" y="969884"/>
                    <a:ext cx="2661743" cy="246221"/>
                  </a:xfrm>
                  <a:prstGeom prst="rect">
                    <a:avLst/>
                  </a:prstGeom>
                  <a:noFill/>
                  <a:ln w="25400">
                    <a:noFill/>
                    <a:miter lim="800000"/>
                    <a:headEnd/>
                    <a:tailEnd type="none" w="lg" len="lg"/>
                  </a:ln>
                  <a:effectLst/>
                </p:spPr>
                <p:txBody>
                  <a:bodyPr wrap="square" lIns="0" tIns="0" rIns="0" bIns="0">
                    <a:prstTxWarp prst="textNoShape">
                      <a:avLst/>
                    </a:prstTxWarp>
                    <a:noAutofit/>
                  </a:bodyPr>
                  <a:lstStyle>
                    <a:defPPr>
                      <a:defRPr lang="en-US"/>
                    </a:defPPr>
                    <a:lvl1pPr>
                      <a:defRPr sz="1600" b="1">
                        <a:solidFill>
                          <a:schemeClr val="accent1"/>
                        </a:solidFill>
                        <a:latin typeface="Inconsolata" panose="00000509000000000000" pitchFamily="49" charset="0"/>
                      </a:defRPr>
                    </a:lvl1pPr>
                  </a:lstStyle>
                  <a:p>
                    <a:r>
                      <a:rPr lang="en-US" dirty="0"/>
                      <a:t>Dept(</a:t>
                    </a:r>
                    <a:r>
                      <a:rPr lang="en-US" u="sng" dirty="0" err="1"/>
                      <a:t>did</a:t>
                    </a:r>
                    <a:r>
                      <a:rPr lang="en-US" dirty="0" err="1"/>
                      <a:t>,dname,floor,mgr</a:t>
                    </a:r>
                    <a:r>
                      <a:rPr lang="en-US" dirty="0"/>
                      <a:t>)</a:t>
                    </a:r>
                  </a:p>
                </p:txBody>
              </p:sp>
              <p:sp>
                <p:nvSpPr>
                  <p:cNvPr id="1106952" name="AutoShape 8">
                    <a:extLst>
                      <a:ext uri="{FF2B5EF4-FFF2-40B4-BE49-F238E27FC236}">
                        <a16:creationId xmlns:a16="http://schemas.microsoft.com/office/drawing/2014/main" id="{E49A84BE-1761-388F-F189-35D70CC6F7D4}"/>
                      </a:ext>
                    </a:extLst>
                  </p:cNvPr>
                  <p:cNvSpPr>
                    <a:spLocks noChangeAspect="1" noChangeArrowheads="1"/>
                  </p:cNvSpPr>
                  <p:nvPr/>
                </p:nvSpPr>
                <p:spPr bwMode="auto">
                  <a:xfrm>
                    <a:off x="5263776" y="804271"/>
                    <a:ext cx="243840" cy="182880"/>
                  </a:xfrm>
                  <a:prstGeom prst="triangle">
                    <a:avLst>
                      <a:gd name="adj" fmla="val 50000"/>
                    </a:avLst>
                  </a:prstGeom>
                  <a:solidFill>
                    <a:schemeClr val="tx1"/>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3" name="AutoShape 9">
                    <a:extLst>
                      <a:ext uri="{FF2B5EF4-FFF2-40B4-BE49-F238E27FC236}">
                        <a16:creationId xmlns:a16="http://schemas.microsoft.com/office/drawing/2014/main" id="{52720073-6CAD-30CA-0578-699D929093C7}"/>
                      </a:ext>
                    </a:extLst>
                  </p:cNvPr>
                  <p:cNvSpPr>
                    <a:spLocks noChangeAspect="1" noChangeArrowheads="1"/>
                  </p:cNvSpPr>
                  <p:nvPr/>
                </p:nvSpPr>
                <p:spPr bwMode="auto">
                  <a:xfrm>
                    <a:off x="5762478" y="804271"/>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8" name="Text Box 14">
                    <a:extLst>
                      <a:ext uri="{FF2B5EF4-FFF2-40B4-BE49-F238E27FC236}">
                        <a16:creationId xmlns:a16="http://schemas.microsoft.com/office/drawing/2014/main" id="{B00FE475-2138-0985-E849-492E351F8F36}"/>
                      </a:ext>
                    </a:extLst>
                  </p:cNvPr>
                  <p:cNvSpPr txBox="1">
                    <a:spLocks noChangeArrowheads="1"/>
                  </p:cNvSpPr>
                  <p:nvPr/>
                </p:nvSpPr>
                <p:spPr bwMode="auto">
                  <a:xfrm>
                    <a:off x="6442845" y="1287781"/>
                    <a:ext cx="936154" cy="492443"/>
                  </a:xfrm>
                  <a:prstGeom prst="rect">
                    <a:avLst/>
                  </a:prstGeom>
                  <a:noFill/>
                  <a:ln w="25400">
                    <a:noFill/>
                    <a:miter lim="800000"/>
                    <a:headEnd/>
                    <a:tailEnd type="none" w="lg" len="lg"/>
                  </a:ln>
                  <a:effectLst/>
                </p:spPr>
                <p:txBody>
                  <a:bodyPr wrap="none" lIns="0" tIns="0" rIns="0" bIns="0">
                    <a:prstTxWarp prst="textNoShape">
                      <a:avLst/>
                    </a:prstTxWarp>
                    <a:spAutoFit/>
                  </a:bodyPr>
                  <a:lstStyle>
                    <a:defPPr>
                      <a:defRPr lang="en-US"/>
                    </a:defPPr>
                    <a:lvl1pPr algn="r">
                      <a:defRPr sz="1600">
                        <a:solidFill>
                          <a:schemeClr val="tx1">
                            <a:lumMod val="75000"/>
                            <a:lumOff val="25000"/>
                          </a:schemeClr>
                        </a:solidFill>
                      </a:defRPr>
                    </a:lvl1pPr>
                  </a:lstStyle>
                  <a:p>
                    <a:r>
                      <a:rPr lang="en-US" dirty="0">
                        <a:solidFill>
                          <a:schemeClr val="tx1">
                            <a:lumMod val="65000"/>
                            <a:lumOff val="35000"/>
                          </a:schemeClr>
                        </a:solidFill>
                      </a:rPr>
                      <a:t>500 records</a:t>
                    </a:r>
                  </a:p>
                  <a:p>
                    <a:r>
                      <a:rPr lang="en-US" dirty="0">
                        <a:solidFill>
                          <a:schemeClr val="tx1">
                            <a:lumMod val="65000"/>
                            <a:lumOff val="35000"/>
                          </a:schemeClr>
                        </a:solidFill>
                      </a:rPr>
                      <a:t>50 pages</a:t>
                    </a:r>
                  </a:p>
                </p:txBody>
              </p:sp>
            </p:grpSp>
            <p:cxnSp>
              <p:nvCxnSpPr>
                <p:cNvPr id="34" name="Straight Connector 33">
                  <a:extLst>
                    <a:ext uri="{FF2B5EF4-FFF2-40B4-BE49-F238E27FC236}">
                      <a16:creationId xmlns:a16="http://schemas.microsoft.com/office/drawing/2014/main" id="{20E90FEF-292F-2427-702B-A54EC6CC73E0}"/>
                    </a:ext>
                  </a:extLst>
                </p:cNvPr>
                <p:cNvCxnSpPr>
                  <a:cxnSpLocks/>
                </p:cNvCxnSpPr>
                <p:nvPr/>
              </p:nvCxnSpPr>
              <p:spPr>
                <a:xfrm>
                  <a:off x="305909" y="3086265"/>
                  <a:ext cx="2743200" cy="0"/>
                </a:xfrm>
                <a:prstGeom prst="line">
                  <a:avLst/>
                </a:prstGeom>
                <a:ln>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grpSp>
          <p:sp>
            <p:nvSpPr>
              <p:cNvPr id="14" name="TextBox 13">
                <a:extLst>
                  <a:ext uri="{FF2B5EF4-FFF2-40B4-BE49-F238E27FC236}">
                    <a16:creationId xmlns:a16="http://schemas.microsoft.com/office/drawing/2014/main" id="{746F93ED-A6D2-E269-7E5A-B3F05A2A79BD}"/>
                  </a:ext>
                </a:extLst>
              </p:cNvPr>
              <p:cNvSpPr txBox="1"/>
              <p:nvPr/>
            </p:nvSpPr>
            <p:spPr>
              <a:xfrm>
                <a:off x="639934" y="3310890"/>
                <a:ext cx="598348" cy="138499"/>
              </a:xfrm>
              <a:prstGeom prst="rect">
                <a:avLst/>
              </a:prstGeom>
              <a:noFill/>
            </p:spPr>
            <p:txBody>
              <a:bodyPr wrap="square" lIns="0" tIns="0" rIns="0" bIns="0" rtlCol="0">
                <a:spAutoFit/>
              </a:bodyPr>
              <a:lstStyle/>
              <a:p>
                <a:pPr algn="ctr"/>
                <a:r>
                  <a:rPr lang="en-US" sz="900" b="1" i="1" dirty="0">
                    <a:solidFill>
                      <a:schemeClr val="tx1">
                        <a:lumMod val="85000"/>
                        <a:lumOff val="15000"/>
                      </a:schemeClr>
                    </a:solidFill>
                  </a:rPr>
                  <a:t>clustered</a:t>
                </a:r>
              </a:p>
            </p:txBody>
          </p:sp>
          <p:sp>
            <p:nvSpPr>
              <p:cNvPr id="15" name="TextBox 14">
                <a:extLst>
                  <a:ext uri="{FF2B5EF4-FFF2-40B4-BE49-F238E27FC236}">
                    <a16:creationId xmlns:a16="http://schemas.microsoft.com/office/drawing/2014/main" id="{596A3F21-B6C5-20A5-B7AD-B5502743439F}"/>
                  </a:ext>
                </a:extLst>
              </p:cNvPr>
              <p:cNvSpPr txBox="1"/>
              <p:nvPr/>
            </p:nvSpPr>
            <p:spPr>
              <a:xfrm>
                <a:off x="1033565" y="3310890"/>
                <a:ext cx="808490" cy="138499"/>
              </a:xfrm>
              <a:prstGeom prst="rect">
                <a:avLst/>
              </a:prstGeom>
              <a:noFill/>
            </p:spPr>
            <p:txBody>
              <a:bodyPr wrap="square" lIns="0" tIns="0" rIns="0" bIns="0" rtlCol="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grpSp>
      </p:grpSp>
      <p:sp>
        <p:nvSpPr>
          <p:cNvPr id="7" name="Text Box 4">
            <a:extLst>
              <a:ext uri="{FF2B5EF4-FFF2-40B4-BE49-F238E27FC236}">
                <a16:creationId xmlns:a16="http://schemas.microsoft.com/office/drawing/2014/main" id="{EC1460CB-D097-9BA3-DB24-FF111BACECF4}"/>
              </a:ext>
            </a:extLst>
          </p:cNvPr>
          <p:cNvSpPr txBox="1">
            <a:spLocks noChangeArrowheads="1"/>
          </p:cNvSpPr>
          <p:nvPr/>
        </p:nvSpPr>
        <p:spPr bwMode="auto">
          <a:xfrm>
            <a:off x="279728" y="758190"/>
            <a:ext cx="2834640" cy="978729"/>
          </a:xfrm>
          <a:prstGeom prst="rect">
            <a:avLst/>
          </a:prstGeom>
          <a:solidFill>
            <a:schemeClr val="bg1">
              <a:lumMod val="85000"/>
            </a:schemeClr>
          </a:solidFill>
          <a:ln w="19050">
            <a:solidFill>
              <a:schemeClr val="bg1">
                <a:lumMod val="65000"/>
              </a:schemeClr>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75000"/>
                    <a:lumOff val="25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solidFill>
                  <a:schemeClr val="dk1"/>
                </a:solidFill>
                <a:latin typeface="Times New Roman" pitchFamily="-112" charset="0"/>
                <a:ea typeface="ＭＳ Ｐゴシック" pitchFamily="-112" charset="-128"/>
              </a:defRPr>
            </a:lvl2pPr>
            <a:lvl3pPr marL="1143000" indent="-228600">
              <a:defRPr sz="2800" u="sng">
                <a:solidFill>
                  <a:schemeClr val="dk1"/>
                </a:solidFill>
                <a:latin typeface="Times New Roman" pitchFamily="-112" charset="0"/>
                <a:ea typeface="ＭＳ Ｐゴシック" pitchFamily="-112" charset="-128"/>
              </a:defRPr>
            </a:lvl3pPr>
            <a:lvl4pPr marL="1600200" indent="-228600">
              <a:defRPr sz="2800" u="sng">
                <a:solidFill>
                  <a:schemeClr val="dk1"/>
                </a:solidFill>
                <a:latin typeface="Times New Roman" pitchFamily="-112" charset="0"/>
                <a:ea typeface="ＭＳ Ｐゴシック" pitchFamily="-112" charset="-128"/>
              </a:defRPr>
            </a:lvl4pPr>
            <a:lvl5pPr marL="2057400" indent="-228600">
              <a:defRPr sz="2800" u="sng">
                <a:solidFill>
                  <a:schemeClr val="dk1"/>
                </a:solidFill>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9pPr>
          </a:lstStyle>
          <a:p>
            <a:r>
              <a:rPr lang="en-US" sz="1600" dirty="0">
                <a:solidFill>
                  <a:schemeClr val="tx1">
                    <a:lumMod val="65000"/>
                    <a:lumOff val="35000"/>
                  </a:schemeClr>
                </a:solidFill>
              </a:rPr>
              <a:t>SELECT</a:t>
            </a:r>
            <a:r>
              <a:rPr lang="en-US" sz="1600" b="0" dirty="0">
                <a:solidFill>
                  <a:schemeClr val="tx1">
                    <a:lumMod val="65000"/>
                    <a:lumOff val="35000"/>
                  </a:schemeClr>
                </a:solidFill>
              </a:rPr>
              <a:t> </a:t>
            </a:r>
            <a:r>
              <a:rPr lang="en-US" sz="1600" dirty="0">
                <a:solidFill>
                  <a:schemeClr val="tx1">
                    <a:lumMod val="65000"/>
                    <a:lumOff val="35000"/>
                  </a:schemeClr>
                </a:solidFill>
              </a:rPr>
              <a:t>DISTINCT</a:t>
            </a:r>
            <a:r>
              <a:rPr lang="en-US" sz="1600" b="0" dirty="0">
                <a:solidFill>
                  <a:schemeClr val="tx1">
                    <a:lumMod val="65000"/>
                    <a:lumOff val="35000"/>
                  </a:schemeClr>
                </a:solidFill>
              </a:rPr>
              <a:t> </a:t>
            </a:r>
            <a:r>
              <a:rPr lang="en-US" sz="1600" b="0" dirty="0" err="1">
                <a:solidFill>
                  <a:schemeClr val="tx1">
                    <a:lumMod val="65000"/>
                    <a:lumOff val="35000"/>
                  </a:schemeClr>
                </a:solidFill>
              </a:rPr>
              <a:t>ename</a:t>
            </a:r>
            <a:r>
              <a:rPr lang="en-US" sz="1600" b="0" dirty="0">
                <a:solidFill>
                  <a:schemeClr val="tx1">
                    <a:lumMod val="65000"/>
                    <a:lumOff val="35000"/>
                  </a:schemeClr>
                </a:solidFill>
              </a:rPr>
              <a:t> </a:t>
            </a:r>
            <a:br>
              <a:rPr lang="en-US" sz="1600" b="0" dirty="0">
                <a:solidFill>
                  <a:schemeClr val="tx1">
                    <a:lumMod val="65000"/>
                    <a:lumOff val="35000"/>
                  </a:schemeClr>
                </a:solidFill>
              </a:rPr>
            </a:br>
            <a:r>
              <a:rPr lang="en-US" sz="1600" b="0" dirty="0">
                <a:solidFill>
                  <a:schemeClr val="tx1">
                    <a:lumMod val="65000"/>
                    <a:lumOff val="35000"/>
                  </a:schemeClr>
                </a:solidFill>
              </a:rPr>
              <a:t>  </a:t>
            </a:r>
            <a:r>
              <a:rPr lang="en-US" sz="1600" dirty="0">
                <a:solidFill>
                  <a:schemeClr val="tx1">
                    <a:lumMod val="65000"/>
                    <a:lumOff val="35000"/>
                  </a:schemeClr>
                </a:solidFill>
              </a:rPr>
              <a:t>FROM</a:t>
            </a:r>
            <a:r>
              <a:rPr lang="en-US" sz="1600" b="0" dirty="0">
                <a:solidFill>
                  <a:schemeClr val="tx1">
                    <a:lumMod val="65000"/>
                    <a:lumOff val="35000"/>
                  </a:schemeClr>
                </a:solidFill>
              </a:rPr>
              <a:t> Emp E </a:t>
            </a:r>
            <a:r>
              <a:rPr lang="en-US" sz="1600" dirty="0">
                <a:solidFill>
                  <a:schemeClr val="tx1">
                    <a:lumMod val="65000"/>
                    <a:lumOff val="35000"/>
                  </a:schemeClr>
                </a:solidFill>
              </a:rPr>
              <a:t>JOIN</a:t>
            </a:r>
            <a:r>
              <a:rPr lang="en-US" sz="1600" b="0" dirty="0">
                <a:solidFill>
                  <a:schemeClr val="tx1">
                    <a:lumMod val="65000"/>
                    <a:lumOff val="35000"/>
                  </a:schemeClr>
                </a:solidFill>
              </a:rPr>
              <a:t> Dept D</a:t>
            </a:r>
            <a:br>
              <a:rPr lang="en-US" sz="1600" b="0" dirty="0">
                <a:solidFill>
                  <a:schemeClr val="tx1">
                    <a:lumMod val="65000"/>
                    <a:lumOff val="35000"/>
                  </a:schemeClr>
                </a:solidFill>
              </a:rPr>
            </a:br>
            <a:r>
              <a:rPr lang="en-US" sz="1600" b="0" dirty="0">
                <a:solidFill>
                  <a:schemeClr val="tx1">
                    <a:lumMod val="65000"/>
                    <a:lumOff val="35000"/>
                  </a:schemeClr>
                </a:solidFill>
              </a:rPr>
              <a:t>    </a:t>
            </a:r>
            <a:r>
              <a:rPr lang="en-US" sz="1600" dirty="0">
                <a:solidFill>
                  <a:schemeClr val="tx1">
                    <a:lumMod val="65000"/>
                    <a:lumOff val="35000"/>
                  </a:schemeClr>
                </a:solidFill>
              </a:rPr>
              <a:t>ON</a:t>
            </a:r>
            <a:r>
              <a:rPr lang="en-US" sz="1600" b="0" dirty="0">
                <a:solidFill>
                  <a:schemeClr val="tx1">
                    <a:lumMod val="65000"/>
                    <a:lumOff val="35000"/>
                  </a:schemeClr>
                </a:solidFill>
              </a:rPr>
              <a:t> </a:t>
            </a:r>
            <a:r>
              <a:rPr lang="en-US" sz="1600" b="0" dirty="0" err="1">
                <a:solidFill>
                  <a:schemeClr val="tx1">
                    <a:lumMod val="65000"/>
                    <a:lumOff val="35000"/>
                  </a:schemeClr>
                </a:solidFill>
              </a:rPr>
              <a:t>E.did</a:t>
            </a:r>
            <a:r>
              <a:rPr lang="en-US" sz="1600" b="0" dirty="0">
                <a:solidFill>
                  <a:schemeClr val="tx1">
                    <a:lumMod val="65000"/>
                    <a:lumOff val="35000"/>
                  </a:schemeClr>
                </a:solidFill>
              </a:rPr>
              <a:t> = </a:t>
            </a:r>
            <a:r>
              <a:rPr lang="en-US" sz="1600" b="0" dirty="0" err="1">
                <a:solidFill>
                  <a:schemeClr val="tx1">
                    <a:lumMod val="65000"/>
                    <a:lumOff val="35000"/>
                  </a:schemeClr>
                </a:solidFill>
              </a:rPr>
              <a:t>D.did</a:t>
            </a:r>
            <a:endParaRPr lang="en-US" sz="1600" b="0" dirty="0">
              <a:solidFill>
                <a:schemeClr val="tx1">
                  <a:lumMod val="65000"/>
                  <a:lumOff val="35000"/>
                </a:schemeClr>
              </a:solidFill>
            </a:endParaRPr>
          </a:p>
          <a:p>
            <a:r>
              <a:rPr lang="en-US" sz="1600" dirty="0">
                <a:solidFill>
                  <a:schemeClr val="tx1">
                    <a:lumMod val="65000"/>
                    <a:lumOff val="35000"/>
                  </a:schemeClr>
                </a:solidFill>
              </a:rPr>
              <a:t> WHERE</a:t>
            </a:r>
            <a:r>
              <a:rPr lang="en-US" sz="1600" b="0" dirty="0">
                <a:solidFill>
                  <a:schemeClr val="tx1">
                    <a:lumMod val="65000"/>
                    <a:lumOff val="35000"/>
                  </a:schemeClr>
                </a:solidFill>
              </a:rPr>
              <a:t> </a:t>
            </a:r>
            <a:r>
              <a:rPr lang="en-US" sz="1600" b="0" dirty="0" err="1">
                <a:solidFill>
                  <a:schemeClr val="tx1">
                    <a:lumMod val="65000"/>
                    <a:lumOff val="35000"/>
                  </a:schemeClr>
                </a:solidFill>
              </a:rPr>
              <a:t>D.dname</a:t>
            </a:r>
            <a:r>
              <a:rPr lang="en-US" sz="1600" b="0" dirty="0">
                <a:solidFill>
                  <a:schemeClr val="tx1">
                    <a:lumMod val="65000"/>
                    <a:lumOff val="35000"/>
                  </a:schemeClr>
                </a:solidFill>
              </a:rPr>
              <a:t> = 'Toy'</a:t>
            </a:r>
          </a:p>
        </p:txBody>
      </p:sp>
      <p:grpSp>
        <p:nvGrpSpPr>
          <p:cNvPr id="32" name="Group 31" hidden="1">
            <a:extLst>
              <a:ext uri="{FF2B5EF4-FFF2-40B4-BE49-F238E27FC236}">
                <a16:creationId xmlns:a16="http://schemas.microsoft.com/office/drawing/2014/main" id="{610E78E0-8556-2AF5-23B2-C447673F841E}"/>
              </a:ext>
            </a:extLst>
          </p:cNvPr>
          <p:cNvGrpSpPr/>
          <p:nvPr/>
        </p:nvGrpSpPr>
        <p:grpSpPr>
          <a:xfrm>
            <a:off x="7123018" y="3945700"/>
            <a:ext cx="198120" cy="45720"/>
            <a:chOff x="6975655" y="3945700"/>
            <a:chExt cx="198120" cy="45720"/>
          </a:xfrm>
        </p:grpSpPr>
        <p:sp>
          <p:nvSpPr>
            <p:cNvPr id="25" name="magnet">
              <a:extLst>
                <a:ext uri="{FF2B5EF4-FFF2-40B4-BE49-F238E27FC236}">
                  <a16:creationId xmlns:a16="http://schemas.microsoft.com/office/drawing/2014/main" id="{EAD76F2D-53E4-FFE5-F847-7D08F74F7ACE}"/>
                </a:ext>
              </a:extLst>
            </p:cNvPr>
            <p:cNvSpPr/>
            <p:nvPr/>
          </p:nvSpPr>
          <p:spPr>
            <a:xfrm>
              <a:off x="6975655" y="394570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28" name="magnet">
              <a:extLst>
                <a:ext uri="{FF2B5EF4-FFF2-40B4-BE49-F238E27FC236}">
                  <a16:creationId xmlns:a16="http://schemas.microsoft.com/office/drawing/2014/main" id="{078E9A94-F186-CAE8-ABA5-C1574509F3FB}"/>
                </a:ext>
              </a:extLst>
            </p:cNvPr>
            <p:cNvSpPr/>
            <p:nvPr/>
          </p:nvSpPr>
          <p:spPr>
            <a:xfrm>
              <a:off x="7128055" y="394570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5" name="Rectangle 21">
            <a:extLst>
              <a:ext uri="{FF2B5EF4-FFF2-40B4-BE49-F238E27FC236}">
                <a16:creationId xmlns:a16="http://schemas.microsoft.com/office/drawing/2014/main" id="{099EB819-6D4E-1F8D-76B9-B19C370DA237}"/>
              </a:ext>
            </a:extLst>
          </p:cNvPr>
          <p:cNvSpPr>
            <a:spLocks noChangeArrowheads="1"/>
          </p:cNvSpPr>
          <p:nvPr/>
        </p:nvSpPr>
        <p:spPr bwMode="auto">
          <a:xfrm>
            <a:off x="6379888" y="4580751"/>
            <a:ext cx="646012" cy="276999"/>
          </a:xfrm>
          <a:prstGeom prst="rect">
            <a:avLst/>
          </a:prstGeom>
          <a:noFill/>
          <a:ln w="12700">
            <a:noFill/>
            <a:miter lim="800000"/>
            <a:headEnd/>
            <a:tailEnd/>
          </a:ln>
          <a:effectLst/>
        </p:spPr>
        <p:txBody>
          <a:bodyPr wrap="none" lIns="90488" tIns="0" rIns="90488" bIns="0">
            <a:prstTxWarp prst="textNoShape">
              <a:avLst/>
            </a:prstTxWarp>
            <a:spAutoFit/>
          </a:bodyPr>
          <a:lstStyle/>
          <a:p>
            <a:pPr eaLnBrk="0" hangingPunct="0"/>
            <a:r>
              <a:rPr lang="en-US" b="1" dirty="0">
                <a:solidFill>
                  <a:schemeClr val="tx1">
                    <a:lumMod val="65000"/>
                    <a:lumOff val="35000"/>
                  </a:schemeClr>
                </a:solidFill>
                <a:latin typeface="Crimson Text" panose="02000503000000000000" pitchFamily="2" charset="77"/>
              </a:rPr>
              <a:t>Emp</a:t>
            </a:r>
          </a:p>
        </p:txBody>
      </p:sp>
      <p:sp>
        <p:nvSpPr>
          <p:cNvPr id="6" name="Rectangle 22">
            <a:extLst>
              <a:ext uri="{FF2B5EF4-FFF2-40B4-BE49-F238E27FC236}">
                <a16:creationId xmlns:a16="http://schemas.microsoft.com/office/drawing/2014/main" id="{F02084F0-BA4B-0D5D-AA29-5EF0527DD355}"/>
              </a:ext>
            </a:extLst>
          </p:cNvPr>
          <p:cNvSpPr>
            <a:spLocks noChangeArrowheads="1"/>
          </p:cNvSpPr>
          <p:nvPr/>
        </p:nvSpPr>
        <p:spPr bwMode="auto">
          <a:xfrm>
            <a:off x="7410176" y="4580751"/>
            <a:ext cx="663644" cy="276999"/>
          </a:xfrm>
          <a:prstGeom prst="rect">
            <a:avLst/>
          </a:prstGeom>
          <a:noFill/>
          <a:ln w="12700">
            <a:noFill/>
            <a:miter lim="800000"/>
            <a:headEnd/>
            <a:tailEnd/>
          </a:ln>
          <a:effectLst/>
        </p:spPr>
        <p:txBody>
          <a:bodyPr wrap="none" lIns="90488" tIns="0" rIns="90488" bIns="0">
            <a:prstTxWarp prst="textNoShape">
              <a:avLst/>
            </a:prstTxWarp>
            <a:spAutoFit/>
          </a:bodyPr>
          <a:lstStyle/>
          <a:p>
            <a:pPr eaLnBrk="0" hangingPunct="0"/>
            <a:r>
              <a:rPr lang="en-US" b="1" dirty="0">
                <a:solidFill>
                  <a:schemeClr val="tx1">
                    <a:lumMod val="65000"/>
                    <a:lumOff val="35000"/>
                  </a:schemeClr>
                </a:solidFill>
                <a:latin typeface="Crimson Text" panose="02000503000000000000" pitchFamily="2" charset="77"/>
              </a:rPr>
              <a:t>Dept</a:t>
            </a:r>
          </a:p>
        </p:txBody>
      </p:sp>
      <p:sp>
        <p:nvSpPr>
          <p:cNvPr id="42" name="TextBox 41">
            <a:extLst>
              <a:ext uri="{FF2B5EF4-FFF2-40B4-BE49-F238E27FC236}">
                <a16:creationId xmlns:a16="http://schemas.microsoft.com/office/drawing/2014/main" id="{12F3A9F7-3684-7A99-AEB0-42F167AB4DB2}"/>
              </a:ext>
            </a:extLst>
          </p:cNvPr>
          <p:cNvSpPr txBox="1"/>
          <p:nvPr/>
        </p:nvSpPr>
        <p:spPr>
          <a:xfrm>
            <a:off x="6945846" y="1504950"/>
            <a:ext cx="920445"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π</a:t>
            </a:r>
            <a:r>
              <a:rPr lang="en-US" sz="2000" b="1" baseline="-25000" dirty="0" err="1">
                <a:solidFill>
                  <a:schemeClr val="accent1"/>
                </a:solidFill>
                <a:latin typeface="Inconsolata" panose="00000509000000000000" pitchFamily="49" charset="0"/>
                <a:cs typeface="Times New Roman" panose="02020603050405020304" pitchFamily="18" charset="0"/>
              </a:rPr>
              <a:t>ename</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sp>
        <p:nvSpPr>
          <p:cNvPr id="44" name="TextBox 43">
            <a:extLst>
              <a:ext uri="{FF2B5EF4-FFF2-40B4-BE49-F238E27FC236}">
                <a16:creationId xmlns:a16="http://schemas.microsoft.com/office/drawing/2014/main" id="{53A8412C-DFF9-3C0A-DEBB-47EAC8D12BA2}"/>
              </a:ext>
            </a:extLst>
          </p:cNvPr>
          <p:cNvSpPr txBox="1"/>
          <p:nvPr/>
        </p:nvSpPr>
        <p:spPr>
          <a:xfrm>
            <a:off x="6956151" y="2502753"/>
            <a:ext cx="1620957"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σ</a:t>
            </a:r>
            <a:r>
              <a:rPr lang="en-US" sz="2000" b="1" baseline="-25000" dirty="0" err="1">
                <a:solidFill>
                  <a:schemeClr val="accent1"/>
                </a:solidFill>
                <a:latin typeface="Inconsolata" panose="00000509000000000000" pitchFamily="49" charset="0"/>
                <a:cs typeface="Times New Roman" panose="02020603050405020304" pitchFamily="18" charset="0"/>
              </a:rPr>
              <a:t>dname</a:t>
            </a:r>
            <a:r>
              <a:rPr lang="en-US" sz="2000" b="1" baseline="-25000" dirty="0">
                <a:solidFill>
                  <a:schemeClr val="accent1"/>
                </a:solidFill>
                <a:latin typeface="Inconsolata" panose="00000509000000000000" pitchFamily="49" charset="0"/>
                <a:cs typeface="Times New Roman" panose="02020603050405020304" pitchFamily="18" charset="0"/>
              </a:rPr>
              <a:t> = 'Toy'</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sp>
        <p:nvSpPr>
          <p:cNvPr id="47" name="TextBox 46">
            <a:extLst>
              <a:ext uri="{FF2B5EF4-FFF2-40B4-BE49-F238E27FC236}">
                <a16:creationId xmlns:a16="http://schemas.microsoft.com/office/drawing/2014/main" id="{E73C8121-1641-24DB-F9E0-1A2E14868904}"/>
              </a:ext>
            </a:extLst>
          </p:cNvPr>
          <p:cNvSpPr txBox="1"/>
          <p:nvPr/>
        </p:nvSpPr>
        <p:spPr>
          <a:xfrm>
            <a:off x="6869647" y="3500973"/>
            <a:ext cx="2225289"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cxnSp>
        <p:nvCxnSpPr>
          <p:cNvPr id="21" name="Connector: Curved 20">
            <a:extLst>
              <a:ext uri="{FF2B5EF4-FFF2-40B4-BE49-F238E27FC236}">
                <a16:creationId xmlns:a16="http://schemas.microsoft.com/office/drawing/2014/main" id="{BAFB72E8-EBC7-7548-3EEE-D0E5FE4E717A}"/>
              </a:ext>
            </a:extLst>
          </p:cNvPr>
          <p:cNvCxnSpPr>
            <a:cxnSpLocks/>
            <a:stCxn id="5" idx="0"/>
          </p:cNvCxnSpPr>
          <p:nvPr/>
        </p:nvCxnSpPr>
        <p:spPr>
          <a:xfrm rot="5400000" flipH="1" flipV="1">
            <a:off x="6674578" y="4109451"/>
            <a:ext cx="499617" cy="442984"/>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1A3728AD-3F5C-AC5E-19A6-CB7C9A0FDE98}"/>
              </a:ext>
            </a:extLst>
          </p:cNvPr>
          <p:cNvCxnSpPr>
            <a:cxnSpLocks/>
            <a:stCxn id="6" idx="0"/>
          </p:cNvCxnSpPr>
          <p:nvPr/>
        </p:nvCxnSpPr>
        <p:spPr>
          <a:xfrm rot="16200000" flipV="1">
            <a:off x="7270330" y="4109083"/>
            <a:ext cx="499617" cy="443720"/>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BC638DF0-5ECD-6615-B9B6-9754E61606D5}"/>
              </a:ext>
            </a:extLst>
          </p:cNvPr>
          <p:cNvCxnSpPr>
            <a:cxnSpLocks/>
            <a:stCxn id="40" idx="2"/>
            <a:endCxn id="50" idx="0"/>
          </p:cNvCxnSpPr>
          <p:nvPr/>
        </p:nvCxnSpPr>
        <p:spPr>
          <a:xfrm flipV="1">
            <a:off x="7214888" y="3173730"/>
            <a:ext cx="0" cy="61722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07040" name="Connector: Curved 40">
            <a:extLst>
              <a:ext uri="{FF2B5EF4-FFF2-40B4-BE49-F238E27FC236}">
                <a16:creationId xmlns:a16="http://schemas.microsoft.com/office/drawing/2014/main" id="{898A8FF6-4BBE-95A9-9BCC-35C6EAD692A8}"/>
              </a:ext>
            </a:extLst>
          </p:cNvPr>
          <p:cNvCxnSpPr>
            <a:cxnSpLocks/>
            <a:stCxn id="61" idx="0"/>
            <a:endCxn id="54" idx="2"/>
          </p:cNvCxnSpPr>
          <p:nvPr/>
        </p:nvCxnSpPr>
        <p:spPr>
          <a:xfrm flipV="1">
            <a:off x="7214888" y="2190750"/>
            <a:ext cx="0" cy="56388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107045" name="Group 1107044" hidden="1">
            <a:extLst>
              <a:ext uri="{FF2B5EF4-FFF2-40B4-BE49-F238E27FC236}">
                <a16:creationId xmlns:a16="http://schemas.microsoft.com/office/drawing/2014/main" id="{58399436-BF61-ED48-19A9-30A5117D3FCC}"/>
              </a:ext>
            </a:extLst>
          </p:cNvPr>
          <p:cNvGrpSpPr/>
          <p:nvPr/>
        </p:nvGrpSpPr>
        <p:grpSpPr>
          <a:xfrm>
            <a:off x="7192028" y="2145030"/>
            <a:ext cx="45720" cy="1645920"/>
            <a:chOff x="7060540" y="2145030"/>
            <a:chExt cx="45720" cy="1645920"/>
          </a:xfrm>
        </p:grpSpPr>
        <p:sp>
          <p:nvSpPr>
            <p:cNvPr id="40" name="magnet">
              <a:extLst>
                <a:ext uri="{FF2B5EF4-FFF2-40B4-BE49-F238E27FC236}">
                  <a16:creationId xmlns:a16="http://schemas.microsoft.com/office/drawing/2014/main" id="{C01A966C-A1D0-FB4D-5CA8-326D50FE7F15}"/>
                </a:ext>
              </a:extLst>
            </p:cNvPr>
            <p:cNvSpPr/>
            <p:nvPr/>
          </p:nvSpPr>
          <p:spPr>
            <a:xfrm>
              <a:off x="7060540" y="37452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0" name="magnet">
              <a:extLst>
                <a:ext uri="{FF2B5EF4-FFF2-40B4-BE49-F238E27FC236}">
                  <a16:creationId xmlns:a16="http://schemas.microsoft.com/office/drawing/2014/main" id="{9D491BF2-612F-F177-9876-FB6F73A4DF09}"/>
                </a:ext>
              </a:extLst>
            </p:cNvPr>
            <p:cNvSpPr/>
            <p:nvPr/>
          </p:nvSpPr>
          <p:spPr>
            <a:xfrm>
              <a:off x="7060540" y="31737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4" name="magnet">
              <a:extLst>
                <a:ext uri="{FF2B5EF4-FFF2-40B4-BE49-F238E27FC236}">
                  <a16:creationId xmlns:a16="http://schemas.microsoft.com/office/drawing/2014/main" id="{44DE1E7E-4F56-0B10-23DB-DB09FEE3CEC8}"/>
                </a:ext>
              </a:extLst>
            </p:cNvPr>
            <p:cNvSpPr/>
            <p:nvPr/>
          </p:nvSpPr>
          <p:spPr>
            <a:xfrm>
              <a:off x="7060540" y="21450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61" name="magnet">
              <a:extLst>
                <a:ext uri="{FF2B5EF4-FFF2-40B4-BE49-F238E27FC236}">
                  <a16:creationId xmlns:a16="http://schemas.microsoft.com/office/drawing/2014/main" id="{CC05B85B-0B26-EBBC-D20E-989ECD32C01E}"/>
                </a:ext>
              </a:extLst>
            </p:cNvPr>
            <p:cNvSpPr/>
            <p:nvPr/>
          </p:nvSpPr>
          <p:spPr>
            <a:xfrm>
              <a:off x="7060540" y="27546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23" name="Text Box 34">
            <a:extLst>
              <a:ext uri="{FF2B5EF4-FFF2-40B4-BE49-F238E27FC236}">
                <a16:creationId xmlns:a16="http://schemas.microsoft.com/office/drawing/2014/main" id="{FB122F9B-684E-8E63-54F0-1CF761C32353}"/>
              </a:ext>
            </a:extLst>
          </p:cNvPr>
          <p:cNvSpPr txBox="1">
            <a:spLocks noChangeArrowheads="1"/>
          </p:cNvSpPr>
          <p:nvPr/>
        </p:nvSpPr>
        <p:spPr bwMode="auto">
          <a:xfrm>
            <a:off x="3726670" y="3733621"/>
            <a:ext cx="2674130" cy="1200329"/>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(50 + 50,000) reads</a:t>
            </a:r>
            <a:br>
              <a:rPr lang="en-US" sz="2000" b="1" dirty="0">
                <a:solidFill>
                  <a:schemeClr val="tx1">
                    <a:lumMod val="65000"/>
                    <a:lumOff val="35000"/>
                  </a:schemeClr>
                </a:solidFill>
                <a:latin typeface="CRIMSON TEXT" panose="02000503000000000000" pitchFamily="2" charset="77"/>
              </a:rPr>
            </a:br>
            <a:r>
              <a:rPr lang="en-US" sz="2000" b="1" dirty="0">
                <a:solidFill>
                  <a:schemeClr val="tx1">
                    <a:lumMod val="65000"/>
                    <a:lumOff val="35000"/>
                  </a:schemeClr>
                </a:solidFill>
                <a:latin typeface="CRIMSON TEXT" panose="02000503000000000000" pitchFamily="2" charset="77"/>
              </a:rPr>
              <a:t>+  2,000 writes </a:t>
            </a:r>
          </a:p>
          <a:p>
            <a:pPr algn="r">
              <a:lnSpc>
                <a:spcPct val="90000"/>
              </a:lnSpc>
            </a:pPr>
            <a:r>
              <a:rPr lang="en-US" sz="2000" b="1" dirty="0">
                <a:solidFill>
                  <a:schemeClr val="accent1"/>
                </a:solidFill>
                <a:latin typeface="CRIMSON TEXT" panose="02000503000000000000" pitchFamily="2" charset="77"/>
              </a:rPr>
              <a:t>Page Nested-Loop Join</a:t>
            </a:r>
            <a:br>
              <a:rPr lang="en-US" sz="2000" dirty="0">
                <a:solidFill>
                  <a:schemeClr val="tx1">
                    <a:lumMod val="65000"/>
                    <a:lumOff val="35000"/>
                  </a:schemeClr>
                </a:solidFill>
                <a:latin typeface="CRIMSON TEXT" panose="02000503000000000000" pitchFamily="2" charset="77"/>
              </a:rPr>
            </a:br>
            <a:r>
              <a:rPr lang="en-US" sz="2000" dirty="0">
                <a:solidFill>
                  <a:schemeClr val="tx1">
                    <a:lumMod val="65000"/>
                    <a:lumOff val="35000"/>
                  </a:schemeClr>
                </a:solidFill>
                <a:latin typeface="CRIMSON TEXT" panose="02000503000000000000" pitchFamily="2" charset="77"/>
              </a:rPr>
              <a:t>Write Temp T1</a:t>
            </a:r>
          </a:p>
        </p:txBody>
      </p:sp>
      <p:sp>
        <p:nvSpPr>
          <p:cNvPr id="13" name="Highlight Box">
            <a:extLst>
              <a:ext uri="{FF2B5EF4-FFF2-40B4-BE49-F238E27FC236}">
                <a16:creationId xmlns:a16="http://schemas.microsoft.com/office/drawing/2014/main" id="{24AB1B75-39C8-EEBC-130B-C77B07D7669F}"/>
              </a:ext>
            </a:extLst>
          </p:cNvPr>
          <p:cNvSpPr/>
          <p:nvPr/>
        </p:nvSpPr>
        <p:spPr>
          <a:xfrm>
            <a:off x="3733800" y="3691890"/>
            <a:ext cx="5303520" cy="1280160"/>
          </a:xfrm>
          <a:prstGeom prst="roundRect">
            <a:avLst>
              <a:gd name="adj" fmla="val 134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A684153C-7CCF-C909-0D00-F6F9268D0C14}"/>
              </a:ext>
            </a:extLst>
          </p:cNvPr>
          <p:cNvSpPr txBox="1"/>
          <p:nvPr/>
        </p:nvSpPr>
        <p:spPr>
          <a:xfrm>
            <a:off x="464820" y="2147278"/>
            <a:ext cx="702019" cy="138499"/>
          </a:xfrm>
          <a:prstGeom prst="rect">
            <a:avLst/>
          </a:prstGeom>
          <a:noFill/>
        </p:spPr>
        <p:txBody>
          <a:bodyPr wrap="square" lIns="0" tIns="0" rIns="0" bIns="0" rtlCol="0" anchor="t" anchorCtr="0">
            <a:spAutoFit/>
          </a:bodyPr>
          <a:lstStyle/>
          <a:p>
            <a:pPr algn="ctr"/>
            <a:r>
              <a:rPr lang="en-US" sz="900" b="1" i="1" dirty="0">
                <a:solidFill>
                  <a:schemeClr val="tx1">
                    <a:lumMod val="85000"/>
                    <a:lumOff val="15000"/>
                  </a:schemeClr>
                </a:solidFill>
              </a:rPr>
              <a:t>clustered</a:t>
            </a:r>
          </a:p>
        </p:txBody>
      </p:sp>
      <p:sp>
        <p:nvSpPr>
          <p:cNvPr id="22" name="TextBox 21">
            <a:extLst>
              <a:ext uri="{FF2B5EF4-FFF2-40B4-BE49-F238E27FC236}">
                <a16:creationId xmlns:a16="http://schemas.microsoft.com/office/drawing/2014/main" id="{30B92571-59C8-6075-8DA3-C5894D05ED82}"/>
              </a:ext>
            </a:extLst>
          </p:cNvPr>
          <p:cNvSpPr txBox="1"/>
          <p:nvPr/>
        </p:nvSpPr>
        <p:spPr>
          <a:xfrm>
            <a:off x="937260" y="2147278"/>
            <a:ext cx="947950" cy="138499"/>
          </a:xfrm>
          <a:prstGeom prst="rect">
            <a:avLst/>
          </a:prstGeom>
          <a:noFill/>
        </p:spPr>
        <p:txBody>
          <a:bodyPr wrap="square" lIns="0" tIns="0" rIns="0" bIns="0" rtlCol="0" anchor="t" anchorCtr="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sp>
        <p:nvSpPr>
          <p:cNvPr id="26" name="TextBox 25">
            <a:extLst>
              <a:ext uri="{FF2B5EF4-FFF2-40B4-BE49-F238E27FC236}">
                <a16:creationId xmlns:a16="http://schemas.microsoft.com/office/drawing/2014/main" id="{2F9CBA53-901A-9B74-6D92-462368B46149}"/>
              </a:ext>
            </a:extLst>
          </p:cNvPr>
          <p:cNvSpPr txBox="1"/>
          <p:nvPr/>
        </p:nvSpPr>
        <p:spPr>
          <a:xfrm>
            <a:off x="2448963" y="2147278"/>
            <a:ext cx="688854" cy="138499"/>
          </a:xfrm>
          <a:prstGeom prst="rect">
            <a:avLst/>
          </a:prstGeom>
          <a:noFill/>
        </p:spPr>
        <p:txBody>
          <a:bodyPr wrap="square" lIns="0" tIns="0" rIns="0" bIns="0" rtlCol="0" anchor="t" anchorCtr="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spTree>
    <p:extLst>
      <p:ext uri="{BB962C8B-B14F-4D97-AF65-F5344CB8AC3E}">
        <p14:creationId xmlns:p14="http://schemas.microsoft.com/office/powerpoint/2010/main" val="1915549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25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25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250"/>
                                        <p:tgtEl>
                                          <p:spTgt spid="2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fade">
                                      <p:cBhvr>
                                        <p:cTn id="22" dur="250"/>
                                        <p:tgtEl>
                                          <p:spTgt spid="5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2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utoUpdateAnimBg="0"/>
      <p:bldP spid="27" grpId="0" autoUpdateAnimBg="0"/>
      <p:bldP spid="56" grpId="0" animBg="1"/>
      <p:bldP spid="23" grpId="0" autoUpdateAnimBg="0"/>
      <p:bldP spid="13"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Title 4"/>
          <p:cNvSpPr>
            <a:spLocks noGrp="1"/>
          </p:cNvSpPr>
          <p:nvPr>
            <p:ph type="title"/>
          </p:nvPr>
        </p:nvSpPr>
        <p:spPr/>
        <p:txBody>
          <a:bodyPr/>
          <a:lstStyle/>
          <a:p>
            <a:r>
              <a:rPr lang="en-US" dirty="0"/>
              <a:t>Conclusion</a:t>
            </a:r>
          </a:p>
        </p:txBody>
      </p:sp>
      <p:sp>
        <p:nvSpPr>
          <p:cNvPr id="108547" name="Content Placeholder 5"/>
          <p:cNvSpPr>
            <a:spLocks noGrp="1"/>
          </p:cNvSpPr>
          <p:nvPr>
            <p:ph idx="1"/>
          </p:nvPr>
        </p:nvSpPr>
        <p:spPr/>
        <p:txBody>
          <a:bodyPr/>
          <a:lstStyle/>
          <a:p>
            <a:r>
              <a:rPr lang="en-US" dirty="0"/>
              <a:t>Query optimization is critical for a database system. </a:t>
            </a:r>
          </a:p>
          <a:p>
            <a:pPr lvl="1"/>
            <a:r>
              <a:rPr lang="en-US" dirty="0"/>
              <a:t>SQL </a:t>
            </a:r>
            <a:r>
              <a:rPr lang="en-US" dirty="0">
                <a:latin typeface="Work Sans" pitchFamily="2" charset="0"/>
              </a:rPr>
              <a:t>→ </a:t>
            </a:r>
            <a:r>
              <a:rPr lang="en-US" dirty="0"/>
              <a:t>Logical</a:t>
            </a:r>
            <a:r>
              <a:rPr lang="en-US" dirty="0">
                <a:latin typeface="Work Sans" pitchFamily="2" charset="0"/>
              </a:rPr>
              <a:t> </a:t>
            </a:r>
            <a:r>
              <a:rPr lang="en-US" dirty="0"/>
              <a:t>Plan</a:t>
            </a:r>
            <a:r>
              <a:rPr lang="en-US" dirty="0">
                <a:latin typeface="Work Sans" pitchFamily="2" charset="0"/>
              </a:rPr>
              <a:t> → </a:t>
            </a:r>
            <a:r>
              <a:rPr lang="en-US" dirty="0"/>
              <a:t>Physical</a:t>
            </a:r>
            <a:r>
              <a:rPr lang="en-US" dirty="0">
                <a:latin typeface="Work Sans" pitchFamily="2" charset="0"/>
              </a:rPr>
              <a:t> </a:t>
            </a:r>
            <a:r>
              <a:rPr lang="en-US" dirty="0"/>
              <a:t>Plan</a:t>
            </a:r>
          </a:p>
          <a:p>
            <a:pPr lvl="1"/>
            <a:r>
              <a:rPr lang="en-US" dirty="0"/>
              <a:t>Flatten queries before going to the optimization part. Expression handling is also important.</a:t>
            </a:r>
          </a:p>
          <a:p>
            <a:pPr lvl="1"/>
            <a:r>
              <a:rPr lang="en-US" dirty="0"/>
              <a:t>Estimate costs using models based on summarizations.</a:t>
            </a:r>
          </a:p>
          <a:p>
            <a:endParaRPr lang="en-US" sz="1200" dirty="0"/>
          </a:p>
          <a:p>
            <a:r>
              <a:rPr lang="en-US" dirty="0"/>
              <a:t>QO enumeration can be bottom-up or top-down.</a:t>
            </a:r>
            <a:endParaRPr lang="en-US" sz="1200" dirty="0"/>
          </a:p>
          <a:p>
            <a:endParaRPr lang="en-US" sz="1200" dirty="0"/>
          </a:p>
          <a:p>
            <a:r>
              <a:rPr lang="en-US" dirty="0"/>
              <a:t>If you like this and want to make cash money after you leave CMU, take </a:t>
            </a:r>
            <a:r>
              <a:rPr lang="en-US" b="1" dirty="0">
                <a:hlinkClick r:id="rId2"/>
              </a:rPr>
              <a:t>15-799</a:t>
            </a:r>
            <a:r>
              <a:rPr lang="en-US" dirty="0"/>
              <a:t> in spring 2025.</a:t>
            </a:r>
          </a:p>
        </p:txBody>
      </p:sp>
      <p:sp>
        <p:nvSpPr>
          <p:cNvPr id="2" name="Slide Number Placeholder 3">
            <a:extLst>
              <a:ext uri="{FF2B5EF4-FFF2-40B4-BE49-F238E27FC236}">
                <a16:creationId xmlns:a16="http://schemas.microsoft.com/office/drawing/2014/main" id="{55BA30E0-7306-D304-BDD1-C4DBAF87E350}"/>
              </a:ext>
            </a:extLst>
          </p:cNvPr>
          <p:cNvSpPr>
            <a:spLocks noGrp="1"/>
          </p:cNvSpPr>
          <p:nvPr>
            <p:ph type="sldNum" sz="quarter" idx="4"/>
          </p:nvPr>
        </p:nvSpPr>
        <p:spPr/>
        <p:txBody>
          <a:bodyPr/>
          <a:lstStyle/>
          <a:p>
            <a:fld id="{97DD1AB5-42BA-4E8A-BFEE-435884E16AAB}" type="slidenum">
              <a:rPr lang="en-US" smtClean="0"/>
              <a:pPr/>
              <a:t>50</a:t>
            </a:fld>
            <a:endParaRPr lang="en-US" dirty="0"/>
          </a:p>
        </p:txBody>
      </p:sp>
    </p:spTree>
    <p:extLst>
      <p:ext uri="{BB962C8B-B14F-4D97-AF65-F5344CB8AC3E}">
        <p14:creationId xmlns:p14="http://schemas.microsoft.com/office/powerpoint/2010/main" val="994208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515B16-D2E3-4D6F-ABDC-AA5E5F24B984}"/>
              </a:ext>
            </a:extLst>
          </p:cNvPr>
          <p:cNvSpPr>
            <a:spLocks noGrp="1"/>
          </p:cNvSpPr>
          <p:nvPr>
            <p:ph type="title"/>
          </p:nvPr>
        </p:nvSpPr>
        <p:spPr>
          <a:prstGeom prst="rect">
            <a:avLst/>
          </a:prstGeom>
        </p:spPr>
        <p:txBody>
          <a:bodyPr/>
          <a:lstStyle/>
          <a:p>
            <a:r>
              <a:rPr lang="en-US" dirty="0"/>
              <a:t>Next Class</a:t>
            </a:r>
          </a:p>
        </p:txBody>
      </p:sp>
      <p:sp>
        <p:nvSpPr>
          <p:cNvPr id="4" name="Content Placeholder 3">
            <a:extLst>
              <a:ext uri="{FF2B5EF4-FFF2-40B4-BE49-F238E27FC236}">
                <a16:creationId xmlns:a16="http://schemas.microsoft.com/office/drawing/2014/main" id="{C092332B-C28E-4CEC-8083-D21E029776A8}"/>
              </a:ext>
            </a:extLst>
          </p:cNvPr>
          <p:cNvSpPr>
            <a:spLocks noGrp="1"/>
          </p:cNvSpPr>
          <p:nvPr>
            <p:ph idx="1"/>
          </p:nvPr>
        </p:nvSpPr>
        <p:spPr>
          <a:xfrm>
            <a:off x="228599" y="742950"/>
            <a:ext cx="8915399" cy="3733800"/>
          </a:xfrm>
          <a:prstGeom prst="rect">
            <a:avLst/>
          </a:prstGeom>
        </p:spPr>
        <p:txBody>
          <a:bodyPr/>
          <a:lstStyle/>
          <a:p>
            <a:r>
              <a:rPr lang="en-US" dirty="0"/>
              <a:t>Transactions!</a:t>
            </a:r>
          </a:p>
          <a:p>
            <a:endParaRPr lang="en-US" dirty="0"/>
          </a:p>
          <a:p>
            <a:r>
              <a:rPr lang="en-US" dirty="0"/>
              <a:t>A first lesson in transactions: Ben agrees to sell Zhongrui his car for $10k, so we need to transfer the money and update the title registry:</a:t>
            </a:r>
          </a:p>
          <a:p>
            <a:endParaRPr lang="en-US" sz="2000" dirty="0">
              <a:latin typeface="Inconsolata" pitchFamily="49" charset="77"/>
              <a:ea typeface="Inconsolata" pitchFamily="49" charset="77"/>
            </a:endParaRPr>
          </a:p>
          <a:p>
            <a:r>
              <a:rPr lang="en-US" sz="2000" dirty="0">
                <a:latin typeface="Inconsolata" pitchFamily="49" charset="77"/>
                <a:ea typeface="Inconsolata" pitchFamily="49" charset="77"/>
              </a:rPr>
              <a:t>UPDATE acct SET balance = balance – 10k WHERE customer = 'Zhongrui';</a:t>
            </a:r>
          </a:p>
          <a:p>
            <a:endParaRPr lang="en-US" sz="2000" dirty="0"/>
          </a:p>
          <a:p>
            <a:r>
              <a:rPr lang="en-US" sz="2000" dirty="0">
                <a:latin typeface="Inconsolata" pitchFamily="49" charset="77"/>
                <a:ea typeface="Inconsolata" pitchFamily="49" charset="77"/>
              </a:rPr>
              <a:t>UPDATE acct SET balance = balance + 10k WHERE customer = 'Ben';</a:t>
            </a:r>
          </a:p>
          <a:p>
            <a:endParaRPr lang="en-US" dirty="0"/>
          </a:p>
          <a:p>
            <a:endParaRPr lang="en-US" dirty="0"/>
          </a:p>
          <a:p>
            <a:endParaRPr lang="en-US" dirty="0">
              <a:latin typeface="Inconsolata" pitchFamily="49" charset="77"/>
              <a:ea typeface="Inconsolata" pitchFamily="49" charset="77"/>
            </a:endParaRPr>
          </a:p>
        </p:txBody>
      </p:sp>
      <p:sp>
        <p:nvSpPr>
          <p:cNvPr id="5" name="Slide Number Placeholder 3">
            <a:extLst>
              <a:ext uri="{FF2B5EF4-FFF2-40B4-BE49-F238E27FC236}">
                <a16:creationId xmlns:a16="http://schemas.microsoft.com/office/drawing/2014/main" id="{EFE7AAA8-06AA-2F19-AA25-76F5C73856B0}"/>
              </a:ext>
            </a:extLst>
          </p:cNvPr>
          <p:cNvSpPr>
            <a:spLocks noGrp="1"/>
          </p:cNvSpPr>
          <p:nvPr>
            <p:ph type="sldNum" sz="quarter" idx="4"/>
          </p:nvPr>
        </p:nvSpPr>
        <p:spPr/>
        <p:txBody>
          <a:bodyPr/>
          <a:lstStyle/>
          <a:p>
            <a:pPr algn="r"/>
            <a:fld id="{97DD1AB5-42BA-4E8A-BFEE-435884E16AAB}" type="slidenum">
              <a:rPr lang="en-US" smtClean="0"/>
              <a:pPr algn="r"/>
              <a:t>51</a:t>
            </a:fld>
            <a:endParaRPr lang="en-US" dirty="0"/>
          </a:p>
        </p:txBody>
      </p:sp>
    </p:spTree>
    <p:extLst>
      <p:ext uri="{BB962C8B-B14F-4D97-AF65-F5344CB8AC3E}">
        <p14:creationId xmlns:p14="http://schemas.microsoft.com/office/powerpoint/2010/main" val="701619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1BCFA-62A6-2BAC-EC5C-9372AA6AE5E2}"/>
              </a:ext>
            </a:extLst>
          </p:cNvPr>
          <p:cNvSpPr>
            <a:spLocks noGrp="1"/>
          </p:cNvSpPr>
          <p:nvPr>
            <p:ph type="title"/>
          </p:nvPr>
        </p:nvSpPr>
        <p:spPr/>
        <p:txBody>
          <a:bodyPr/>
          <a:lstStyle/>
          <a:p>
            <a:r>
              <a:rPr lang="en-US" dirty="0"/>
              <a:t>Essential Query Optimization papers</a:t>
            </a:r>
          </a:p>
        </p:txBody>
      </p:sp>
      <p:sp>
        <p:nvSpPr>
          <p:cNvPr id="5" name="Content Placeholder 4">
            <a:extLst>
              <a:ext uri="{FF2B5EF4-FFF2-40B4-BE49-F238E27FC236}">
                <a16:creationId xmlns:a16="http://schemas.microsoft.com/office/drawing/2014/main" id="{51C68D51-D585-728A-6ECA-EF6CC5834CAF}"/>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A081DB3D-EE26-0C23-DE18-B83F1F670A84}"/>
              </a:ext>
            </a:extLst>
          </p:cNvPr>
          <p:cNvSpPr>
            <a:spLocks noGrp="1"/>
          </p:cNvSpPr>
          <p:nvPr>
            <p:ph type="sldNum" sz="quarter" idx="4"/>
          </p:nvPr>
        </p:nvSpPr>
        <p:spPr/>
        <p:txBody>
          <a:bodyPr/>
          <a:lstStyle/>
          <a:p>
            <a:pPr algn="r"/>
            <a:fld id="{97DD1AB5-42BA-4E8A-BFEE-435884E16AAB}" type="slidenum">
              <a:rPr lang="en-US" smtClean="0"/>
              <a:pPr algn="r"/>
              <a:t>52</a:t>
            </a:fld>
            <a:endParaRPr lang="en-US" dirty="0"/>
          </a:p>
        </p:txBody>
      </p:sp>
      <p:pic>
        <p:nvPicPr>
          <p:cNvPr id="6" name="Picture 5">
            <a:extLst>
              <a:ext uri="{FF2B5EF4-FFF2-40B4-BE49-F238E27FC236}">
                <a16:creationId xmlns:a16="http://schemas.microsoft.com/office/drawing/2014/main" id="{91223440-CBE1-1843-4AA4-A0E97D9CFBEB}"/>
              </a:ext>
            </a:extLst>
          </p:cNvPr>
          <p:cNvPicPr>
            <a:picLocks noChangeAspect="1"/>
          </p:cNvPicPr>
          <p:nvPr/>
        </p:nvPicPr>
        <p:blipFill>
          <a:blip r:embed="rId3"/>
          <a:stretch>
            <a:fillRect/>
          </a:stretch>
        </p:blipFill>
        <p:spPr>
          <a:xfrm>
            <a:off x="202128" y="899214"/>
            <a:ext cx="2206487" cy="2743200"/>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E78EAC70-1C56-8F0B-F573-E40E91D4FCA5}"/>
              </a:ext>
            </a:extLst>
          </p:cNvPr>
          <p:cNvPicPr>
            <a:picLocks noChangeAspect="1"/>
          </p:cNvPicPr>
          <p:nvPr/>
        </p:nvPicPr>
        <p:blipFill>
          <a:blip r:embed="rId4"/>
          <a:stretch>
            <a:fillRect/>
          </a:stretch>
        </p:blipFill>
        <p:spPr>
          <a:xfrm>
            <a:off x="2513807" y="898921"/>
            <a:ext cx="2105401" cy="2743200"/>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8B35660F-3387-D0F4-3B6A-C2A5B1B7DD4F}"/>
              </a:ext>
            </a:extLst>
          </p:cNvPr>
          <p:cNvPicPr>
            <a:picLocks noChangeAspect="1"/>
          </p:cNvPicPr>
          <p:nvPr/>
        </p:nvPicPr>
        <p:blipFill>
          <a:blip r:embed="rId5"/>
          <a:stretch>
            <a:fillRect/>
          </a:stretch>
        </p:blipFill>
        <p:spPr>
          <a:xfrm>
            <a:off x="4724400" y="898921"/>
            <a:ext cx="2021489" cy="2743200"/>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8792914D-8A11-63E9-DBEF-4714F65B240D}"/>
              </a:ext>
            </a:extLst>
          </p:cNvPr>
          <p:cNvPicPr>
            <a:picLocks noChangeAspect="1"/>
          </p:cNvPicPr>
          <p:nvPr/>
        </p:nvPicPr>
        <p:blipFill>
          <a:blip r:embed="rId6"/>
          <a:stretch>
            <a:fillRect/>
          </a:stretch>
        </p:blipFill>
        <p:spPr>
          <a:xfrm>
            <a:off x="6851080" y="899214"/>
            <a:ext cx="2145700" cy="2743200"/>
          </a:xfrm>
          <a:prstGeom prst="rect">
            <a:avLst/>
          </a:prstGeom>
          <a:ln>
            <a:noFill/>
          </a:ln>
          <a:effectLst>
            <a:outerShdw blurRad="292100" dist="139700" dir="2700000" algn="tl" rotWithShape="0">
              <a:srgbClr val="333333">
                <a:alpha val="65000"/>
              </a:srgbClr>
            </a:outerShdw>
          </a:effectLst>
        </p:spPr>
      </p:pic>
      <p:sp>
        <p:nvSpPr>
          <p:cNvPr id="13" name="TextBox 12">
            <a:extLst>
              <a:ext uri="{FF2B5EF4-FFF2-40B4-BE49-F238E27FC236}">
                <a16:creationId xmlns:a16="http://schemas.microsoft.com/office/drawing/2014/main" id="{5C193A79-F7CA-137E-48A1-1DF0D5DC4F8F}"/>
              </a:ext>
            </a:extLst>
          </p:cNvPr>
          <p:cNvSpPr txBox="1"/>
          <p:nvPr/>
        </p:nvSpPr>
        <p:spPr>
          <a:xfrm>
            <a:off x="203300" y="3751452"/>
            <a:ext cx="2177686" cy="585160"/>
          </a:xfrm>
          <a:prstGeom prst="rect">
            <a:avLst/>
          </a:prstGeom>
          <a:ln w="12700"/>
          <a:scene3d>
            <a:camera prst="orthographicFront"/>
            <a:lightRig rig="threePt" dir="t"/>
          </a:scene3d>
          <a:sp3d>
            <a:bevelT w="114300" prst="artDeco"/>
          </a:sp3d>
        </p:spPr>
        <p:style>
          <a:lnRef idx="2">
            <a:schemeClr val="dk1"/>
          </a:lnRef>
          <a:fillRef idx="1">
            <a:schemeClr val="lt1"/>
          </a:fillRef>
          <a:effectRef idx="0">
            <a:schemeClr val="dk1"/>
          </a:effectRef>
          <a:fontRef idx="minor">
            <a:schemeClr val="dk1"/>
          </a:fontRef>
        </p:style>
        <p:txBody>
          <a:bodyPr wrap="square" rtlCol="0">
            <a:spAutoFit/>
          </a:bodyPr>
          <a:lstStyle/>
          <a:p>
            <a:pPr>
              <a:lnSpc>
                <a:spcPct val="110000"/>
              </a:lnSpc>
            </a:pPr>
            <a:r>
              <a:rPr lang="en-US" sz="1000" i="0" u="none" strike="noStrike" dirty="0" err="1">
                <a:solidFill>
                  <a:schemeClr val="tx1">
                    <a:lumMod val="75000"/>
                    <a:lumOff val="25000"/>
                  </a:schemeClr>
                </a:solidFill>
                <a:effectLst/>
                <a:latin typeface="Lato" panose="020F0502020204030203" pitchFamily="34" charset="77"/>
              </a:rPr>
              <a:t>Surajit</a:t>
            </a:r>
            <a:r>
              <a:rPr lang="en-US" sz="1000" i="0" u="none" strike="noStrike" dirty="0">
                <a:solidFill>
                  <a:schemeClr val="tx1">
                    <a:lumMod val="75000"/>
                    <a:lumOff val="25000"/>
                  </a:schemeClr>
                </a:solidFill>
                <a:effectLst/>
                <a:latin typeface="Lato" panose="020F0502020204030203" pitchFamily="34" charset="77"/>
              </a:rPr>
              <a:t> Chaudhuri: An Overview of Query Optimization in Relational Systems. PODS 1998: 34-43</a:t>
            </a:r>
          </a:p>
        </p:txBody>
      </p:sp>
      <p:sp>
        <p:nvSpPr>
          <p:cNvPr id="14" name="TextBox 13">
            <a:extLst>
              <a:ext uri="{FF2B5EF4-FFF2-40B4-BE49-F238E27FC236}">
                <a16:creationId xmlns:a16="http://schemas.microsoft.com/office/drawing/2014/main" id="{95C03A3A-E7A9-4609-315F-E6F40BF8481C}"/>
              </a:ext>
            </a:extLst>
          </p:cNvPr>
          <p:cNvSpPr txBox="1"/>
          <p:nvPr/>
        </p:nvSpPr>
        <p:spPr>
          <a:xfrm>
            <a:off x="2527675" y="3751452"/>
            <a:ext cx="2050036" cy="923714"/>
          </a:xfrm>
          <a:prstGeom prst="rect">
            <a:avLst/>
          </a:prstGeom>
          <a:ln w="12700"/>
          <a:scene3d>
            <a:camera prst="orthographicFront"/>
            <a:lightRig rig="threePt" dir="t"/>
          </a:scene3d>
          <a:sp3d>
            <a:bevelT w="114300" prst="artDeco"/>
          </a:sp3d>
        </p:spPr>
        <p:style>
          <a:lnRef idx="2">
            <a:schemeClr val="dk1"/>
          </a:lnRef>
          <a:fillRef idx="1">
            <a:schemeClr val="lt1"/>
          </a:fillRef>
          <a:effectRef idx="0">
            <a:schemeClr val="dk1"/>
          </a:effectRef>
          <a:fontRef idx="minor">
            <a:schemeClr val="dk1"/>
          </a:fontRef>
        </p:style>
        <p:txBody>
          <a:bodyPr wrap="square" rtlCol="0">
            <a:spAutoFit/>
          </a:bodyPr>
          <a:lstStyle/>
          <a:p>
            <a:pPr>
              <a:lnSpc>
                <a:spcPct val="110000"/>
              </a:lnSpc>
            </a:pPr>
            <a:r>
              <a:rPr lang="en-US" sz="1000" i="0" u="none" strike="noStrike" dirty="0">
                <a:solidFill>
                  <a:schemeClr val="tx1">
                    <a:lumMod val="75000"/>
                    <a:lumOff val="25000"/>
                  </a:schemeClr>
                </a:solidFill>
                <a:effectLst/>
                <a:latin typeface="Lato" panose="020F0502020204030203" pitchFamily="34" charset="77"/>
              </a:rPr>
              <a:t>Goetz </a:t>
            </a:r>
            <a:r>
              <a:rPr lang="en-US" sz="1000" i="0" u="none" strike="noStrike" dirty="0" err="1">
                <a:solidFill>
                  <a:schemeClr val="tx1">
                    <a:lumMod val="75000"/>
                    <a:lumOff val="25000"/>
                  </a:schemeClr>
                </a:solidFill>
                <a:effectLst/>
                <a:latin typeface="Lato" panose="020F0502020204030203" pitchFamily="34" charset="77"/>
              </a:rPr>
              <a:t>Graefe</a:t>
            </a:r>
            <a:r>
              <a:rPr lang="en-US" sz="1000" i="0" u="none" strike="noStrike" dirty="0">
                <a:solidFill>
                  <a:schemeClr val="tx1">
                    <a:lumMod val="75000"/>
                    <a:lumOff val="25000"/>
                  </a:schemeClr>
                </a:solidFill>
                <a:effectLst/>
                <a:latin typeface="Lato" panose="020F0502020204030203" pitchFamily="34" charset="77"/>
              </a:rPr>
              <a:t>, William J. McKenna: The Volcano Optimizer Generator: Extensibility and Efficient Search. ICDE 1993: 209-218</a:t>
            </a:r>
          </a:p>
        </p:txBody>
      </p:sp>
      <p:sp>
        <p:nvSpPr>
          <p:cNvPr id="16" name="TextBox 15">
            <a:extLst>
              <a:ext uri="{FF2B5EF4-FFF2-40B4-BE49-F238E27FC236}">
                <a16:creationId xmlns:a16="http://schemas.microsoft.com/office/drawing/2014/main" id="{248EAC1B-16CD-AF30-5FA9-EF1E9020E92F}"/>
              </a:ext>
            </a:extLst>
          </p:cNvPr>
          <p:cNvSpPr txBox="1"/>
          <p:nvPr/>
        </p:nvSpPr>
        <p:spPr>
          <a:xfrm>
            <a:off x="4724400" y="3751452"/>
            <a:ext cx="2023218" cy="1262269"/>
          </a:xfrm>
          <a:prstGeom prst="rect">
            <a:avLst/>
          </a:prstGeom>
          <a:ln w="12700"/>
          <a:scene3d>
            <a:camera prst="orthographicFront"/>
            <a:lightRig rig="threePt" dir="t"/>
          </a:scene3d>
          <a:sp3d>
            <a:bevelT w="114300" prst="artDeco"/>
          </a:sp3d>
        </p:spPr>
        <p:style>
          <a:lnRef idx="2">
            <a:schemeClr val="dk1"/>
          </a:lnRef>
          <a:fillRef idx="1">
            <a:schemeClr val="lt1"/>
          </a:fillRef>
          <a:effectRef idx="0">
            <a:schemeClr val="dk1"/>
          </a:effectRef>
          <a:fontRef idx="minor">
            <a:schemeClr val="dk1"/>
          </a:fontRef>
        </p:style>
        <p:txBody>
          <a:bodyPr wrap="square" rtlCol="0">
            <a:spAutoFit/>
          </a:bodyPr>
          <a:lstStyle/>
          <a:p>
            <a:pPr>
              <a:lnSpc>
                <a:spcPct val="110000"/>
              </a:lnSpc>
            </a:pPr>
            <a:r>
              <a:rPr lang="en-US" sz="1000" i="0" u="none" strike="noStrike" dirty="0">
                <a:solidFill>
                  <a:schemeClr val="tx1">
                    <a:lumMod val="75000"/>
                    <a:lumOff val="25000"/>
                  </a:schemeClr>
                </a:solidFill>
                <a:effectLst/>
                <a:latin typeface="Lato" panose="020F0502020204030203" pitchFamily="34" charset="77"/>
              </a:rPr>
              <a:t>Patricia G. Selinger, Morton M. </a:t>
            </a:r>
            <a:r>
              <a:rPr lang="en-US" sz="1000" i="0" u="none" strike="noStrike" dirty="0" err="1">
                <a:solidFill>
                  <a:schemeClr val="tx1">
                    <a:lumMod val="75000"/>
                    <a:lumOff val="25000"/>
                  </a:schemeClr>
                </a:solidFill>
                <a:effectLst/>
                <a:latin typeface="Lato" panose="020F0502020204030203" pitchFamily="34" charset="77"/>
              </a:rPr>
              <a:t>Astrahan</a:t>
            </a:r>
            <a:r>
              <a:rPr lang="en-US" sz="1000" i="0" u="none" strike="noStrike" dirty="0">
                <a:solidFill>
                  <a:schemeClr val="tx1">
                    <a:lumMod val="75000"/>
                    <a:lumOff val="25000"/>
                  </a:schemeClr>
                </a:solidFill>
                <a:effectLst/>
                <a:latin typeface="Lato" panose="020F0502020204030203" pitchFamily="34" charset="77"/>
              </a:rPr>
              <a:t>, Donald D. Chamberlin, Raymond A. Lorie, Thomas G. Price: Access Path Selection in a Relational Database Management System. SIGMOD Conference 1979: 23-34</a:t>
            </a:r>
          </a:p>
        </p:txBody>
      </p:sp>
      <p:sp>
        <p:nvSpPr>
          <p:cNvPr id="17" name="TextBox 16">
            <a:extLst>
              <a:ext uri="{FF2B5EF4-FFF2-40B4-BE49-F238E27FC236}">
                <a16:creationId xmlns:a16="http://schemas.microsoft.com/office/drawing/2014/main" id="{F9AE73E8-3BA9-C5B1-32EE-179108D8EB89}"/>
              </a:ext>
            </a:extLst>
          </p:cNvPr>
          <p:cNvSpPr txBox="1"/>
          <p:nvPr/>
        </p:nvSpPr>
        <p:spPr>
          <a:xfrm>
            <a:off x="6847181" y="3751452"/>
            <a:ext cx="2153497" cy="1092992"/>
          </a:xfrm>
          <a:prstGeom prst="rect">
            <a:avLst/>
          </a:prstGeom>
          <a:ln w="12700"/>
          <a:scene3d>
            <a:camera prst="orthographicFront"/>
            <a:lightRig rig="threePt" dir="t"/>
          </a:scene3d>
          <a:sp3d>
            <a:bevelT w="114300" prst="artDeco"/>
          </a:sp3d>
        </p:spPr>
        <p:style>
          <a:lnRef idx="2">
            <a:schemeClr val="dk1"/>
          </a:lnRef>
          <a:fillRef idx="1">
            <a:schemeClr val="lt1"/>
          </a:fillRef>
          <a:effectRef idx="0">
            <a:schemeClr val="dk1"/>
          </a:effectRef>
          <a:fontRef idx="minor">
            <a:schemeClr val="dk1"/>
          </a:fontRef>
        </p:style>
        <p:txBody>
          <a:bodyPr wrap="square" rtlCol="0">
            <a:spAutoFit/>
          </a:bodyPr>
          <a:lstStyle/>
          <a:p>
            <a:pPr>
              <a:lnSpc>
                <a:spcPct val="110000"/>
              </a:lnSpc>
            </a:pPr>
            <a:r>
              <a:rPr lang="en-US" sz="1000" i="0" u="none" strike="noStrike" dirty="0" err="1">
                <a:solidFill>
                  <a:schemeClr val="tx1">
                    <a:lumMod val="75000"/>
                    <a:lumOff val="25000"/>
                  </a:schemeClr>
                </a:solidFill>
                <a:effectLst/>
                <a:latin typeface="Lato" panose="020F0502020204030203" pitchFamily="34" charset="77"/>
              </a:rPr>
              <a:t>Umeshwar</a:t>
            </a:r>
            <a:r>
              <a:rPr lang="en-US" sz="1000" i="0" u="none" strike="noStrike" dirty="0">
                <a:solidFill>
                  <a:schemeClr val="tx1">
                    <a:lumMod val="75000"/>
                    <a:lumOff val="25000"/>
                  </a:schemeClr>
                </a:solidFill>
                <a:effectLst/>
                <a:latin typeface="Lato" panose="020F0502020204030203" pitchFamily="34" charset="77"/>
              </a:rPr>
              <a:t> </a:t>
            </a:r>
            <a:r>
              <a:rPr lang="en-US" sz="1000" i="0" u="none" strike="noStrike" dirty="0" err="1">
                <a:solidFill>
                  <a:schemeClr val="tx1">
                    <a:lumMod val="75000"/>
                    <a:lumOff val="25000"/>
                  </a:schemeClr>
                </a:solidFill>
                <a:effectLst/>
                <a:latin typeface="Lato" panose="020F0502020204030203" pitchFamily="34" charset="77"/>
              </a:rPr>
              <a:t>Dayal</a:t>
            </a:r>
            <a:r>
              <a:rPr lang="en-US" sz="1000" i="0" u="none" strike="noStrike" dirty="0">
                <a:solidFill>
                  <a:schemeClr val="tx1">
                    <a:lumMod val="75000"/>
                    <a:lumOff val="25000"/>
                  </a:schemeClr>
                </a:solidFill>
                <a:effectLst/>
                <a:latin typeface="Lato" panose="020F0502020204030203" pitchFamily="34" charset="77"/>
              </a:rPr>
              <a:t>: Of Nests and Trees: A Unified Approach to Processing Queries That Contain Nested Subqueries, Aggregates, and Quantifiers. VLDB 1987: 197-208</a:t>
            </a:r>
          </a:p>
        </p:txBody>
      </p:sp>
      <p:sp>
        <p:nvSpPr>
          <p:cNvPr id="3" name="Down Ribbon 2">
            <a:extLst>
              <a:ext uri="{FF2B5EF4-FFF2-40B4-BE49-F238E27FC236}">
                <a16:creationId xmlns:a16="http://schemas.microsoft.com/office/drawing/2014/main" id="{D812751C-01D7-B92B-B2DB-625B32CDE3F4}"/>
              </a:ext>
            </a:extLst>
          </p:cNvPr>
          <p:cNvSpPr/>
          <p:nvPr/>
        </p:nvSpPr>
        <p:spPr>
          <a:xfrm rot="18732297">
            <a:off x="-107977" y="254851"/>
            <a:ext cx="1130355" cy="442515"/>
          </a:xfrm>
          <a:prstGeom prst="ribbon">
            <a:avLst>
              <a:gd name="adj1" fmla="val 16667"/>
              <a:gd name="adj2" fmla="val 68321"/>
            </a:avLst>
          </a:prstGeom>
          <a:gradFill flip="none" rotWithShape="1">
            <a:gsLst>
              <a:gs pos="0">
                <a:schemeClr val="bg1">
                  <a:lumMod val="50000"/>
                </a:schemeClr>
              </a:gs>
              <a:gs pos="80000">
                <a:schemeClr val="bg1">
                  <a:lumMod val="75000"/>
                </a:schemeClr>
              </a:gs>
              <a:gs pos="100000">
                <a:schemeClr val="bg1">
                  <a:lumMod val="95000"/>
                </a:schemeClr>
              </a:gs>
            </a:gsLst>
            <a:path path="circle">
              <a:fillToRect l="50000" t="50000" r="50000" b="50000"/>
            </a:path>
            <a:tileRect/>
          </a:gra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t>Bonus</a:t>
            </a:r>
          </a:p>
        </p:txBody>
      </p:sp>
    </p:spTree>
    <p:extLst>
      <p:ext uri="{BB962C8B-B14F-4D97-AF65-F5344CB8AC3E}">
        <p14:creationId xmlns:p14="http://schemas.microsoft.com/office/powerpoint/2010/main" val="119619557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7732E-2701-C7C3-4F59-31345451BAED}"/>
              </a:ext>
            </a:extLst>
          </p:cNvPr>
          <p:cNvSpPr>
            <a:spLocks noGrp="1"/>
          </p:cNvSpPr>
          <p:nvPr>
            <p:ph type="title"/>
          </p:nvPr>
        </p:nvSpPr>
        <p:spPr/>
        <p:txBody>
          <a:bodyPr/>
          <a:lstStyle/>
          <a:p>
            <a:r>
              <a:rPr lang="en-US" dirty="0"/>
              <a:t>Suggestions if you are going to build a QO</a:t>
            </a:r>
          </a:p>
        </p:txBody>
      </p:sp>
      <p:sp>
        <p:nvSpPr>
          <p:cNvPr id="3" name="Content Placeholder 2">
            <a:extLst>
              <a:ext uri="{FF2B5EF4-FFF2-40B4-BE49-F238E27FC236}">
                <a16:creationId xmlns:a16="http://schemas.microsoft.com/office/drawing/2014/main" id="{BF809067-B9D4-6CB9-1AEB-25727DD88C00}"/>
              </a:ext>
            </a:extLst>
          </p:cNvPr>
          <p:cNvSpPr>
            <a:spLocks noGrp="1"/>
          </p:cNvSpPr>
          <p:nvPr>
            <p:ph idx="1"/>
          </p:nvPr>
        </p:nvSpPr>
        <p:spPr/>
        <p:txBody>
          <a:bodyPr/>
          <a:lstStyle/>
          <a:p>
            <a:r>
              <a:rPr lang="en-US" dirty="0"/>
              <a:t>Rule 1: Read lots of papers, especially from the 80s &amp; 90s.</a:t>
            </a:r>
          </a:p>
          <a:p>
            <a:pPr lvl="1"/>
            <a:r>
              <a:rPr lang="en-US" dirty="0"/>
              <a:t>Expect new combinations, only partially new core inventions.</a:t>
            </a:r>
          </a:p>
          <a:p>
            <a:r>
              <a:rPr lang="en-US" dirty="0"/>
              <a:t>Rule 2: Early on, test various workloads on the QO. </a:t>
            </a:r>
          </a:p>
          <a:p>
            <a:pPr lvl="1"/>
            <a:r>
              <a:rPr lang="en-US" dirty="0"/>
              <a:t>QOs harden over time as they “see” new workloads. Let them see more ASAP.</a:t>
            </a:r>
          </a:p>
          <a:p>
            <a:r>
              <a:rPr lang="en-US" dirty="0"/>
              <a:t>Rule 3: Throw away the initial one (or two) and start anew.</a:t>
            </a:r>
          </a:p>
          <a:p>
            <a:pPr lvl="1"/>
            <a:r>
              <a:rPr lang="en-US" dirty="0"/>
              <a:t> The hard part is going to be nitty-gritty details like data structures and pointers to shared objects; e.g., the list of predicates and the query graph structure,  … You will NOT get this right in the first pass. Don’t try to patch; be prepared to rewrite. </a:t>
            </a:r>
          </a:p>
        </p:txBody>
      </p:sp>
      <p:sp>
        <p:nvSpPr>
          <p:cNvPr id="4" name="Slide Number Placeholder 3">
            <a:extLst>
              <a:ext uri="{FF2B5EF4-FFF2-40B4-BE49-F238E27FC236}">
                <a16:creationId xmlns:a16="http://schemas.microsoft.com/office/drawing/2014/main" id="{0986FBD2-A5E0-3747-3966-A4404E93DA95}"/>
              </a:ext>
            </a:extLst>
          </p:cNvPr>
          <p:cNvSpPr>
            <a:spLocks noGrp="1"/>
          </p:cNvSpPr>
          <p:nvPr>
            <p:ph type="sldNum" sz="quarter" idx="4"/>
          </p:nvPr>
        </p:nvSpPr>
        <p:spPr/>
        <p:txBody>
          <a:bodyPr/>
          <a:lstStyle/>
          <a:p>
            <a:fld id="{97DD1AB5-42BA-4E8A-BFEE-435884E16AAB}" type="slidenum">
              <a:rPr lang="en-US" smtClean="0"/>
              <a:pPr/>
              <a:t>53</a:t>
            </a:fld>
            <a:endParaRPr lang="en-US" dirty="0"/>
          </a:p>
        </p:txBody>
      </p:sp>
      <p:sp>
        <p:nvSpPr>
          <p:cNvPr id="5" name="Down Ribbon 4">
            <a:extLst>
              <a:ext uri="{FF2B5EF4-FFF2-40B4-BE49-F238E27FC236}">
                <a16:creationId xmlns:a16="http://schemas.microsoft.com/office/drawing/2014/main" id="{348A1370-E31E-17FC-F6D2-89DCD5F0CB39}"/>
              </a:ext>
            </a:extLst>
          </p:cNvPr>
          <p:cNvSpPr/>
          <p:nvPr/>
        </p:nvSpPr>
        <p:spPr>
          <a:xfrm rot="18732297">
            <a:off x="-194351" y="183001"/>
            <a:ext cx="1130355" cy="442515"/>
          </a:xfrm>
          <a:prstGeom prst="ribbon">
            <a:avLst>
              <a:gd name="adj1" fmla="val 16667"/>
              <a:gd name="adj2" fmla="val 68321"/>
            </a:avLst>
          </a:prstGeom>
          <a:gradFill flip="none" rotWithShape="1">
            <a:gsLst>
              <a:gs pos="0">
                <a:schemeClr val="bg1">
                  <a:lumMod val="50000"/>
                </a:schemeClr>
              </a:gs>
              <a:gs pos="80000">
                <a:schemeClr val="bg1">
                  <a:lumMod val="75000"/>
                </a:schemeClr>
              </a:gs>
              <a:gs pos="100000">
                <a:schemeClr val="bg1">
                  <a:lumMod val="95000"/>
                </a:schemeClr>
              </a:gs>
            </a:gsLst>
            <a:path path="circle">
              <a:fillToRect l="50000" t="50000" r="50000" b="50000"/>
            </a:path>
            <a:tileRect/>
          </a:gra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US" dirty="0"/>
              <a:t>Bonus</a:t>
            </a:r>
          </a:p>
        </p:txBody>
      </p:sp>
    </p:spTree>
    <p:extLst>
      <p:ext uri="{BB962C8B-B14F-4D97-AF65-F5344CB8AC3E}">
        <p14:creationId xmlns:p14="http://schemas.microsoft.com/office/powerpoint/2010/main" val="39422286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530" name="Title 1"/>
          <p:cNvSpPr>
            <a:spLocks noGrp="1"/>
          </p:cNvSpPr>
          <p:nvPr>
            <p:ph type="title"/>
          </p:nvPr>
        </p:nvSpPr>
        <p:spPr>
          <a:prstGeom prst="rect">
            <a:avLst/>
          </a:prstGeom>
        </p:spPr>
        <p:txBody>
          <a:bodyPr/>
          <a:lstStyle/>
          <a:p>
            <a:r>
              <a:rPr lang="en-US" dirty="0"/>
              <a:t>RELATIONAL ALGEBRA EQUIVALENCES</a:t>
            </a:r>
          </a:p>
        </p:txBody>
      </p:sp>
      <p:sp>
        <p:nvSpPr>
          <p:cNvPr id="22531" name="Content Placeholder 2"/>
          <p:cNvSpPr>
            <a:spLocks noGrp="1"/>
          </p:cNvSpPr>
          <p:nvPr>
            <p:ph idx="1"/>
          </p:nvPr>
        </p:nvSpPr>
        <p:spPr>
          <a:prstGeom prst="rect">
            <a:avLst/>
          </a:prstGeom>
        </p:spPr>
        <p:txBody>
          <a:bodyPr/>
          <a:lstStyle/>
          <a:p>
            <a:r>
              <a:rPr lang="en-US" dirty="0"/>
              <a:t>Two relational algebra expressions are </a:t>
            </a:r>
            <a:r>
              <a:rPr lang="en-US" u="sng" dirty="0"/>
              <a:t>equivalent</a:t>
            </a:r>
            <a:r>
              <a:rPr lang="en-US" dirty="0"/>
              <a:t> if they generate the same set of tuples.</a:t>
            </a:r>
          </a:p>
          <a:p>
            <a:endParaRPr lang="en-US" sz="1200" dirty="0"/>
          </a:p>
          <a:p>
            <a:r>
              <a:rPr lang="en-US" dirty="0"/>
              <a:t>The DBMS can identify better query plans without a cost model.</a:t>
            </a:r>
          </a:p>
          <a:p>
            <a:endParaRPr lang="en-US" sz="1200" dirty="0"/>
          </a:p>
          <a:p>
            <a:r>
              <a:rPr lang="en-US" dirty="0"/>
              <a:t>This is often called </a:t>
            </a:r>
            <a:r>
              <a:rPr lang="en-US" u="sng" dirty="0"/>
              <a:t>query rewriting</a:t>
            </a:r>
            <a:r>
              <a:rPr lang="en-US" dirty="0"/>
              <a:t>.</a:t>
            </a:r>
          </a:p>
        </p:txBody>
      </p:sp>
      <p:sp>
        <p:nvSpPr>
          <p:cNvPr id="4" name="Slide Number Placeholder 3">
            <a:extLst>
              <a:ext uri="{FF2B5EF4-FFF2-40B4-BE49-F238E27FC236}">
                <a16:creationId xmlns:a16="http://schemas.microsoft.com/office/drawing/2014/main" id="{29D50F5A-9B96-4808-9C83-B91F087EEAF0}"/>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54</a:t>
            </a:fld>
            <a:endParaRPr lang="en-US">
              <a:solidFill>
                <a:prstClr val="white">
                  <a:lumMod val="50000"/>
                </a:prstClr>
              </a:solidFill>
            </a:endParaRPr>
          </a:p>
        </p:txBody>
      </p:sp>
    </p:spTree>
    <p:extLst>
      <p:ext uri="{BB962C8B-B14F-4D97-AF65-F5344CB8AC3E}">
        <p14:creationId xmlns:p14="http://schemas.microsoft.com/office/powerpoint/2010/main" val="23169506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818" name="Title 1"/>
          <p:cNvSpPr>
            <a:spLocks noGrp="1"/>
          </p:cNvSpPr>
          <p:nvPr>
            <p:ph type="title"/>
          </p:nvPr>
        </p:nvSpPr>
        <p:spPr>
          <a:prstGeom prst="rect">
            <a:avLst/>
          </a:prstGeom>
        </p:spPr>
        <p:txBody>
          <a:bodyPr/>
          <a:lstStyle/>
          <a:p>
            <a:r>
              <a:rPr lang="en-US" dirty="0"/>
              <a:t>PREDICATE PUSHDOWN</a:t>
            </a:r>
          </a:p>
        </p:txBody>
      </p:sp>
      <p:sp>
        <p:nvSpPr>
          <p:cNvPr id="2" name="Slide Number Placeholder 1">
            <a:extLst>
              <a:ext uri="{FF2B5EF4-FFF2-40B4-BE49-F238E27FC236}">
                <a16:creationId xmlns:a16="http://schemas.microsoft.com/office/drawing/2014/main" id="{6D1D56E1-E48F-4158-B99D-20F61537D6B1}"/>
              </a:ext>
            </a:extLst>
          </p:cNvPr>
          <p:cNvSpPr>
            <a:spLocks noGrp="1"/>
          </p:cNvSpPr>
          <p:nvPr>
            <p:ph type="sldNum" sz="quarter" idx="4"/>
          </p:nvPr>
        </p:nvSpPr>
        <p:spPr>
          <a:prstGeom prst="rect">
            <a:avLst/>
          </a:prstGeom>
        </p:spPr>
        <p:txBody>
          <a:bodyPr/>
          <a:lstStyle/>
          <a:p>
            <a:fld id="{97DD1AB5-42BA-4E8A-BFEE-435884E16AAB}" type="slidenum">
              <a:rPr lang="en-US" smtClean="0"/>
              <a:pPr/>
              <a:t>55</a:t>
            </a:fld>
            <a:endParaRPr lang="en-US" dirty="0"/>
          </a:p>
        </p:txBody>
      </p:sp>
      <p:grpSp>
        <p:nvGrpSpPr>
          <p:cNvPr id="3" name="Group 2">
            <a:extLst>
              <a:ext uri="{FF2B5EF4-FFF2-40B4-BE49-F238E27FC236}">
                <a16:creationId xmlns:a16="http://schemas.microsoft.com/office/drawing/2014/main" id="{06D73368-8C58-482F-9A37-E603F994E4C4}"/>
              </a:ext>
            </a:extLst>
          </p:cNvPr>
          <p:cNvGrpSpPr/>
          <p:nvPr/>
        </p:nvGrpSpPr>
        <p:grpSpPr>
          <a:xfrm>
            <a:off x="5143500" y="2604216"/>
            <a:ext cx="2895600" cy="2177334"/>
            <a:chOff x="5143500" y="2451816"/>
            <a:chExt cx="2895600" cy="2177334"/>
          </a:xfrm>
        </p:grpSpPr>
        <p:sp>
          <p:nvSpPr>
            <p:cNvPr id="39" name="Rectangle 68">
              <a:extLst>
                <a:ext uri="{FF2B5EF4-FFF2-40B4-BE49-F238E27FC236}">
                  <a16:creationId xmlns:a16="http://schemas.microsoft.com/office/drawing/2014/main" id="{A223B9A9-77BE-493C-9207-A6DBDFA110D4}"/>
                </a:ext>
              </a:extLst>
            </p:cNvPr>
            <p:cNvSpPr>
              <a:spLocks noChangeArrowheads="1"/>
            </p:cNvSpPr>
            <p:nvPr/>
          </p:nvSpPr>
          <p:spPr bwMode="auto">
            <a:xfrm>
              <a:off x="5143500" y="2451816"/>
              <a:ext cx="2895600" cy="2177334"/>
            </a:xfrm>
            <a:prstGeom prst="rect">
              <a:avLst/>
            </a:prstGeom>
            <a:solidFill>
              <a:schemeClr val="bg1">
                <a:lumMod val="85000"/>
              </a:schemeClr>
            </a:solidFill>
            <a:ln w="28575" algn="ctr">
              <a:solidFill>
                <a:srgbClr val="646464"/>
              </a:solidFill>
              <a:round/>
              <a:headEnd type="none" w="sm" len="sm"/>
              <a:tailEnd type="triangle" w="med" len="med"/>
            </a:ln>
          </p:spPr>
          <p:txBody>
            <a:bodyPr wrap="none" anchor="ctr"/>
            <a:lstStyle/>
            <a:p>
              <a:endParaRPr lang="en-US"/>
            </a:p>
          </p:txBody>
        </p:sp>
        <p:sp>
          <p:nvSpPr>
            <p:cNvPr id="41" name="Text Box 13">
              <a:extLst>
                <a:ext uri="{FF2B5EF4-FFF2-40B4-BE49-F238E27FC236}">
                  <a16:creationId xmlns:a16="http://schemas.microsoft.com/office/drawing/2014/main" id="{6EB0428B-6C6C-4151-9CCB-02277AC1CDEE}"/>
                </a:ext>
              </a:extLst>
            </p:cNvPr>
            <p:cNvSpPr txBox="1">
              <a:spLocks noChangeArrowheads="1"/>
            </p:cNvSpPr>
            <p:nvPr/>
          </p:nvSpPr>
          <p:spPr bwMode="auto">
            <a:xfrm>
              <a:off x="5291699" y="4248150"/>
              <a:ext cx="10403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0" rIns="0" bIns="0" anchor="b" anchorCtr="0">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a:spcBef>
                  <a:spcPct val="50000"/>
                </a:spcBef>
              </a:pPr>
              <a:r>
                <a:rPr lang="en-US" sz="2000" b="1" u="none" dirty="0">
                  <a:solidFill>
                    <a:schemeClr val="tx1">
                      <a:lumMod val="65000"/>
                      <a:lumOff val="35000"/>
                    </a:schemeClr>
                  </a:solidFill>
                  <a:latin typeface="Open Sans Extrabold" pitchFamily="34" charset="0"/>
                  <a:ea typeface="Open Sans Extrabold" pitchFamily="34" charset="0"/>
                  <a:cs typeface="Open Sans Extrabold" pitchFamily="34" charset="0"/>
                </a:rPr>
                <a:t>student</a:t>
              </a:r>
              <a:endParaRPr lang="en-US" sz="1400" b="1" u="none" dirty="0">
                <a:solidFill>
                  <a:schemeClr val="tx1">
                    <a:lumMod val="65000"/>
                    <a:lumOff val="35000"/>
                  </a:schemeClr>
                </a:solidFill>
                <a:latin typeface="Open Sans Extrabold" pitchFamily="34" charset="0"/>
                <a:ea typeface="Open Sans Extrabold" pitchFamily="34" charset="0"/>
                <a:cs typeface="Open Sans Extrabold" pitchFamily="34" charset="0"/>
              </a:endParaRPr>
            </a:p>
          </p:txBody>
        </p:sp>
        <p:sp>
          <p:nvSpPr>
            <p:cNvPr id="42" name="Text Box 14">
              <a:extLst>
                <a:ext uri="{FF2B5EF4-FFF2-40B4-BE49-F238E27FC236}">
                  <a16:creationId xmlns:a16="http://schemas.microsoft.com/office/drawing/2014/main" id="{57210FC9-C2F7-43C1-A7D7-89F242F093BF}"/>
                </a:ext>
              </a:extLst>
            </p:cNvPr>
            <p:cNvSpPr txBox="1">
              <a:spLocks noChangeArrowheads="1"/>
            </p:cNvSpPr>
            <p:nvPr/>
          </p:nvSpPr>
          <p:spPr bwMode="auto">
            <a:xfrm>
              <a:off x="6629245" y="4248150"/>
              <a:ext cx="119167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91440" tIns="0" rIns="0" bIns="0" anchor="b" anchorCtr="0">
              <a:spAutoFit/>
            </a:bodyPr>
            <a:lstStyle>
              <a:defPPr>
                <a:defRPr lang="en-US"/>
              </a:defPPr>
              <a:lvl1pPr algn="ctr">
                <a:spcBef>
                  <a:spcPct val="50000"/>
                </a:spcBef>
                <a:defRPr sz="2000" b="1" u="none">
                  <a:latin typeface="Open Sans Extrabold" pitchFamily="34" charset="0"/>
                  <a:ea typeface="Open Sans Extrabold" pitchFamily="34" charset="0"/>
                  <a:cs typeface="Open Sans Extrabold" pitchFamily="34" charset="0"/>
                </a:defRPr>
              </a:lvl1pPr>
              <a:lvl2pPr marL="742950" indent="-285750">
                <a:defRPr sz="3100" u="sng">
                  <a:latin typeface="Times New Roman" pitchFamily="18" charset="0"/>
                  <a:ea typeface="ＭＳ Ｐゴシック" charset="-128"/>
                </a:defRPr>
              </a:lvl2pPr>
              <a:lvl3pPr marL="1143000" indent="-228600">
                <a:defRPr sz="3100" u="sng">
                  <a:latin typeface="Times New Roman" pitchFamily="18" charset="0"/>
                  <a:ea typeface="ＭＳ Ｐゴシック" charset="-128"/>
                </a:defRPr>
              </a:lvl3pPr>
              <a:lvl4pPr marL="1600200" indent="-228600">
                <a:defRPr sz="3100" u="sng">
                  <a:latin typeface="Times New Roman" pitchFamily="18" charset="0"/>
                  <a:ea typeface="ＭＳ Ｐゴシック" charset="-128"/>
                </a:defRPr>
              </a:lvl4pPr>
              <a:lvl5pPr marL="2057400" indent="-228600">
                <a:defRPr sz="3100" u="sng">
                  <a:latin typeface="Times New Roman" pitchFamily="18" charset="0"/>
                  <a:ea typeface="ＭＳ Ｐゴシック" charset="-128"/>
                </a:defRPr>
              </a:lvl5pPr>
              <a:lvl6pPr marL="2514600" indent="-228600" algn="ctr" eaLnBrk="0" fontAlgn="base" hangingPunct="0">
                <a:spcBef>
                  <a:spcPct val="0"/>
                </a:spcBef>
                <a:spcAft>
                  <a:spcPct val="0"/>
                </a:spcAft>
                <a:defRPr sz="3100" u="sng">
                  <a:latin typeface="Times New Roman" pitchFamily="18" charset="0"/>
                  <a:ea typeface="ＭＳ Ｐゴシック" charset="-128"/>
                </a:defRPr>
              </a:lvl6pPr>
              <a:lvl7pPr marL="2971800" indent="-228600" algn="ctr" eaLnBrk="0" fontAlgn="base" hangingPunct="0">
                <a:spcBef>
                  <a:spcPct val="0"/>
                </a:spcBef>
                <a:spcAft>
                  <a:spcPct val="0"/>
                </a:spcAft>
                <a:defRPr sz="3100" u="sng">
                  <a:latin typeface="Times New Roman" pitchFamily="18" charset="0"/>
                  <a:ea typeface="ＭＳ Ｐゴシック" charset="-128"/>
                </a:defRPr>
              </a:lvl7pPr>
              <a:lvl8pPr marL="3429000" indent="-228600" algn="ctr" eaLnBrk="0" fontAlgn="base" hangingPunct="0">
                <a:spcBef>
                  <a:spcPct val="0"/>
                </a:spcBef>
                <a:spcAft>
                  <a:spcPct val="0"/>
                </a:spcAft>
                <a:defRPr sz="3100" u="sng">
                  <a:latin typeface="Times New Roman" pitchFamily="18" charset="0"/>
                  <a:ea typeface="ＭＳ Ｐゴシック" charset="-128"/>
                </a:defRPr>
              </a:lvl8pPr>
              <a:lvl9pPr marL="3886200" indent="-228600" algn="ctr" eaLnBrk="0" fontAlgn="base" hangingPunct="0">
                <a:spcBef>
                  <a:spcPct val="0"/>
                </a:spcBef>
                <a:spcAft>
                  <a:spcPct val="0"/>
                </a:spcAft>
                <a:defRPr sz="3100" u="sng">
                  <a:latin typeface="Times New Roman" pitchFamily="18" charset="0"/>
                  <a:ea typeface="ＭＳ Ｐゴシック" charset="-128"/>
                </a:defRPr>
              </a:lvl9pPr>
            </a:lstStyle>
            <a:p>
              <a:r>
                <a:rPr lang="en-US" dirty="0">
                  <a:solidFill>
                    <a:schemeClr val="tx1">
                      <a:lumMod val="65000"/>
                      <a:lumOff val="35000"/>
                    </a:schemeClr>
                  </a:solidFill>
                </a:rPr>
                <a:t>enrolled</a:t>
              </a:r>
            </a:p>
          </p:txBody>
        </p:sp>
        <p:sp>
          <p:nvSpPr>
            <p:cNvPr id="43" name="TextBox 70">
              <a:extLst>
                <a:ext uri="{FF2B5EF4-FFF2-40B4-BE49-F238E27FC236}">
                  <a16:creationId xmlns:a16="http://schemas.microsoft.com/office/drawing/2014/main" id="{23DDF910-D719-4008-B5B5-36BC3DBBE2A2}"/>
                </a:ext>
              </a:extLst>
            </p:cNvPr>
            <p:cNvSpPr txBox="1">
              <a:spLocks noChangeArrowheads="1"/>
            </p:cNvSpPr>
            <p:nvPr/>
          </p:nvSpPr>
          <p:spPr bwMode="auto">
            <a:xfrm>
              <a:off x="6492106" y="3270706"/>
              <a:ext cx="98745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err="1">
                  <a:solidFill>
                    <a:srgbClr val="EF3E42"/>
                  </a:solidFill>
                  <a:latin typeface="Inconsolata" panose="00000509000000000000" pitchFamily="49" charset="0"/>
                  <a:cs typeface="Consolas" pitchFamily="49" charset="0"/>
                </a:rPr>
                <a:t>s.sid</a:t>
              </a:r>
              <a:r>
                <a:rPr lang="en-US" sz="1400" u="none" dirty="0">
                  <a:solidFill>
                    <a:srgbClr val="EF3E42"/>
                  </a:solidFill>
                  <a:latin typeface="Inconsolata" panose="00000509000000000000" pitchFamily="49" charset="0"/>
                  <a:cs typeface="Consolas" pitchFamily="49" charset="0"/>
                </a:rPr>
                <a:t>=</a:t>
              </a:r>
              <a:r>
                <a:rPr lang="en-US" sz="1400" u="none" dirty="0" err="1">
                  <a:solidFill>
                    <a:srgbClr val="EF3E42"/>
                  </a:solidFill>
                  <a:latin typeface="Inconsolata" panose="00000509000000000000" pitchFamily="49" charset="0"/>
                  <a:cs typeface="Consolas" pitchFamily="49" charset="0"/>
                </a:rPr>
                <a:t>e.sid</a:t>
              </a:r>
              <a:endParaRPr lang="en-US" sz="1400" u="none" dirty="0">
                <a:solidFill>
                  <a:srgbClr val="EF3E42"/>
                </a:solidFill>
                <a:latin typeface="Inconsolata" panose="00000509000000000000" pitchFamily="49" charset="0"/>
                <a:cs typeface="Consolas" pitchFamily="49" charset="0"/>
              </a:endParaRPr>
            </a:p>
          </p:txBody>
        </p:sp>
        <p:sp>
          <p:nvSpPr>
            <p:cNvPr id="44" name="TextBox 71">
              <a:extLst>
                <a:ext uri="{FF2B5EF4-FFF2-40B4-BE49-F238E27FC236}">
                  <a16:creationId xmlns:a16="http://schemas.microsoft.com/office/drawing/2014/main" id="{C5D6761E-28E1-436B-98BE-7E44653326B9}"/>
                </a:ext>
              </a:extLst>
            </p:cNvPr>
            <p:cNvSpPr txBox="1">
              <a:spLocks noChangeArrowheads="1"/>
            </p:cNvSpPr>
            <p:nvPr/>
          </p:nvSpPr>
          <p:spPr bwMode="auto">
            <a:xfrm>
              <a:off x="7010758" y="3775710"/>
              <a:ext cx="807913"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a:solidFill>
                    <a:srgbClr val="EF3E42"/>
                  </a:solidFill>
                  <a:latin typeface="Inconsolata" panose="00000509000000000000" pitchFamily="49" charset="0"/>
                  <a:cs typeface="Consolas" pitchFamily="49" charset="0"/>
                </a:rPr>
                <a:t>grade='A'</a:t>
              </a:r>
            </a:p>
          </p:txBody>
        </p:sp>
        <p:sp>
          <p:nvSpPr>
            <p:cNvPr id="45" name="TextBox 72">
              <a:extLst>
                <a:ext uri="{FF2B5EF4-FFF2-40B4-BE49-F238E27FC236}">
                  <a16:creationId xmlns:a16="http://schemas.microsoft.com/office/drawing/2014/main" id="{182D461D-DAC6-4AE7-AF26-E3D53BB8F283}"/>
                </a:ext>
              </a:extLst>
            </p:cNvPr>
            <p:cNvSpPr txBox="1">
              <a:spLocks noChangeArrowheads="1"/>
            </p:cNvSpPr>
            <p:nvPr/>
          </p:nvSpPr>
          <p:spPr bwMode="auto">
            <a:xfrm>
              <a:off x="6457232" y="2661106"/>
              <a:ext cx="107721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err="1">
                  <a:solidFill>
                    <a:srgbClr val="EF3E42"/>
                  </a:solidFill>
                  <a:latin typeface="Inconsolata" panose="00000509000000000000" pitchFamily="49" charset="0"/>
                  <a:cs typeface="Consolas" pitchFamily="49" charset="0"/>
                </a:rPr>
                <a:t>s.name,e</a:t>
              </a:r>
              <a:r>
                <a:rPr lang="en-US" sz="1400" u="none" err="1">
                  <a:solidFill>
                    <a:srgbClr val="EF3E42"/>
                  </a:solidFill>
                  <a:latin typeface="Inconsolata" panose="00000509000000000000" pitchFamily="49" charset="0"/>
                  <a:cs typeface="Consolas" pitchFamily="49" charset="0"/>
                </a:rPr>
                <a:t>.</a:t>
              </a:r>
              <a:r>
                <a:rPr lang="en-US" sz="1400" u="none">
                  <a:solidFill>
                    <a:srgbClr val="EF3E42"/>
                  </a:solidFill>
                  <a:latin typeface="Inconsolata" panose="00000509000000000000" pitchFamily="49" charset="0"/>
                  <a:cs typeface="Consolas" pitchFamily="49" charset="0"/>
                </a:rPr>
                <a:t>cid</a:t>
              </a:r>
              <a:endParaRPr lang="en-US" sz="1400" u="none" dirty="0">
                <a:solidFill>
                  <a:srgbClr val="EF3E42"/>
                </a:solidFill>
                <a:latin typeface="Inconsolata" panose="00000509000000000000" pitchFamily="49" charset="0"/>
                <a:cs typeface="Consolas" pitchFamily="49" charset="0"/>
              </a:endParaRPr>
            </a:p>
          </p:txBody>
        </p:sp>
        <p:grpSp>
          <p:nvGrpSpPr>
            <p:cNvPr id="46" name="Join Op">
              <a:extLst>
                <a:ext uri="{FF2B5EF4-FFF2-40B4-BE49-F238E27FC236}">
                  <a16:creationId xmlns:a16="http://schemas.microsoft.com/office/drawing/2014/main" id="{E6CD3CA8-5865-4CEC-AA8A-51376766FDD3}"/>
                </a:ext>
              </a:extLst>
            </p:cNvPr>
            <p:cNvGrpSpPr/>
            <p:nvPr/>
          </p:nvGrpSpPr>
          <p:grpSpPr>
            <a:xfrm>
              <a:off x="5944074" y="3196590"/>
              <a:ext cx="503648" cy="384482"/>
              <a:chOff x="5195472" y="2304175"/>
              <a:chExt cx="503648" cy="384482"/>
            </a:xfrm>
          </p:grpSpPr>
          <p:sp>
            <p:nvSpPr>
              <p:cNvPr id="56" name="Rectangle 55">
                <a:extLst>
                  <a:ext uri="{FF2B5EF4-FFF2-40B4-BE49-F238E27FC236}">
                    <a16:creationId xmlns:a16="http://schemas.microsoft.com/office/drawing/2014/main" id="{A87F51D0-9963-499B-86EF-F969DBD9E7CC}"/>
                  </a:ext>
                </a:extLst>
              </p:cNvPr>
              <p:cNvSpPr/>
              <p:nvPr/>
            </p:nvSpPr>
            <p:spPr>
              <a:xfrm>
                <a:off x="5222875" y="2352678"/>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889EFF78-905F-426D-892F-BF1085119AE1}"/>
                  </a:ext>
                </a:extLst>
              </p:cNvPr>
              <p:cNvSpPr/>
              <p:nvPr/>
            </p:nvSpPr>
            <p:spPr>
              <a:xfrm>
                <a:off x="5577201" y="2356721"/>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 Box 20">
                <a:extLst>
                  <a:ext uri="{FF2B5EF4-FFF2-40B4-BE49-F238E27FC236}">
                    <a16:creationId xmlns:a16="http://schemas.microsoft.com/office/drawing/2014/main" id="{A5935268-B62E-4BDE-B013-AF257E863204}"/>
                  </a:ext>
                </a:extLst>
              </p:cNvPr>
              <p:cNvSpPr txBox="1">
                <a:spLocks noChangeArrowheads="1"/>
              </p:cNvSpPr>
              <p:nvPr/>
            </p:nvSpPr>
            <p:spPr bwMode="auto">
              <a:xfrm>
                <a:off x="5195472" y="2304175"/>
                <a:ext cx="482739" cy="347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0" rIns="0" bIns="0" anchor="ctr"/>
              <a:lstStyle>
                <a:lvl1pPr>
                  <a:defRPr sz="1200">
                    <a:solidFill>
                      <a:srgbClr val="CF0E30"/>
                    </a:solidFill>
                    <a:latin typeface="Book Antiqua" pitchFamily="18" charset="0"/>
                    <a:ea typeface="ＭＳ Ｐゴシック" charset="-128"/>
                  </a:defRPr>
                </a:lvl1pPr>
                <a:lvl2pPr marL="742950" indent="-285750">
                  <a:defRPr sz="1200">
                    <a:solidFill>
                      <a:srgbClr val="CF0E30"/>
                    </a:solidFill>
                    <a:latin typeface="Book Antiqua" pitchFamily="18" charset="0"/>
                    <a:ea typeface="ＭＳ Ｐゴシック" charset="-128"/>
                  </a:defRPr>
                </a:lvl2pPr>
                <a:lvl3pPr marL="1143000" indent="-228600">
                  <a:defRPr sz="1200">
                    <a:solidFill>
                      <a:srgbClr val="CF0E30"/>
                    </a:solidFill>
                    <a:latin typeface="Book Antiqua" pitchFamily="18" charset="0"/>
                    <a:ea typeface="ＭＳ Ｐゴシック" charset="-128"/>
                  </a:defRPr>
                </a:lvl3pPr>
                <a:lvl4pPr marL="1600200" indent="-228600">
                  <a:defRPr sz="1200">
                    <a:solidFill>
                      <a:srgbClr val="CF0E30"/>
                    </a:solidFill>
                    <a:latin typeface="Book Antiqua" pitchFamily="18" charset="0"/>
                    <a:ea typeface="ＭＳ Ｐゴシック" charset="-128"/>
                  </a:defRPr>
                </a:lvl4pPr>
                <a:lvl5pPr marL="2057400" indent="-228600">
                  <a:defRPr sz="1200">
                    <a:solidFill>
                      <a:srgbClr val="CF0E30"/>
                    </a:solidFill>
                    <a:latin typeface="Book Antiqua" pitchFamily="18" charset="0"/>
                    <a:ea typeface="ＭＳ Ｐゴシック" charset="-128"/>
                  </a:defRPr>
                </a:lvl5pPr>
                <a:lvl6pPr marL="2514600" indent="-228600" eaLnBrk="0" fontAlgn="base" hangingPunct="0">
                  <a:spcBef>
                    <a:spcPct val="0"/>
                  </a:spcBef>
                  <a:spcAft>
                    <a:spcPct val="0"/>
                  </a:spcAft>
                  <a:defRPr sz="1200">
                    <a:solidFill>
                      <a:srgbClr val="CF0E30"/>
                    </a:solidFill>
                    <a:latin typeface="Book Antiqua" pitchFamily="18" charset="0"/>
                    <a:ea typeface="ＭＳ Ｐゴシック" charset="-128"/>
                  </a:defRPr>
                </a:lvl6pPr>
                <a:lvl7pPr marL="2971800" indent="-228600" eaLnBrk="0" fontAlgn="base" hangingPunct="0">
                  <a:spcBef>
                    <a:spcPct val="0"/>
                  </a:spcBef>
                  <a:spcAft>
                    <a:spcPct val="0"/>
                  </a:spcAft>
                  <a:defRPr sz="1200">
                    <a:solidFill>
                      <a:srgbClr val="CF0E30"/>
                    </a:solidFill>
                    <a:latin typeface="Book Antiqua" pitchFamily="18" charset="0"/>
                    <a:ea typeface="ＭＳ Ｐゴシック" charset="-128"/>
                  </a:defRPr>
                </a:lvl7pPr>
                <a:lvl8pPr marL="3429000" indent="-228600" eaLnBrk="0" fontAlgn="base" hangingPunct="0">
                  <a:spcBef>
                    <a:spcPct val="0"/>
                  </a:spcBef>
                  <a:spcAft>
                    <a:spcPct val="0"/>
                  </a:spcAft>
                  <a:defRPr sz="1200">
                    <a:solidFill>
                      <a:srgbClr val="CF0E30"/>
                    </a:solidFill>
                    <a:latin typeface="Book Antiqua" pitchFamily="18" charset="0"/>
                    <a:ea typeface="ＭＳ Ｐゴシック" charset="-128"/>
                  </a:defRPr>
                </a:lvl8pPr>
                <a:lvl9pPr marL="3886200" indent="-228600" eaLnBrk="0" fontAlgn="base" hangingPunct="0">
                  <a:spcBef>
                    <a:spcPct val="0"/>
                  </a:spcBef>
                  <a:spcAft>
                    <a:spcPct val="0"/>
                  </a:spcAft>
                  <a:defRPr sz="1200">
                    <a:solidFill>
                      <a:srgbClr val="CF0E30"/>
                    </a:solidFill>
                    <a:latin typeface="Book Antiqua" pitchFamily="18" charset="0"/>
                    <a:ea typeface="ＭＳ Ｐゴシック" charset="-128"/>
                  </a:defRPr>
                </a:lvl9pPr>
              </a:lstStyle>
              <a:p>
                <a:pPr>
                  <a:spcBef>
                    <a:spcPct val="50000"/>
                  </a:spcBef>
                  <a:defRPr/>
                </a:pPr>
                <a:r>
                  <a:rPr lang="en-US" sz="4000" b="1" u="none" dirty="0">
                    <a:solidFill>
                      <a:schemeClr val="tx1">
                        <a:lumMod val="65000"/>
                        <a:lumOff val="35000"/>
                      </a:schemeClr>
                    </a:solidFill>
                    <a:latin typeface="+mn-lt"/>
                  </a:rPr>
                  <a:t>⨝</a:t>
                </a:r>
              </a:p>
            </p:txBody>
          </p:sp>
        </p:grpSp>
        <p:grpSp>
          <p:nvGrpSpPr>
            <p:cNvPr id="47" name="Filter Op">
              <a:extLst>
                <a:ext uri="{FF2B5EF4-FFF2-40B4-BE49-F238E27FC236}">
                  <a16:creationId xmlns:a16="http://schemas.microsoft.com/office/drawing/2014/main" id="{AFC66FBE-1222-4B42-BEAD-EBE43F9DABBB}"/>
                </a:ext>
              </a:extLst>
            </p:cNvPr>
            <p:cNvGrpSpPr/>
            <p:nvPr/>
          </p:nvGrpSpPr>
          <p:grpSpPr>
            <a:xfrm>
              <a:off x="6629758" y="3714750"/>
              <a:ext cx="304800" cy="331936"/>
              <a:chOff x="6048003" y="3110316"/>
              <a:chExt cx="304800" cy="331936"/>
            </a:xfrm>
          </p:grpSpPr>
          <p:sp>
            <p:nvSpPr>
              <p:cNvPr id="54" name="Rectangle 53">
                <a:extLst>
                  <a:ext uri="{FF2B5EF4-FFF2-40B4-BE49-F238E27FC236}">
                    <a16:creationId xmlns:a16="http://schemas.microsoft.com/office/drawing/2014/main" id="{7706CA28-6BCF-4453-A316-90FE0274713A}"/>
                  </a:ext>
                </a:extLst>
              </p:cNvPr>
              <p:cNvSpPr/>
              <p:nvPr/>
            </p:nvSpPr>
            <p:spPr>
              <a:xfrm>
                <a:off x="6230884" y="3110316"/>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 Box 20">
                <a:extLst>
                  <a:ext uri="{FF2B5EF4-FFF2-40B4-BE49-F238E27FC236}">
                    <a16:creationId xmlns:a16="http://schemas.microsoft.com/office/drawing/2014/main" id="{72997055-507E-4B9C-8B27-DEBD99CBFC71}"/>
                  </a:ext>
                </a:extLst>
              </p:cNvPr>
              <p:cNvSpPr txBox="1">
                <a:spLocks noChangeArrowheads="1"/>
              </p:cNvSpPr>
              <p:nvPr/>
            </p:nvSpPr>
            <p:spPr bwMode="auto">
              <a:xfrm>
                <a:off x="6048003" y="3127238"/>
                <a:ext cx="224544" cy="22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0" bIns="18288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400" b="1" u="none" dirty="0">
                    <a:solidFill>
                      <a:schemeClr val="tx1">
                        <a:lumMod val="65000"/>
                        <a:lumOff val="35000"/>
                      </a:schemeClr>
                    </a:solidFill>
                    <a:latin typeface="Symbol" pitchFamily="18" charset="2"/>
                  </a:rPr>
                  <a:t>s</a:t>
                </a:r>
                <a:endParaRPr lang="en-US" sz="4000" b="1" u="none" dirty="0">
                  <a:solidFill>
                    <a:schemeClr val="tx1">
                      <a:lumMod val="65000"/>
                      <a:lumOff val="35000"/>
                    </a:schemeClr>
                  </a:solidFill>
                  <a:latin typeface="Symbol" pitchFamily="18" charset="2"/>
                </a:endParaRPr>
              </a:p>
            </p:txBody>
          </p:sp>
        </p:grpSp>
        <p:sp>
          <p:nvSpPr>
            <p:cNvPr id="49" name="Text Box 20">
              <a:extLst>
                <a:ext uri="{FF2B5EF4-FFF2-40B4-BE49-F238E27FC236}">
                  <a16:creationId xmlns:a16="http://schemas.microsoft.com/office/drawing/2014/main" id="{06626A2B-D750-4B1C-9E26-FC082AF0F5DF}"/>
                </a:ext>
              </a:extLst>
            </p:cNvPr>
            <p:cNvSpPr txBox="1">
              <a:spLocks noChangeArrowheads="1"/>
            </p:cNvSpPr>
            <p:nvPr/>
          </p:nvSpPr>
          <p:spPr bwMode="auto">
            <a:xfrm>
              <a:off x="6074834" y="2576719"/>
              <a:ext cx="224544" cy="376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274320" bIns="27432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800" b="1" u="none" dirty="0">
                  <a:solidFill>
                    <a:schemeClr val="tx1">
                      <a:lumMod val="65000"/>
                      <a:lumOff val="35000"/>
                    </a:schemeClr>
                  </a:solidFill>
                  <a:latin typeface="Symbol" pitchFamily="18" charset="2"/>
                </a:rPr>
                <a:t>p</a:t>
              </a:r>
              <a:endParaRPr lang="en-US" sz="4000" b="1" u="none" dirty="0">
                <a:solidFill>
                  <a:schemeClr val="tx1">
                    <a:lumMod val="65000"/>
                    <a:lumOff val="35000"/>
                  </a:schemeClr>
                </a:solidFill>
                <a:latin typeface="Symbol" pitchFamily="18" charset="2"/>
              </a:endParaRPr>
            </a:p>
          </p:txBody>
        </p:sp>
        <p:cxnSp>
          <p:nvCxnSpPr>
            <p:cNvPr id="50" name="Straight Connector 35">
              <a:extLst>
                <a:ext uri="{FF2B5EF4-FFF2-40B4-BE49-F238E27FC236}">
                  <a16:creationId xmlns:a16="http://schemas.microsoft.com/office/drawing/2014/main" id="{F710221B-7D3D-40AA-B2A7-026801FB0CE0}"/>
                </a:ext>
              </a:extLst>
            </p:cNvPr>
            <p:cNvCxnSpPr>
              <a:cxnSpLocks noChangeShapeType="1"/>
              <a:stCxn id="41" idx="0"/>
              <a:endCxn id="56" idx="2"/>
            </p:cNvCxnSpPr>
            <p:nvPr/>
          </p:nvCxnSpPr>
          <p:spPr bwMode="auto">
            <a:xfrm flipV="1">
              <a:off x="5811874" y="3577029"/>
              <a:ext cx="220563" cy="671121"/>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51" name="Straight Connector 36">
              <a:extLst>
                <a:ext uri="{FF2B5EF4-FFF2-40B4-BE49-F238E27FC236}">
                  <a16:creationId xmlns:a16="http://schemas.microsoft.com/office/drawing/2014/main" id="{16C975E7-53AC-4790-BF13-7834BA3665C5}"/>
                </a:ext>
              </a:extLst>
            </p:cNvPr>
            <p:cNvCxnSpPr>
              <a:cxnSpLocks noChangeShapeType="1"/>
              <a:stCxn id="42" idx="0"/>
              <a:endCxn id="54" idx="2"/>
            </p:cNvCxnSpPr>
            <p:nvPr/>
          </p:nvCxnSpPr>
          <p:spPr bwMode="auto">
            <a:xfrm flipH="1" flipV="1">
              <a:off x="6873599" y="4046686"/>
              <a:ext cx="351483" cy="201464"/>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52" name="Straight Connector 39">
              <a:extLst>
                <a:ext uri="{FF2B5EF4-FFF2-40B4-BE49-F238E27FC236}">
                  <a16:creationId xmlns:a16="http://schemas.microsoft.com/office/drawing/2014/main" id="{10222219-73C5-4DA3-BDAD-33141153FFB9}"/>
                </a:ext>
              </a:extLst>
            </p:cNvPr>
            <p:cNvCxnSpPr>
              <a:cxnSpLocks noChangeShapeType="1"/>
              <a:stCxn id="58" idx="0"/>
              <a:endCxn id="49" idx="2"/>
            </p:cNvCxnSpPr>
            <p:nvPr/>
          </p:nvCxnSpPr>
          <p:spPr bwMode="auto">
            <a:xfrm flipV="1">
              <a:off x="6185444" y="2952750"/>
              <a:ext cx="1662" cy="243840"/>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53" name="Straight Connector 42">
              <a:extLst>
                <a:ext uri="{FF2B5EF4-FFF2-40B4-BE49-F238E27FC236}">
                  <a16:creationId xmlns:a16="http://schemas.microsoft.com/office/drawing/2014/main" id="{CD736123-E639-411F-BDFA-CA8D1B13EC7A}"/>
                </a:ext>
              </a:extLst>
            </p:cNvPr>
            <p:cNvCxnSpPr>
              <a:cxnSpLocks noChangeShapeType="1"/>
              <a:stCxn id="55" idx="0"/>
              <a:endCxn id="57" idx="2"/>
            </p:cNvCxnSpPr>
            <p:nvPr/>
          </p:nvCxnSpPr>
          <p:spPr bwMode="auto">
            <a:xfrm flipH="1" flipV="1">
              <a:off x="6386763" y="3581072"/>
              <a:ext cx="355267" cy="150600"/>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grpSp>
      <p:grpSp>
        <p:nvGrpSpPr>
          <p:cNvPr id="21" name="Group 20">
            <a:extLst>
              <a:ext uri="{FF2B5EF4-FFF2-40B4-BE49-F238E27FC236}">
                <a16:creationId xmlns:a16="http://schemas.microsoft.com/office/drawing/2014/main" id="{7D839564-FF5A-44D1-8616-73749EF7ECA2}"/>
              </a:ext>
            </a:extLst>
          </p:cNvPr>
          <p:cNvGrpSpPr/>
          <p:nvPr/>
        </p:nvGrpSpPr>
        <p:grpSpPr>
          <a:xfrm>
            <a:off x="1104900" y="2604216"/>
            <a:ext cx="2895600" cy="2177334"/>
            <a:chOff x="1219200" y="2451816"/>
            <a:chExt cx="2895600" cy="2177334"/>
          </a:xfrm>
        </p:grpSpPr>
        <p:sp>
          <p:nvSpPr>
            <p:cNvPr id="65" name="Rectangle 68">
              <a:extLst>
                <a:ext uri="{FF2B5EF4-FFF2-40B4-BE49-F238E27FC236}">
                  <a16:creationId xmlns:a16="http://schemas.microsoft.com/office/drawing/2014/main" id="{1834826B-E4E7-4207-97EA-719CD7B15974}"/>
                </a:ext>
              </a:extLst>
            </p:cNvPr>
            <p:cNvSpPr>
              <a:spLocks noChangeArrowheads="1"/>
            </p:cNvSpPr>
            <p:nvPr/>
          </p:nvSpPr>
          <p:spPr bwMode="auto">
            <a:xfrm>
              <a:off x="1219200" y="2451816"/>
              <a:ext cx="2895600" cy="2177334"/>
            </a:xfrm>
            <a:prstGeom prst="rect">
              <a:avLst/>
            </a:prstGeom>
            <a:solidFill>
              <a:schemeClr val="bg1">
                <a:lumMod val="85000"/>
              </a:schemeClr>
            </a:solidFill>
            <a:ln w="28575" algn="ctr">
              <a:solidFill>
                <a:srgbClr val="646464"/>
              </a:solidFill>
              <a:round/>
              <a:headEnd type="none" w="sm" len="sm"/>
              <a:tailEnd type="triangle" w="med" len="med"/>
            </a:ln>
          </p:spPr>
          <p:txBody>
            <a:bodyPr wrap="none" anchor="ctr"/>
            <a:lstStyle/>
            <a:p>
              <a:endParaRPr lang="en-US"/>
            </a:p>
          </p:txBody>
        </p:sp>
        <p:sp>
          <p:nvSpPr>
            <p:cNvPr id="66" name="Text Box 13">
              <a:extLst>
                <a:ext uri="{FF2B5EF4-FFF2-40B4-BE49-F238E27FC236}">
                  <a16:creationId xmlns:a16="http://schemas.microsoft.com/office/drawing/2014/main" id="{8B8C1F54-40F5-4CD3-8C51-13D71BB7CB84}"/>
                </a:ext>
              </a:extLst>
            </p:cNvPr>
            <p:cNvSpPr txBox="1">
              <a:spLocks noChangeArrowheads="1"/>
            </p:cNvSpPr>
            <p:nvPr/>
          </p:nvSpPr>
          <p:spPr bwMode="auto">
            <a:xfrm>
              <a:off x="1367399" y="4248150"/>
              <a:ext cx="10403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0" rIns="0" bIns="0" anchor="b" anchorCtr="0">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a:spcBef>
                  <a:spcPct val="50000"/>
                </a:spcBef>
              </a:pPr>
              <a:r>
                <a:rPr lang="en-US" sz="2000" b="1" u="none" dirty="0">
                  <a:solidFill>
                    <a:schemeClr val="tx1">
                      <a:lumMod val="65000"/>
                      <a:lumOff val="35000"/>
                    </a:schemeClr>
                  </a:solidFill>
                  <a:latin typeface="Open Sans Extrabold" pitchFamily="34" charset="0"/>
                  <a:ea typeface="Open Sans Extrabold" pitchFamily="34" charset="0"/>
                  <a:cs typeface="Open Sans Extrabold" pitchFamily="34" charset="0"/>
                </a:rPr>
                <a:t>student</a:t>
              </a:r>
              <a:endParaRPr lang="en-US" sz="1400" b="1" u="none" dirty="0">
                <a:solidFill>
                  <a:schemeClr val="tx1">
                    <a:lumMod val="65000"/>
                    <a:lumOff val="35000"/>
                  </a:schemeClr>
                </a:solidFill>
                <a:latin typeface="Open Sans Extrabold" pitchFamily="34" charset="0"/>
                <a:ea typeface="Open Sans Extrabold" pitchFamily="34" charset="0"/>
                <a:cs typeface="Open Sans Extrabold" pitchFamily="34" charset="0"/>
              </a:endParaRPr>
            </a:p>
          </p:txBody>
        </p:sp>
        <p:sp>
          <p:nvSpPr>
            <p:cNvPr id="67" name="Text Box 14">
              <a:extLst>
                <a:ext uri="{FF2B5EF4-FFF2-40B4-BE49-F238E27FC236}">
                  <a16:creationId xmlns:a16="http://schemas.microsoft.com/office/drawing/2014/main" id="{9AF400C6-C7B4-49A5-A41F-3B5321C4AF86}"/>
                </a:ext>
              </a:extLst>
            </p:cNvPr>
            <p:cNvSpPr txBox="1">
              <a:spLocks noChangeArrowheads="1"/>
            </p:cNvSpPr>
            <p:nvPr/>
          </p:nvSpPr>
          <p:spPr bwMode="auto">
            <a:xfrm>
              <a:off x="2704945" y="4248150"/>
              <a:ext cx="119167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91440" tIns="0" rIns="0" bIns="0" anchor="b" anchorCtr="0">
              <a:spAutoFit/>
            </a:bodyPr>
            <a:lstStyle>
              <a:defPPr>
                <a:defRPr lang="en-US"/>
              </a:defPPr>
              <a:lvl1pPr algn="ctr">
                <a:spcBef>
                  <a:spcPct val="50000"/>
                </a:spcBef>
                <a:defRPr sz="2000" b="1" u="none">
                  <a:latin typeface="Open Sans Extrabold" pitchFamily="34" charset="0"/>
                  <a:ea typeface="Open Sans Extrabold" pitchFamily="34" charset="0"/>
                  <a:cs typeface="Open Sans Extrabold" pitchFamily="34" charset="0"/>
                </a:defRPr>
              </a:lvl1pPr>
              <a:lvl2pPr marL="742950" indent="-285750">
                <a:defRPr sz="3100" u="sng">
                  <a:latin typeface="Times New Roman" pitchFamily="18" charset="0"/>
                  <a:ea typeface="ＭＳ Ｐゴシック" charset="-128"/>
                </a:defRPr>
              </a:lvl2pPr>
              <a:lvl3pPr marL="1143000" indent="-228600">
                <a:defRPr sz="3100" u="sng">
                  <a:latin typeface="Times New Roman" pitchFamily="18" charset="0"/>
                  <a:ea typeface="ＭＳ Ｐゴシック" charset="-128"/>
                </a:defRPr>
              </a:lvl3pPr>
              <a:lvl4pPr marL="1600200" indent="-228600">
                <a:defRPr sz="3100" u="sng">
                  <a:latin typeface="Times New Roman" pitchFamily="18" charset="0"/>
                  <a:ea typeface="ＭＳ Ｐゴシック" charset="-128"/>
                </a:defRPr>
              </a:lvl4pPr>
              <a:lvl5pPr marL="2057400" indent="-228600">
                <a:defRPr sz="3100" u="sng">
                  <a:latin typeface="Times New Roman" pitchFamily="18" charset="0"/>
                  <a:ea typeface="ＭＳ Ｐゴシック" charset="-128"/>
                </a:defRPr>
              </a:lvl5pPr>
              <a:lvl6pPr marL="2514600" indent="-228600" algn="ctr" eaLnBrk="0" fontAlgn="base" hangingPunct="0">
                <a:spcBef>
                  <a:spcPct val="0"/>
                </a:spcBef>
                <a:spcAft>
                  <a:spcPct val="0"/>
                </a:spcAft>
                <a:defRPr sz="3100" u="sng">
                  <a:latin typeface="Times New Roman" pitchFamily="18" charset="0"/>
                  <a:ea typeface="ＭＳ Ｐゴシック" charset="-128"/>
                </a:defRPr>
              </a:lvl6pPr>
              <a:lvl7pPr marL="2971800" indent="-228600" algn="ctr" eaLnBrk="0" fontAlgn="base" hangingPunct="0">
                <a:spcBef>
                  <a:spcPct val="0"/>
                </a:spcBef>
                <a:spcAft>
                  <a:spcPct val="0"/>
                </a:spcAft>
                <a:defRPr sz="3100" u="sng">
                  <a:latin typeface="Times New Roman" pitchFamily="18" charset="0"/>
                  <a:ea typeface="ＭＳ Ｐゴシック" charset="-128"/>
                </a:defRPr>
              </a:lvl7pPr>
              <a:lvl8pPr marL="3429000" indent="-228600" algn="ctr" eaLnBrk="0" fontAlgn="base" hangingPunct="0">
                <a:spcBef>
                  <a:spcPct val="0"/>
                </a:spcBef>
                <a:spcAft>
                  <a:spcPct val="0"/>
                </a:spcAft>
                <a:defRPr sz="3100" u="sng">
                  <a:latin typeface="Times New Roman" pitchFamily="18" charset="0"/>
                  <a:ea typeface="ＭＳ Ｐゴシック" charset="-128"/>
                </a:defRPr>
              </a:lvl8pPr>
              <a:lvl9pPr marL="3886200" indent="-228600" algn="ctr" eaLnBrk="0" fontAlgn="base" hangingPunct="0">
                <a:spcBef>
                  <a:spcPct val="0"/>
                </a:spcBef>
                <a:spcAft>
                  <a:spcPct val="0"/>
                </a:spcAft>
                <a:defRPr sz="3100" u="sng">
                  <a:latin typeface="Times New Roman" pitchFamily="18" charset="0"/>
                  <a:ea typeface="ＭＳ Ｐゴシック" charset="-128"/>
                </a:defRPr>
              </a:lvl9pPr>
            </a:lstStyle>
            <a:p>
              <a:r>
                <a:rPr lang="en-US" dirty="0">
                  <a:solidFill>
                    <a:schemeClr val="tx1">
                      <a:lumMod val="65000"/>
                      <a:lumOff val="35000"/>
                    </a:schemeClr>
                  </a:solidFill>
                </a:rPr>
                <a:t>enrolled</a:t>
              </a:r>
            </a:p>
          </p:txBody>
        </p:sp>
        <p:sp>
          <p:nvSpPr>
            <p:cNvPr id="68" name="TextBox 70">
              <a:extLst>
                <a:ext uri="{FF2B5EF4-FFF2-40B4-BE49-F238E27FC236}">
                  <a16:creationId xmlns:a16="http://schemas.microsoft.com/office/drawing/2014/main" id="{64B025A2-BAEB-4BAD-B3D3-E92E9D8F18F5}"/>
                </a:ext>
              </a:extLst>
            </p:cNvPr>
            <p:cNvSpPr txBox="1">
              <a:spLocks noChangeArrowheads="1"/>
            </p:cNvSpPr>
            <p:nvPr/>
          </p:nvSpPr>
          <p:spPr bwMode="auto">
            <a:xfrm>
              <a:off x="2808982" y="3632984"/>
              <a:ext cx="98745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err="1">
                  <a:solidFill>
                    <a:srgbClr val="EF3E42"/>
                  </a:solidFill>
                  <a:latin typeface="Inconsolata" panose="00000509000000000000" pitchFamily="49" charset="0"/>
                  <a:cs typeface="Consolas" pitchFamily="49" charset="0"/>
                </a:rPr>
                <a:t>s.sid</a:t>
              </a:r>
              <a:r>
                <a:rPr lang="en-US" sz="1400" u="none" dirty="0">
                  <a:solidFill>
                    <a:srgbClr val="EF3E42"/>
                  </a:solidFill>
                  <a:latin typeface="Inconsolata" panose="00000509000000000000" pitchFamily="49" charset="0"/>
                  <a:cs typeface="Consolas" pitchFamily="49" charset="0"/>
                </a:rPr>
                <a:t>=</a:t>
              </a:r>
              <a:r>
                <a:rPr lang="en-US" sz="1400" u="none" dirty="0" err="1">
                  <a:solidFill>
                    <a:srgbClr val="EF3E42"/>
                  </a:solidFill>
                  <a:latin typeface="Inconsolata" panose="00000509000000000000" pitchFamily="49" charset="0"/>
                  <a:cs typeface="Consolas" pitchFamily="49" charset="0"/>
                </a:rPr>
                <a:t>e.sid</a:t>
              </a:r>
              <a:endParaRPr lang="en-US" sz="1400" u="none" dirty="0">
                <a:solidFill>
                  <a:srgbClr val="EF3E42"/>
                </a:solidFill>
                <a:latin typeface="Inconsolata" panose="00000509000000000000" pitchFamily="49" charset="0"/>
                <a:cs typeface="Consolas" pitchFamily="49" charset="0"/>
              </a:endParaRPr>
            </a:p>
          </p:txBody>
        </p:sp>
        <p:sp>
          <p:nvSpPr>
            <p:cNvPr id="69" name="TextBox 71">
              <a:extLst>
                <a:ext uri="{FF2B5EF4-FFF2-40B4-BE49-F238E27FC236}">
                  <a16:creationId xmlns:a16="http://schemas.microsoft.com/office/drawing/2014/main" id="{F377B124-6BD8-4279-B176-03C3CC341E7E}"/>
                </a:ext>
              </a:extLst>
            </p:cNvPr>
            <p:cNvSpPr txBox="1">
              <a:spLocks noChangeArrowheads="1"/>
            </p:cNvSpPr>
            <p:nvPr/>
          </p:nvSpPr>
          <p:spPr bwMode="auto">
            <a:xfrm>
              <a:off x="2743200" y="3166110"/>
              <a:ext cx="807913"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a:solidFill>
                    <a:srgbClr val="EF3E42"/>
                  </a:solidFill>
                  <a:latin typeface="Inconsolata" panose="00000509000000000000" pitchFamily="49" charset="0"/>
                  <a:cs typeface="Consolas" pitchFamily="49" charset="0"/>
                </a:rPr>
                <a:t>grade='A'</a:t>
              </a:r>
            </a:p>
          </p:txBody>
        </p:sp>
        <p:sp>
          <p:nvSpPr>
            <p:cNvPr id="70" name="TextBox 72">
              <a:extLst>
                <a:ext uri="{FF2B5EF4-FFF2-40B4-BE49-F238E27FC236}">
                  <a16:creationId xmlns:a16="http://schemas.microsoft.com/office/drawing/2014/main" id="{194F4DC8-7592-472F-A119-9A2061287DAB}"/>
                </a:ext>
              </a:extLst>
            </p:cNvPr>
            <p:cNvSpPr txBox="1">
              <a:spLocks noChangeArrowheads="1"/>
            </p:cNvSpPr>
            <p:nvPr/>
          </p:nvSpPr>
          <p:spPr bwMode="auto">
            <a:xfrm>
              <a:off x="2743200" y="2661106"/>
              <a:ext cx="107721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err="1">
                  <a:solidFill>
                    <a:srgbClr val="EF3E42"/>
                  </a:solidFill>
                  <a:latin typeface="Inconsolata" panose="00000509000000000000" pitchFamily="49" charset="0"/>
                  <a:cs typeface="Consolas" pitchFamily="49" charset="0"/>
                </a:rPr>
                <a:t>s.name,e.cid</a:t>
              </a:r>
              <a:endParaRPr lang="en-US" sz="1400" u="none" dirty="0">
                <a:solidFill>
                  <a:srgbClr val="EF3E42"/>
                </a:solidFill>
                <a:latin typeface="Inconsolata" panose="00000509000000000000" pitchFamily="49" charset="0"/>
                <a:cs typeface="Consolas" pitchFamily="49" charset="0"/>
              </a:endParaRPr>
            </a:p>
          </p:txBody>
        </p:sp>
        <p:grpSp>
          <p:nvGrpSpPr>
            <p:cNvPr id="72" name="Filter Op">
              <a:extLst>
                <a:ext uri="{FF2B5EF4-FFF2-40B4-BE49-F238E27FC236}">
                  <a16:creationId xmlns:a16="http://schemas.microsoft.com/office/drawing/2014/main" id="{A6A1877F-7CBB-4B1F-89C8-368D556CBD51}"/>
                </a:ext>
              </a:extLst>
            </p:cNvPr>
            <p:cNvGrpSpPr/>
            <p:nvPr/>
          </p:nvGrpSpPr>
          <p:grpSpPr>
            <a:xfrm>
              <a:off x="2323934" y="3105150"/>
              <a:ext cx="224544" cy="331936"/>
              <a:chOff x="6050384" y="3110316"/>
              <a:chExt cx="224544" cy="331936"/>
            </a:xfrm>
          </p:grpSpPr>
          <p:sp>
            <p:nvSpPr>
              <p:cNvPr id="78" name="Rectangle 77">
                <a:extLst>
                  <a:ext uri="{FF2B5EF4-FFF2-40B4-BE49-F238E27FC236}">
                    <a16:creationId xmlns:a16="http://schemas.microsoft.com/office/drawing/2014/main" id="{BE36F503-80A6-4BA6-8C59-49FF1D2D763B}"/>
                  </a:ext>
                </a:extLst>
              </p:cNvPr>
              <p:cNvSpPr/>
              <p:nvPr/>
            </p:nvSpPr>
            <p:spPr>
              <a:xfrm>
                <a:off x="6121335" y="3110316"/>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 Box 20">
                <a:extLst>
                  <a:ext uri="{FF2B5EF4-FFF2-40B4-BE49-F238E27FC236}">
                    <a16:creationId xmlns:a16="http://schemas.microsoft.com/office/drawing/2014/main" id="{4DAB454B-821F-450A-BB58-5E7F52CA8C4D}"/>
                  </a:ext>
                </a:extLst>
              </p:cNvPr>
              <p:cNvSpPr txBox="1">
                <a:spLocks noChangeArrowheads="1"/>
              </p:cNvSpPr>
              <p:nvPr/>
            </p:nvSpPr>
            <p:spPr bwMode="auto">
              <a:xfrm>
                <a:off x="6050384" y="3127238"/>
                <a:ext cx="224544" cy="22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0" bIns="18288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400" b="1" u="none" dirty="0">
                    <a:solidFill>
                      <a:schemeClr val="tx1">
                        <a:lumMod val="65000"/>
                        <a:lumOff val="35000"/>
                      </a:schemeClr>
                    </a:solidFill>
                    <a:latin typeface="Symbol" pitchFamily="18" charset="2"/>
                  </a:rPr>
                  <a:t>s</a:t>
                </a:r>
                <a:endParaRPr lang="en-US" sz="4000" b="1" u="none" dirty="0">
                  <a:solidFill>
                    <a:schemeClr val="tx1">
                      <a:lumMod val="65000"/>
                      <a:lumOff val="35000"/>
                    </a:schemeClr>
                  </a:solidFill>
                  <a:latin typeface="Symbol" pitchFamily="18" charset="2"/>
                </a:endParaRPr>
              </a:p>
            </p:txBody>
          </p:sp>
        </p:grpSp>
        <p:sp>
          <p:nvSpPr>
            <p:cNvPr id="73" name="Text Box 20">
              <a:extLst>
                <a:ext uri="{FF2B5EF4-FFF2-40B4-BE49-F238E27FC236}">
                  <a16:creationId xmlns:a16="http://schemas.microsoft.com/office/drawing/2014/main" id="{312C8EAE-DB1B-4292-9653-1F6F07A98FF5}"/>
                </a:ext>
              </a:extLst>
            </p:cNvPr>
            <p:cNvSpPr txBox="1">
              <a:spLocks noChangeArrowheads="1"/>
            </p:cNvSpPr>
            <p:nvPr/>
          </p:nvSpPr>
          <p:spPr bwMode="auto">
            <a:xfrm>
              <a:off x="2337870" y="2576719"/>
              <a:ext cx="224544" cy="376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274320" bIns="27432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800" b="1" u="none" dirty="0">
                  <a:solidFill>
                    <a:schemeClr val="tx1">
                      <a:lumMod val="65000"/>
                      <a:lumOff val="35000"/>
                    </a:schemeClr>
                  </a:solidFill>
                  <a:latin typeface="Symbol" pitchFamily="18" charset="2"/>
                </a:rPr>
                <a:t>p</a:t>
              </a:r>
              <a:endParaRPr lang="en-US" sz="4000" b="1" u="none" dirty="0">
                <a:solidFill>
                  <a:schemeClr val="tx1">
                    <a:lumMod val="65000"/>
                    <a:lumOff val="35000"/>
                  </a:schemeClr>
                </a:solidFill>
                <a:latin typeface="Symbol" pitchFamily="18" charset="2"/>
              </a:endParaRPr>
            </a:p>
          </p:txBody>
        </p:sp>
        <p:cxnSp>
          <p:nvCxnSpPr>
            <p:cNvPr id="74" name="Straight Connector 35">
              <a:extLst>
                <a:ext uri="{FF2B5EF4-FFF2-40B4-BE49-F238E27FC236}">
                  <a16:creationId xmlns:a16="http://schemas.microsoft.com/office/drawing/2014/main" id="{005325C1-2133-4BC9-B3AF-8D6A4A7E78F0}"/>
                </a:ext>
              </a:extLst>
            </p:cNvPr>
            <p:cNvCxnSpPr>
              <a:cxnSpLocks noChangeShapeType="1"/>
              <a:stCxn id="66" idx="0"/>
              <a:endCxn id="80" idx="2"/>
            </p:cNvCxnSpPr>
            <p:nvPr/>
          </p:nvCxnSpPr>
          <p:spPr bwMode="auto">
            <a:xfrm flipV="1">
              <a:off x="1887574" y="3939307"/>
              <a:ext cx="399107" cy="308843"/>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75" name="Straight Connector 36">
              <a:extLst>
                <a:ext uri="{FF2B5EF4-FFF2-40B4-BE49-F238E27FC236}">
                  <a16:creationId xmlns:a16="http://schemas.microsoft.com/office/drawing/2014/main" id="{91A97639-C735-4A1C-8023-F57521989222}"/>
                </a:ext>
              </a:extLst>
            </p:cNvPr>
            <p:cNvCxnSpPr>
              <a:cxnSpLocks noChangeShapeType="1"/>
              <a:stCxn id="67" idx="0"/>
              <a:endCxn id="81" idx="2"/>
            </p:cNvCxnSpPr>
            <p:nvPr/>
          </p:nvCxnSpPr>
          <p:spPr bwMode="auto">
            <a:xfrm flipH="1" flipV="1">
              <a:off x="2641007" y="3943350"/>
              <a:ext cx="659775" cy="304800"/>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76" name="Straight Connector 39">
              <a:extLst>
                <a:ext uri="{FF2B5EF4-FFF2-40B4-BE49-F238E27FC236}">
                  <a16:creationId xmlns:a16="http://schemas.microsoft.com/office/drawing/2014/main" id="{C0F7FBEA-4439-4DC6-B4E3-0FA3530228E4}"/>
                </a:ext>
              </a:extLst>
            </p:cNvPr>
            <p:cNvCxnSpPr>
              <a:cxnSpLocks noChangeShapeType="1"/>
              <a:stCxn id="90" idx="0"/>
              <a:endCxn id="78" idx="2"/>
            </p:cNvCxnSpPr>
            <p:nvPr/>
          </p:nvCxnSpPr>
          <p:spPr bwMode="auto">
            <a:xfrm flipH="1" flipV="1">
              <a:off x="2455845" y="3437086"/>
              <a:ext cx="8063" cy="208298"/>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77" name="Straight Connector 42">
              <a:extLst>
                <a:ext uri="{FF2B5EF4-FFF2-40B4-BE49-F238E27FC236}">
                  <a16:creationId xmlns:a16="http://schemas.microsoft.com/office/drawing/2014/main" id="{E89C4210-5BA6-452F-84AA-074BA76CA9F4}"/>
                </a:ext>
              </a:extLst>
            </p:cNvPr>
            <p:cNvCxnSpPr>
              <a:cxnSpLocks noChangeShapeType="1"/>
              <a:stCxn id="78" idx="0"/>
              <a:endCxn id="73" idx="2"/>
            </p:cNvCxnSpPr>
            <p:nvPr/>
          </p:nvCxnSpPr>
          <p:spPr bwMode="auto">
            <a:xfrm flipH="1" flipV="1">
              <a:off x="2450142" y="2952750"/>
              <a:ext cx="5703" cy="152400"/>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grpSp>
          <p:nvGrpSpPr>
            <p:cNvPr id="17" name="Join Op">
              <a:extLst>
                <a:ext uri="{FF2B5EF4-FFF2-40B4-BE49-F238E27FC236}">
                  <a16:creationId xmlns:a16="http://schemas.microsoft.com/office/drawing/2014/main" id="{18B98547-8629-4B5F-8FF9-A768BD685DBA}"/>
                </a:ext>
              </a:extLst>
            </p:cNvPr>
            <p:cNvGrpSpPr/>
            <p:nvPr/>
          </p:nvGrpSpPr>
          <p:grpSpPr>
            <a:xfrm>
              <a:off x="2198318" y="3558868"/>
              <a:ext cx="503648" cy="418452"/>
              <a:chOff x="2198318" y="3558868"/>
              <a:chExt cx="503648" cy="418452"/>
            </a:xfrm>
          </p:grpSpPr>
          <p:sp>
            <p:nvSpPr>
              <p:cNvPr id="80" name="Rectangle 79">
                <a:extLst>
                  <a:ext uri="{FF2B5EF4-FFF2-40B4-BE49-F238E27FC236}">
                    <a16:creationId xmlns:a16="http://schemas.microsoft.com/office/drawing/2014/main" id="{40A99520-9043-4FF6-88F7-7AB911582C1B}"/>
                  </a:ext>
                </a:extLst>
              </p:cNvPr>
              <p:cNvSpPr/>
              <p:nvPr/>
            </p:nvSpPr>
            <p:spPr>
              <a:xfrm>
                <a:off x="2225721" y="3607371"/>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6ECE578C-9EF5-4F96-87E8-4AA35CE1BEA8}"/>
                  </a:ext>
                </a:extLst>
              </p:cNvPr>
              <p:cNvSpPr/>
              <p:nvPr/>
            </p:nvSpPr>
            <p:spPr>
              <a:xfrm>
                <a:off x="2580047" y="3611414"/>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D060A4B6-ACBF-4694-91FB-F1B330ECD127}"/>
                  </a:ext>
                </a:extLst>
              </p:cNvPr>
              <p:cNvSpPr/>
              <p:nvPr/>
            </p:nvSpPr>
            <p:spPr>
              <a:xfrm>
                <a:off x="2402948" y="3645384"/>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 Box 20">
                <a:extLst>
                  <a:ext uri="{FF2B5EF4-FFF2-40B4-BE49-F238E27FC236}">
                    <a16:creationId xmlns:a16="http://schemas.microsoft.com/office/drawing/2014/main" id="{0F533ED7-1590-490D-914B-E2A4392E665B}"/>
                  </a:ext>
                </a:extLst>
              </p:cNvPr>
              <p:cNvSpPr txBox="1">
                <a:spLocks noChangeArrowheads="1"/>
              </p:cNvSpPr>
              <p:nvPr/>
            </p:nvSpPr>
            <p:spPr bwMode="auto">
              <a:xfrm>
                <a:off x="2198318" y="3558868"/>
                <a:ext cx="482739" cy="347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0" rIns="0" bIns="0" anchor="ctr"/>
              <a:lstStyle>
                <a:lvl1pPr>
                  <a:defRPr sz="1200">
                    <a:solidFill>
                      <a:srgbClr val="CF0E30"/>
                    </a:solidFill>
                    <a:latin typeface="Book Antiqua" pitchFamily="18" charset="0"/>
                    <a:ea typeface="ＭＳ Ｐゴシック" charset="-128"/>
                  </a:defRPr>
                </a:lvl1pPr>
                <a:lvl2pPr marL="742950" indent="-285750">
                  <a:defRPr sz="1200">
                    <a:solidFill>
                      <a:srgbClr val="CF0E30"/>
                    </a:solidFill>
                    <a:latin typeface="Book Antiqua" pitchFamily="18" charset="0"/>
                    <a:ea typeface="ＭＳ Ｐゴシック" charset="-128"/>
                  </a:defRPr>
                </a:lvl2pPr>
                <a:lvl3pPr marL="1143000" indent="-228600">
                  <a:defRPr sz="1200">
                    <a:solidFill>
                      <a:srgbClr val="CF0E30"/>
                    </a:solidFill>
                    <a:latin typeface="Book Antiqua" pitchFamily="18" charset="0"/>
                    <a:ea typeface="ＭＳ Ｐゴシック" charset="-128"/>
                  </a:defRPr>
                </a:lvl3pPr>
                <a:lvl4pPr marL="1600200" indent="-228600">
                  <a:defRPr sz="1200">
                    <a:solidFill>
                      <a:srgbClr val="CF0E30"/>
                    </a:solidFill>
                    <a:latin typeface="Book Antiqua" pitchFamily="18" charset="0"/>
                    <a:ea typeface="ＭＳ Ｐゴシック" charset="-128"/>
                  </a:defRPr>
                </a:lvl4pPr>
                <a:lvl5pPr marL="2057400" indent="-228600">
                  <a:defRPr sz="1200">
                    <a:solidFill>
                      <a:srgbClr val="CF0E30"/>
                    </a:solidFill>
                    <a:latin typeface="Book Antiqua" pitchFamily="18" charset="0"/>
                    <a:ea typeface="ＭＳ Ｐゴシック" charset="-128"/>
                  </a:defRPr>
                </a:lvl5pPr>
                <a:lvl6pPr marL="2514600" indent="-228600" eaLnBrk="0" fontAlgn="base" hangingPunct="0">
                  <a:spcBef>
                    <a:spcPct val="0"/>
                  </a:spcBef>
                  <a:spcAft>
                    <a:spcPct val="0"/>
                  </a:spcAft>
                  <a:defRPr sz="1200">
                    <a:solidFill>
                      <a:srgbClr val="CF0E30"/>
                    </a:solidFill>
                    <a:latin typeface="Book Antiqua" pitchFamily="18" charset="0"/>
                    <a:ea typeface="ＭＳ Ｐゴシック" charset="-128"/>
                  </a:defRPr>
                </a:lvl6pPr>
                <a:lvl7pPr marL="2971800" indent="-228600" eaLnBrk="0" fontAlgn="base" hangingPunct="0">
                  <a:spcBef>
                    <a:spcPct val="0"/>
                  </a:spcBef>
                  <a:spcAft>
                    <a:spcPct val="0"/>
                  </a:spcAft>
                  <a:defRPr sz="1200">
                    <a:solidFill>
                      <a:srgbClr val="CF0E30"/>
                    </a:solidFill>
                    <a:latin typeface="Book Antiqua" pitchFamily="18" charset="0"/>
                    <a:ea typeface="ＭＳ Ｐゴシック" charset="-128"/>
                  </a:defRPr>
                </a:lvl7pPr>
                <a:lvl8pPr marL="3429000" indent="-228600" eaLnBrk="0" fontAlgn="base" hangingPunct="0">
                  <a:spcBef>
                    <a:spcPct val="0"/>
                  </a:spcBef>
                  <a:spcAft>
                    <a:spcPct val="0"/>
                  </a:spcAft>
                  <a:defRPr sz="1200">
                    <a:solidFill>
                      <a:srgbClr val="CF0E30"/>
                    </a:solidFill>
                    <a:latin typeface="Book Antiqua" pitchFamily="18" charset="0"/>
                    <a:ea typeface="ＭＳ Ｐゴシック" charset="-128"/>
                  </a:defRPr>
                </a:lvl8pPr>
                <a:lvl9pPr marL="3886200" indent="-228600" eaLnBrk="0" fontAlgn="base" hangingPunct="0">
                  <a:spcBef>
                    <a:spcPct val="0"/>
                  </a:spcBef>
                  <a:spcAft>
                    <a:spcPct val="0"/>
                  </a:spcAft>
                  <a:defRPr sz="1200">
                    <a:solidFill>
                      <a:srgbClr val="CF0E30"/>
                    </a:solidFill>
                    <a:latin typeface="Book Antiqua" pitchFamily="18" charset="0"/>
                    <a:ea typeface="ＭＳ Ｐゴシック" charset="-128"/>
                  </a:defRPr>
                </a:lvl9pPr>
              </a:lstStyle>
              <a:p>
                <a:pPr>
                  <a:spcBef>
                    <a:spcPct val="50000"/>
                  </a:spcBef>
                  <a:defRPr/>
                </a:pPr>
                <a:r>
                  <a:rPr lang="en-US" sz="4000" b="1" u="none" dirty="0">
                    <a:solidFill>
                      <a:schemeClr val="tx1">
                        <a:lumMod val="65000"/>
                        <a:lumOff val="35000"/>
                      </a:schemeClr>
                    </a:solidFill>
                    <a:latin typeface="+mn-lt"/>
                  </a:rPr>
                  <a:t>⨝</a:t>
                </a:r>
              </a:p>
            </p:txBody>
          </p:sp>
        </p:grpSp>
      </p:grpSp>
      <p:sp>
        <p:nvSpPr>
          <p:cNvPr id="97" name="Right Arrow 6">
            <a:extLst>
              <a:ext uri="{FF2B5EF4-FFF2-40B4-BE49-F238E27FC236}">
                <a16:creationId xmlns:a16="http://schemas.microsoft.com/office/drawing/2014/main" id="{077B7618-C5F3-459C-B7B3-E9B7E0149727}"/>
              </a:ext>
            </a:extLst>
          </p:cNvPr>
          <p:cNvSpPr>
            <a:spLocks noChangeArrowheads="1"/>
          </p:cNvSpPr>
          <p:nvPr/>
        </p:nvSpPr>
        <p:spPr bwMode="auto">
          <a:xfrm>
            <a:off x="4259580" y="3418563"/>
            <a:ext cx="548640" cy="548640"/>
          </a:xfrm>
          <a:prstGeom prst="rightArrow">
            <a:avLst>
              <a:gd name="adj1" fmla="val 50000"/>
              <a:gd name="adj2" fmla="val 50000"/>
            </a:avLst>
          </a:prstGeom>
          <a:solidFill>
            <a:srgbClr val="EF3E42"/>
          </a:solidFill>
          <a:ln w="28575">
            <a:noFill/>
            <a:round/>
            <a:headEnd type="none" w="sm" len="sm"/>
            <a:tailEnd type="triangle" w="med" len="med"/>
          </a:ln>
        </p:spPr>
        <p:txBody>
          <a:bodyPr wrap="none" anchor="ctr"/>
          <a:lstStyle/>
          <a:p>
            <a:endParaRPr lang="en-US" sz="1350"/>
          </a:p>
        </p:txBody>
      </p:sp>
      <p:sp>
        <p:nvSpPr>
          <p:cNvPr id="48" name="Text Box 4">
            <a:extLst>
              <a:ext uri="{FF2B5EF4-FFF2-40B4-BE49-F238E27FC236}">
                <a16:creationId xmlns:a16="http://schemas.microsoft.com/office/drawing/2014/main" id="{6C3EA5AA-9B4E-4C7E-8145-C27F6D9705DC}"/>
              </a:ext>
            </a:extLst>
          </p:cNvPr>
          <p:cNvSpPr txBox="1">
            <a:spLocks noChangeArrowheads="1"/>
          </p:cNvSpPr>
          <p:nvPr/>
        </p:nvSpPr>
        <p:spPr bwMode="auto">
          <a:xfrm>
            <a:off x="2286000" y="1142821"/>
            <a:ext cx="4572000" cy="1089529"/>
          </a:xfrm>
          <a:prstGeom prst="rect">
            <a:avLst/>
          </a:prstGeom>
          <a:solidFill>
            <a:schemeClr val="bg1">
              <a:lumMod val="85000"/>
            </a:schemeClr>
          </a:solidFill>
          <a:ln w="28575">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b="1" u="none">
                <a:solidFill>
                  <a:schemeClr val="tx1">
                    <a:lumMod val="65000"/>
                    <a:lumOff val="35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t>SELECT</a:t>
            </a:r>
            <a:r>
              <a:rPr lang="en-US" b="0" dirty="0"/>
              <a:t> s.name, </a:t>
            </a:r>
            <a:r>
              <a:rPr lang="en-US" b="0" dirty="0" err="1"/>
              <a:t>e.cid</a:t>
            </a:r>
            <a:endParaRPr lang="en-US" b="0" dirty="0"/>
          </a:p>
          <a:p>
            <a:r>
              <a:rPr lang="en-US" b="0" dirty="0"/>
              <a:t>  </a:t>
            </a:r>
            <a:r>
              <a:rPr lang="en-US" dirty="0"/>
              <a:t>FROM</a:t>
            </a:r>
            <a:r>
              <a:rPr lang="en-US" b="0" dirty="0"/>
              <a:t> student </a:t>
            </a:r>
            <a:r>
              <a:rPr lang="en-US" dirty="0"/>
              <a:t>AS</a:t>
            </a:r>
            <a:r>
              <a:rPr lang="en-US" b="0" dirty="0"/>
              <a:t> s </a:t>
            </a:r>
            <a:r>
              <a:rPr lang="en-US" dirty="0"/>
              <a:t>JOIN</a:t>
            </a:r>
            <a:r>
              <a:rPr lang="en-US" b="0" dirty="0"/>
              <a:t> enrolled </a:t>
            </a:r>
            <a:r>
              <a:rPr lang="en-US" dirty="0"/>
              <a:t>AS</a:t>
            </a:r>
            <a:r>
              <a:rPr lang="en-US" b="0" dirty="0"/>
              <a:t> e</a:t>
            </a:r>
          </a:p>
          <a:p>
            <a:r>
              <a:rPr lang="en-US" b="0" dirty="0"/>
              <a:t>    </a:t>
            </a:r>
            <a:r>
              <a:rPr lang="en-US" dirty="0"/>
              <a:t>ON</a:t>
            </a:r>
            <a:r>
              <a:rPr lang="en-US" b="0" dirty="0"/>
              <a:t> </a:t>
            </a:r>
            <a:r>
              <a:rPr lang="en-US" b="0" dirty="0" err="1"/>
              <a:t>s.sid</a:t>
            </a:r>
            <a:r>
              <a:rPr lang="en-US" b="0" dirty="0"/>
              <a:t> = </a:t>
            </a:r>
            <a:r>
              <a:rPr lang="en-US" b="0" dirty="0" err="1"/>
              <a:t>e.sid</a:t>
            </a:r>
            <a:endParaRPr lang="en-US" b="0" dirty="0"/>
          </a:p>
          <a:p>
            <a:r>
              <a:rPr lang="en-US" b="0" dirty="0"/>
              <a:t> </a:t>
            </a:r>
            <a:r>
              <a:rPr lang="en-US" dirty="0"/>
              <a:t>WHERE</a:t>
            </a:r>
            <a:r>
              <a:rPr lang="en-US" b="0" dirty="0"/>
              <a:t> </a:t>
            </a:r>
            <a:r>
              <a:rPr lang="en-US" b="0" dirty="0" err="1"/>
              <a:t>e.grade</a:t>
            </a:r>
            <a:r>
              <a:rPr lang="en-US" b="0" dirty="0"/>
              <a:t> = 'A'</a:t>
            </a:r>
          </a:p>
        </p:txBody>
      </p:sp>
      <p:sp>
        <p:nvSpPr>
          <p:cNvPr id="59" name="Text Box 6">
            <a:extLst>
              <a:ext uri="{FF2B5EF4-FFF2-40B4-BE49-F238E27FC236}">
                <a16:creationId xmlns:a16="http://schemas.microsoft.com/office/drawing/2014/main" id="{65A6C5CA-D964-49A8-BCA1-75FAA39813BE}"/>
              </a:ext>
            </a:extLst>
          </p:cNvPr>
          <p:cNvSpPr txBox="1">
            <a:spLocks noChangeArrowheads="1"/>
          </p:cNvSpPr>
          <p:nvPr/>
        </p:nvSpPr>
        <p:spPr bwMode="auto">
          <a:xfrm>
            <a:off x="1668248" y="2742990"/>
            <a:ext cx="5807505" cy="498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33707" rIns="67414" bIns="33707">
            <a:spAutoFit/>
          </a:bodyPr>
          <a:lstStyle>
            <a:lvl1pPr>
              <a:defRPr sz="2800" u="sng">
                <a:solidFill>
                  <a:schemeClr val="tx1"/>
                </a:solidFill>
                <a:latin typeface="Times New Roman" pitchFamily="18" charset="0"/>
                <a:ea typeface="ＭＳ Ｐゴシック" charset="-128"/>
              </a:defRPr>
            </a:lvl1pPr>
            <a:lvl2pPr marL="742950" indent="-285750">
              <a:defRPr sz="2800" u="sng">
                <a:solidFill>
                  <a:schemeClr val="tx1"/>
                </a:solidFill>
                <a:latin typeface="Times New Roman" pitchFamily="18" charset="0"/>
                <a:ea typeface="ＭＳ Ｐゴシック" charset="-128"/>
              </a:defRPr>
            </a:lvl2pPr>
            <a:lvl3pPr marL="1143000" indent="-228600">
              <a:defRPr sz="2800" u="sng">
                <a:solidFill>
                  <a:schemeClr val="tx1"/>
                </a:solidFill>
                <a:latin typeface="Times New Roman" pitchFamily="18" charset="0"/>
                <a:ea typeface="ＭＳ Ｐゴシック" charset="-128"/>
              </a:defRPr>
            </a:lvl3pPr>
            <a:lvl4pPr marL="1600200" indent="-228600">
              <a:defRPr sz="2800" u="sng">
                <a:solidFill>
                  <a:schemeClr val="tx1"/>
                </a:solidFill>
                <a:latin typeface="Times New Roman" pitchFamily="18" charset="0"/>
                <a:ea typeface="ＭＳ Ｐゴシック" charset="-128"/>
              </a:defRPr>
            </a:lvl4pPr>
            <a:lvl5pPr marL="2057400" indent="-228600">
              <a:defRPr sz="28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9pPr>
          </a:lstStyle>
          <a:p>
            <a:pPr algn="ctr">
              <a:defRPr/>
            </a:pPr>
            <a:r>
              <a:rPr lang="el-GR" b="1" u="none" dirty="0">
                <a:solidFill>
                  <a:srgbClr val="EF3E42"/>
                </a:solidFill>
                <a:latin typeface="Lato" panose="020F0502020204030203" pitchFamily="34" charset="0"/>
              </a:rPr>
              <a:t>π</a:t>
            </a:r>
            <a:r>
              <a:rPr lang="en-US" u="none" baseline="-25000" dirty="0">
                <a:solidFill>
                  <a:srgbClr val="646464"/>
                </a:solidFill>
                <a:latin typeface="Lato" panose="020F0502020204030203" pitchFamily="34" charset="0"/>
              </a:rPr>
              <a:t>name, </a:t>
            </a:r>
            <a:r>
              <a:rPr lang="en-US" u="none" baseline="-25000" dirty="0" err="1">
                <a:solidFill>
                  <a:srgbClr val="646464"/>
                </a:solidFill>
                <a:latin typeface="Lato" panose="020F0502020204030203" pitchFamily="34" charset="0"/>
              </a:rPr>
              <a:t>cid</a:t>
            </a:r>
            <a:r>
              <a:rPr lang="en-US" u="none" dirty="0">
                <a:solidFill>
                  <a:srgbClr val="646464"/>
                </a:solidFill>
                <a:latin typeface="Lato" panose="020F0502020204030203" pitchFamily="34" charset="0"/>
              </a:rPr>
              <a:t>(</a:t>
            </a:r>
            <a:r>
              <a:rPr lang="el-GR" b="1" u="none" dirty="0">
                <a:solidFill>
                  <a:srgbClr val="EF3E42"/>
                </a:solidFill>
                <a:latin typeface="Lato" panose="020F0502020204030203" pitchFamily="34" charset="0"/>
              </a:rPr>
              <a:t>σ</a:t>
            </a:r>
            <a:r>
              <a:rPr lang="en-US" u="none" baseline="-25000" dirty="0">
                <a:solidFill>
                  <a:srgbClr val="646464"/>
                </a:solidFill>
                <a:latin typeface="Lato" panose="020F0502020204030203" pitchFamily="34" charset="0"/>
              </a:rPr>
              <a:t>grade='A'</a:t>
            </a:r>
            <a:r>
              <a:rPr lang="en-US" u="none" dirty="0">
                <a:solidFill>
                  <a:srgbClr val="646464"/>
                </a:solidFill>
                <a:latin typeface="Lato" panose="020F0502020204030203" pitchFamily="34" charset="0"/>
              </a:rPr>
              <a:t>(</a:t>
            </a:r>
            <a:r>
              <a:rPr lang="en-US" b="1" u="none" dirty="0" err="1">
                <a:solidFill>
                  <a:srgbClr val="646464"/>
                </a:solidFill>
                <a:latin typeface="Lato" panose="020F0502020204030203" pitchFamily="34" charset="0"/>
              </a:rPr>
              <a:t>student</a:t>
            </a:r>
            <a:r>
              <a:rPr lang="en-US" b="1" u="none" dirty="0" err="1">
                <a:solidFill>
                  <a:srgbClr val="EF3E42"/>
                </a:solidFill>
                <a:latin typeface="Lato" panose="020F0502020204030203" pitchFamily="34" charset="0"/>
              </a:rPr>
              <a:t>⋈</a:t>
            </a:r>
            <a:r>
              <a:rPr lang="en-US" b="1" u="none" dirty="0" err="1">
                <a:solidFill>
                  <a:srgbClr val="646464"/>
                </a:solidFill>
                <a:latin typeface="Lato" panose="020F0502020204030203" pitchFamily="34" charset="0"/>
              </a:rPr>
              <a:t>enrolled</a:t>
            </a:r>
            <a:r>
              <a:rPr lang="en-US" u="none" dirty="0">
                <a:solidFill>
                  <a:srgbClr val="646464"/>
                </a:solidFill>
                <a:latin typeface="Lato" panose="020F0502020204030203" pitchFamily="34" charset="0"/>
              </a:rPr>
              <a:t>))</a:t>
            </a:r>
          </a:p>
        </p:txBody>
      </p:sp>
    </p:spTree>
    <p:extLst>
      <p:ext uri="{BB962C8B-B14F-4D97-AF65-F5344CB8AC3E}">
        <p14:creationId xmlns:p14="http://schemas.microsoft.com/office/powerpoint/2010/main" val="3736869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250"/>
                                        <p:tgtEl>
                                          <p:spTgt spid="59"/>
                                        </p:tgtEl>
                                      </p:cBhvr>
                                    </p:animEffect>
                                    <p:set>
                                      <p:cBhvr>
                                        <p:cTn id="7" dur="1" fill="hold">
                                          <p:stCondLst>
                                            <p:cond delay="249"/>
                                          </p:stCondLst>
                                        </p:cTn>
                                        <p:tgtEl>
                                          <p:spTgt spid="59"/>
                                        </p:tgtEl>
                                        <p:attrNameLst>
                                          <p:attrName>style.visibility</p:attrName>
                                        </p:attrNameLst>
                                      </p:cBhvr>
                                      <p:to>
                                        <p:strVal val="hidden"/>
                                      </p:to>
                                    </p:se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250"/>
                                        <p:tgtEl>
                                          <p:spTgt spid="21"/>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97"/>
                                        </p:tgtEl>
                                        <p:attrNameLst>
                                          <p:attrName>style.visibility</p:attrName>
                                        </p:attrNameLst>
                                      </p:cBhvr>
                                      <p:to>
                                        <p:strVal val="visible"/>
                                      </p:to>
                                    </p:set>
                                    <p:animEffect transition="in" filter="wipe(left)">
                                      <p:cBhvr>
                                        <p:cTn id="16" dur="250"/>
                                        <p:tgtEl>
                                          <p:spTgt spid="97"/>
                                        </p:tgtEl>
                                      </p:cBhvr>
                                    </p:animEffect>
                                  </p:childTnLst>
                                </p:cTn>
                              </p:par>
                            </p:childTnLst>
                          </p:cTn>
                        </p:par>
                        <p:par>
                          <p:cTn id="17" fill="hold">
                            <p:stCondLst>
                              <p:cond delay="250"/>
                            </p:stCondLst>
                            <p:childTnLst>
                              <p:par>
                                <p:cTn id="18" presetID="10" presetClass="entr" presetSubtype="0"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P spid="59" grpId="0"/>
    </p:bld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602" name="Title 6"/>
          <p:cNvSpPr>
            <a:spLocks noGrp="1"/>
          </p:cNvSpPr>
          <p:nvPr>
            <p:ph type="title"/>
          </p:nvPr>
        </p:nvSpPr>
        <p:spPr>
          <a:prstGeom prst="rect">
            <a:avLst/>
          </a:prstGeom>
        </p:spPr>
        <p:txBody>
          <a:bodyPr/>
          <a:lstStyle/>
          <a:p>
            <a:r>
              <a:rPr lang="en-US" dirty="0"/>
              <a:t>RELATIONAL ALGEBRA EQUIVALENCES</a:t>
            </a:r>
          </a:p>
        </p:txBody>
      </p:sp>
      <p:sp>
        <p:nvSpPr>
          <p:cNvPr id="2" name="Slide Number Placeholder 1">
            <a:extLst>
              <a:ext uri="{FF2B5EF4-FFF2-40B4-BE49-F238E27FC236}">
                <a16:creationId xmlns:a16="http://schemas.microsoft.com/office/drawing/2014/main" id="{50479303-A4CB-4A9F-A321-F8C4EA79FD97}"/>
              </a:ext>
            </a:extLst>
          </p:cNvPr>
          <p:cNvSpPr>
            <a:spLocks noGrp="1"/>
          </p:cNvSpPr>
          <p:nvPr>
            <p:ph type="sldNum" sz="quarter" idx="4"/>
          </p:nvPr>
        </p:nvSpPr>
        <p:spPr>
          <a:prstGeom prst="rect">
            <a:avLst/>
          </a:prstGeom>
        </p:spPr>
        <p:txBody>
          <a:bodyPr/>
          <a:lstStyle/>
          <a:p>
            <a:fld id="{97DD1AB5-42BA-4E8A-BFEE-435884E16AAB}" type="slidenum">
              <a:rPr lang="en-US" smtClean="0"/>
              <a:pPr/>
              <a:t>56</a:t>
            </a:fld>
            <a:endParaRPr lang="en-US" dirty="0"/>
          </a:p>
        </p:txBody>
      </p:sp>
      <p:sp>
        <p:nvSpPr>
          <p:cNvPr id="42" name="Text Box 6"/>
          <p:cNvSpPr txBox="1">
            <a:spLocks noChangeArrowheads="1"/>
          </p:cNvSpPr>
          <p:nvPr/>
        </p:nvSpPr>
        <p:spPr bwMode="auto">
          <a:xfrm>
            <a:off x="1694697" y="2742990"/>
            <a:ext cx="5807505" cy="498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33707" rIns="67414" bIns="33707">
            <a:spAutoFit/>
          </a:bodyPr>
          <a:lstStyle>
            <a:lvl1pPr>
              <a:defRPr sz="2800" u="sng">
                <a:solidFill>
                  <a:schemeClr val="tx1"/>
                </a:solidFill>
                <a:latin typeface="Times New Roman" pitchFamily="18" charset="0"/>
                <a:ea typeface="ＭＳ Ｐゴシック" charset="-128"/>
              </a:defRPr>
            </a:lvl1pPr>
            <a:lvl2pPr marL="742950" indent="-285750">
              <a:defRPr sz="2800" u="sng">
                <a:solidFill>
                  <a:schemeClr val="tx1"/>
                </a:solidFill>
                <a:latin typeface="Times New Roman" pitchFamily="18" charset="0"/>
                <a:ea typeface="ＭＳ Ｐゴシック" charset="-128"/>
              </a:defRPr>
            </a:lvl2pPr>
            <a:lvl3pPr marL="1143000" indent="-228600">
              <a:defRPr sz="2800" u="sng">
                <a:solidFill>
                  <a:schemeClr val="tx1"/>
                </a:solidFill>
                <a:latin typeface="Times New Roman" pitchFamily="18" charset="0"/>
                <a:ea typeface="ＭＳ Ｐゴシック" charset="-128"/>
              </a:defRPr>
            </a:lvl3pPr>
            <a:lvl4pPr marL="1600200" indent="-228600">
              <a:defRPr sz="2800" u="sng">
                <a:solidFill>
                  <a:schemeClr val="tx1"/>
                </a:solidFill>
                <a:latin typeface="Times New Roman" pitchFamily="18" charset="0"/>
                <a:ea typeface="ＭＳ Ｐゴシック" charset="-128"/>
              </a:defRPr>
            </a:lvl4pPr>
            <a:lvl5pPr marL="2057400" indent="-228600">
              <a:defRPr sz="28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9pPr>
          </a:lstStyle>
          <a:p>
            <a:pPr algn="ctr">
              <a:defRPr/>
            </a:pPr>
            <a:r>
              <a:rPr lang="el-GR" b="1" u="none" dirty="0">
                <a:solidFill>
                  <a:srgbClr val="EF3E42"/>
                </a:solidFill>
                <a:latin typeface="Lato" panose="020F0502020204030203" pitchFamily="34" charset="0"/>
              </a:rPr>
              <a:t>π</a:t>
            </a:r>
            <a:r>
              <a:rPr lang="en-US" u="none" baseline="-25000" dirty="0">
                <a:solidFill>
                  <a:srgbClr val="646464"/>
                </a:solidFill>
                <a:latin typeface="Lato" panose="020F0502020204030203" pitchFamily="34" charset="0"/>
              </a:rPr>
              <a:t>name, </a:t>
            </a:r>
            <a:r>
              <a:rPr lang="en-US" u="none" baseline="-25000" dirty="0" err="1">
                <a:solidFill>
                  <a:srgbClr val="646464"/>
                </a:solidFill>
                <a:latin typeface="Lato" panose="020F0502020204030203" pitchFamily="34" charset="0"/>
              </a:rPr>
              <a:t>cid</a:t>
            </a:r>
            <a:r>
              <a:rPr lang="en-US" u="none" dirty="0">
                <a:solidFill>
                  <a:srgbClr val="646464"/>
                </a:solidFill>
                <a:latin typeface="Lato" panose="020F0502020204030203" pitchFamily="34" charset="0"/>
              </a:rPr>
              <a:t>(</a:t>
            </a:r>
            <a:r>
              <a:rPr lang="el-GR" b="1" u="none" dirty="0">
                <a:solidFill>
                  <a:srgbClr val="EF3E42"/>
                </a:solidFill>
                <a:latin typeface="Lato" panose="020F0502020204030203" pitchFamily="34" charset="0"/>
              </a:rPr>
              <a:t>σ</a:t>
            </a:r>
            <a:r>
              <a:rPr lang="en-US" u="none" baseline="-25000" dirty="0">
                <a:solidFill>
                  <a:srgbClr val="646464"/>
                </a:solidFill>
                <a:latin typeface="Lato" panose="020F0502020204030203" pitchFamily="34" charset="0"/>
              </a:rPr>
              <a:t>grade='A'</a:t>
            </a:r>
            <a:r>
              <a:rPr lang="en-US" u="none" dirty="0">
                <a:solidFill>
                  <a:srgbClr val="646464"/>
                </a:solidFill>
                <a:latin typeface="Lato" panose="020F0502020204030203" pitchFamily="34" charset="0"/>
              </a:rPr>
              <a:t>(</a:t>
            </a:r>
            <a:r>
              <a:rPr lang="en-US" b="1" u="none" dirty="0" err="1">
                <a:solidFill>
                  <a:srgbClr val="646464"/>
                </a:solidFill>
                <a:latin typeface="Lato" panose="020F0502020204030203" pitchFamily="34" charset="0"/>
              </a:rPr>
              <a:t>student</a:t>
            </a:r>
            <a:r>
              <a:rPr lang="en-US" b="1" u="none" dirty="0" err="1">
                <a:solidFill>
                  <a:srgbClr val="EF3E42"/>
                </a:solidFill>
                <a:latin typeface="Lato" panose="020F0502020204030203" pitchFamily="34" charset="0"/>
              </a:rPr>
              <a:t>⋈</a:t>
            </a:r>
            <a:r>
              <a:rPr lang="en-US" b="1" u="none" dirty="0" err="1">
                <a:solidFill>
                  <a:srgbClr val="646464"/>
                </a:solidFill>
                <a:latin typeface="Lato" panose="020F0502020204030203" pitchFamily="34" charset="0"/>
              </a:rPr>
              <a:t>enrolled</a:t>
            </a:r>
            <a:r>
              <a:rPr lang="en-US" u="none" dirty="0">
                <a:solidFill>
                  <a:srgbClr val="646464"/>
                </a:solidFill>
                <a:latin typeface="Lato" panose="020F0502020204030203" pitchFamily="34" charset="0"/>
              </a:rPr>
              <a:t>))</a:t>
            </a:r>
          </a:p>
        </p:txBody>
      </p:sp>
      <p:sp>
        <p:nvSpPr>
          <p:cNvPr id="43" name="Text Box 6"/>
          <p:cNvSpPr txBox="1">
            <a:spLocks noChangeArrowheads="1"/>
          </p:cNvSpPr>
          <p:nvPr/>
        </p:nvSpPr>
        <p:spPr bwMode="auto">
          <a:xfrm>
            <a:off x="1836306" y="3744165"/>
            <a:ext cx="5524286" cy="560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33707" rIns="67414" bIns="33707">
            <a:spAutoFit/>
          </a:bodyPr>
          <a:lstStyle>
            <a:lvl1pPr>
              <a:defRPr sz="2800" u="sng">
                <a:solidFill>
                  <a:schemeClr val="tx1"/>
                </a:solidFill>
                <a:latin typeface="Times New Roman" pitchFamily="18" charset="0"/>
                <a:ea typeface="ＭＳ Ｐゴシック" charset="-128"/>
              </a:defRPr>
            </a:lvl1pPr>
            <a:lvl2pPr marL="742950" indent="-285750">
              <a:defRPr sz="2800" u="sng">
                <a:solidFill>
                  <a:schemeClr val="tx1"/>
                </a:solidFill>
                <a:latin typeface="Times New Roman" pitchFamily="18" charset="0"/>
                <a:ea typeface="ＭＳ Ｐゴシック" charset="-128"/>
              </a:defRPr>
            </a:lvl2pPr>
            <a:lvl3pPr marL="1143000" indent="-228600">
              <a:defRPr sz="2800" u="sng">
                <a:solidFill>
                  <a:schemeClr val="tx1"/>
                </a:solidFill>
                <a:latin typeface="Times New Roman" pitchFamily="18" charset="0"/>
                <a:ea typeface="ＭＳ Ｐゴシック" charset="-128"/>
              </a:defRPr>
            </a:lvl3pPr>
            <a:lvl4pPr marL="1600200" indent="-228600">
              <a:defRPr sz="2800" u="sng">
                <a:solidFill>
                  <a:schemeClr val="tx1"/>
                </a:solidFill>
                <a:latin typeface="Times New Roman" pitchFamily="18" charset="0"/>
                <a:ea typeface="ＭＳ Ｐゴシック" charset="-128"/>
              </a:defRPr>
            </a:lvl4pPr>
            <a:lvl5pPr marL="2057400" indent="-228600">
              <a:defRPr sz="28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9pPr>
          </a:lstStyle>
          <a:p>
            <a:pPr algn="ctr">
              <a:defRPr/>
            </a:pPr>
            <a:r>
              <a:rPr lang="el-GR" b="1" u="none" dirty="0">
                <a:solidFill>
                  <a:srgbClr val="EF3E42"/>
                </a:solidFill>
                <a:latin typeface="Lato" panose="020F0502020204030203" pitchFamily="34" charset="0"/>
              </a:rPr>
              <a:t>π</a:t>
            </a:r>
            <a:r>
              <a:rPr lang="en-US" u="none" baseline="-25000" dirty="0">
                <a:solidFill>
                  <a:srgbClr val="646464"/>
                </a:solidFill>
                <a:latin typeface="Lato" panose="020F0502020204030203" pitchFamily="34" charset="0"/>
              </a:rPr>
              <a:t>name, </a:t>
            </a:r>
            <a:r>
              <a:rPr lang="en-US" u="none" baseline="-25000" dirty="0" err="1">
                <a:solidFill>
                  <a:srgbClr val="646464"/>
                </a:solidFill>
                <a:latin typeface="Lato" panose="020F0502020204030203" pitchFamily="34" charset="0"/>
              </a:rPr>
              <a:t>cid</a:t>
            </a:r>
            <a:r>
              <a:rPr lang="en-US" u="none" dirty="0">
                <a:solidFill>
                  <a:srgbClr val="646464"/>
                </a:solidFill>
                <a:latin typeface="Lato" panose="020F0502020204030203" pitchFamily="34" charset="0"/>
              </a:rPr>
              <a:t>(</a:t>
            </a:r>
            <a:r>
              <a:rPr lang="en-US" sz="2400" b="1" u="none" dirty="0">
                <a:solidFill>
                  <a:srgbClr val="646464"/>
                </a:solidFill>
                <a:latin typeface="Lato" panose="020F0502020204030203" pitchFamily="34" charset="0"/>
              </a:rPr>
              <a:t>student</a:t>
            </a:r>
            <a:r>
              <a:rPr lang="en-US" b="1" u="none" dirty="0">
                <a:solidFill>
                  <a:srgbClr val="EF3E42"/>
                </a:solidFill>
                <a:latin typeface="Lato" panose="020F0502020204030203" pitchFamily="34" charset="0"/>
              </a:rPr>
              <a:t>⋈</a:t>
            </a:r>
            <a:r>
              <a:rPr lang="en-US" u="none" dirty="0">
                <a:solidFill>
                  <a:srgbClr val="646464"/>
                </a:solidFill>
                <a:latin typeface="Lato" panose="020F0502020204030203" pitchFamily="34" charset="0"/>
              </a:rPr>
              <a:t>(</a:t>
            </a:r>
            <a:r>
              <a:rPr lang="el-GR" sz="3200" b="1" u="none" dirty="0">
                <a:solidFill>
                  <a:srgbClr val="EF3E42"/>
                </a:solidFill>
                <a:latin typeface="Lato" panose="020F0502020204030203" pitchFamily="34" charset="0"/>
              </a:rPr>
              <a:t>σ</a:t>
            </a:r>
            <a:r>
              <a:rPr lang="en-US" sz="2400" u="none" baseline="-25000" dirty="0">
                <a:solidFill>
                  <a:srgbClr val="646464"/>
                </a:solidFill>
                <a:latin typeface="Lato" panose="020F0502020204030203" pitchFamily="34" charset="0"/>
              </a:rPr>
              <a:t>grade='A'</a:t>
            </a:r>
            <a:r>
              <a:rPr lang="en-US" sz="2400" u="none" dirty="0">
                <a:solidFill>
                  <a:srgbClr val="646464"/>
                </a:solidFill>
                <a:latin typeface="Lato" panose="020F0502020204030203" pitchFamily="34" charset="0"/>
              </a:rPr>
              <a:t>(</a:t>
            </a:r>
            <a:r>
              <a:rPr lang="en-US" sz="2400" b="1" u="none" dirty="0">
                <a:solidFill>
                  <a:srgbClr val="646464"/>
                </a:solidFill>
                <a:latin typeface="Lato" panose="020F0502020204030203" pitchFamily="34" charset="0"/>
              </a:rPr>
              <a:t>enrolled</a:t>
            </a:r>
            <a:r>
              <a:rPr lang="en-US" u="none" dirty="0">
                <a:solidFill>
                  <a:srgbClr val="646464"/>
                </a:solidFill>
                <a:latin typeface="Lato" panose="020F0502020204030203" pitchFamily="34" charset="0"/>
              </a:rPr>
              <a:t>)))</a:t>
            </a:r>
          </a:p>
        </p:txBody>
      </p:sp>
      <p:sp>
        <p:nvSpPr>
          <p:cNvPr id="25609" name="TextBox 1"/>
          <p:cNvSpPr txBox="1">
            <a:spLocks noChangeArrowheads="1"/>
          </p:cNvSpPr>
          <p:nvPr/>
        </p:nvSpPr>
        <p:spPr bwMode="auto">
          <a:xfrm>
            <a:off x="4365268" y="3087060"/>
            <a:ext cx="466363" cy="750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a:r>
              <a:rPr lang="en-US" sz="4434" b="1" u="none" dirty="0">
                <a:solidFill>
                  <a:srgbClr val="646464"/>
                </a:solidFill>
                <a:latin typeface="Lato" panose="020F0502020204030203" pitchFamily="34" charset="0"/>
              </a:rPr>
              <a:t>=</a:t>
            </a:r>
          </a:p>
        </p:txBody>
      </p:sp>
      <p:sp>
        <p:nvSpPr>
          <p:cNvPr id="4" name="Text Box 4">
            <a:extLst>
              <a:ext uri="{FF2B5EF4-FFF2-40B4-BE49-F238E27FC236}">
                <a16:creationId xmlns:a16="http://schemas.microsoft.com/office/drawing/2014/main" id="{4FF9032D-516A-D5B5-9799-34C727A1FEE1}"/>
              </a:ext>
            </a:extLst>
          </p:cNvPr>
          <p:cNvSpPr txBox="1">
            <a:spLocks noChangeArrowheads="1"/>
          </p:cNvSpPr>
          <p:nvPr/>
        </p:nvSpPr>
        <p:spPr bwMode="auto">
          <a:xfrm>
            <a:off x="2286000" y="1142821"/>
            <a:ext cx="4572000" cy="1089529"/>
          </a:xfrm>
          <a:prstGeom prst="rect">
            <a:avLst/>
          </a:prstGeom>
          <a:solidFill>
            <a:schemeClr val="bg1">
              <a:lumMod val="85000"/>
            </a:schemeClr>
          </a:solidFill>
          <a:ln w="28575">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b="1" u="none">
                <a:solidFill>
                  <a:schemeClr val="tx1">
                    <a:lumMod val="65000"/>
                    <a:lumOff val="35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t>SELECT</a:t>
            </a:r>
            <a:r>
              <a:rPr lang="en-US" b="0" dirty="0"/>
              <a:t> s.name, </a:t>
            </a:r>
            <a:r>
              <a:rPr lang="en-US" b="0" dirty="0" err="1"/>
              <a:t>e.cid</a:t>
            </a:r>
            <a:endParaRPr lang="en-US" b="0" dirty="0"/>
          </a:p>
          <a:p>
            <a:r>
              <a:rPr lang="en-US" b="0" dirty="0"/>
              <a:t>  </a:t>
            </a:r>
            <a:r>
              <a:rPr lang="en-US" dirty="0"/>
              <a:t>FROM</a:t>
            </a:r>
            <a:r>
              <a:rPr lang="en-US" b="0" dirty="0"/>
              <a:t> student </a:t>
            </a:r>
            <a:r>
              <a:rPr lang="en-US" dirty="0"/>
              <a:t>AS</a:t>
            </a:r>
            <a:r>
              <a:rPr lang="en-US" b="0" dirty="0"/>
              <a:t> s </a:t>
            </a:r>
            <a:r>
              <a:rPr lang="en-US" dirty="0"/>
              <a:t>JOIN</a:t>
            </a:r>
            <a:r>
              <a:rPr lang="en-US" b="0" dirty="0"/>
              <a:t> enrolled </a:t>
            </a:r>
            <a:r>
              <a:rPr lang="en-US" dirty="0"/>
              <a:t>AS</a:t>
            </a:r>
            <a:r>
              <a:rPr lang="en-US" b="0" dirty="0"/>
              <a:t> e</a:t>
            </a:r>
          </a:p>
          <a:p>
            <a:r>
              <a:rPr lang="en-US" b="0" dirty="0"/>
              <a:t>    </a:t>
            </a:r>
            <a:r>
              <a:rPr lang="en-US" dirty="0"/>
              <a:t>ON</a:t>
            </a:r>
            <a:r>
              <a:rPr lang="en-US" b="0" dirty="0"/>
              <a:t> </a:t>
            </a:r>
            <a:r>
              <a:rPr lang="en-US" b="0" dirty="0" err="1"/>
              <a:t>s.sid</a:t>
            </a:r>
            <a:r>
              <a:rPr lang="en-US" b="0" dirty="0"/>
              <a:t> = </a:t>
            </a:r>
            <a:r>
              <a:rPr lang="en-US" b="0" dirty="0" err="1"/>
              <a:t>e.sid</a:t>
            </a:r>
            <a:endParaRPr lang="en-US" b="0" dirty="0"/>
          </a:p>
          <a:p>
            <a:r>
              <a:rPr lang="en-US" b="0" dirty="0"/>
              <a:t> </a:t>
            </a:r>
            <a:r>
              <a:rPr lang="en-US" dirty="0"/>
              <a:t>WHERE</a:t>
            </a:r>
            <a:r>
              <a:rPr lang="en-US" b="0" dirty="0"/>
              <a:t> </a:t>
            </a:r>
            <a:r>
              <a:rPr lang="en-US" b="0" dirty="0" err="1"/>
              <a:t>e.grade</a:t>
            </a:r>
            <a:r>
              <a:rPr lang="en-US" b="0" dirty="0"/>
              <a:t> = 'A'</a:t>
            </a:r>
          </a:p>
        </p:txBody>
      </p:sp>
    </p:spTree>
    <p:extLst>
      <p:ext uri="{BB962C8B-B14F-4D97-AF65-F5344CB8AC3E}">
        <p14:creationId xmlns:p14="http://schemas.microsoft.com/office/powerpoint/2010/main" val="115277728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2" name="Title 1"/>
          <p:cNvSpPr>
            <a:spLocks noGrp="1"/>
          </p:cNvSpPr>
          <p:nvPr>
            <p:ph type="title"/>
          </p:nvPr>
        </p:nvSpPr>
        <p:spPr>
          <a:prstGeom prst="rect">
            <a:avLst/>
          </a:prstGeom>
        </p:spPr>
        <p:txBody>
          <a:bodyPr/>
          <a:lstStyle/>
          <a:p>
            <a:r>
              <a:rPr lang="en-US" dirty="0"/>
              <a:t>RELATIONAL ALGEBRA EQUIVALENCES</a:t>
            </a:r>
          </a:p>
        </p:txBody>
      </p:sp>
      <p:sp>
        <p:nvSpPr>
          <p:cNvPr id="33795" name="Content Placeholder 2"/>
          <p:cNvSpPr>
            <a:spLocks noGrp="1"/>
          </p:cNvSpPr>
          <p:nvPr>
            <p:ph idx="1"/>
          </p:nvPr>
        </p:nvSpPr>
        <p:spPr>
          <a:prstGeom prst="rect">
            <a:avLst/>
          </a:prstGeom>
        </p:spPr>
        <p:txBody>
          <a:bodyPr/>
          <a:lstStyle/>
          <a:p>
            <a:r>
              <a:rPr lang="en-US" b="1" dirty="0"/>
              <a:t>Selections:</a:t>
            </a:r>
          </a:p>
          <a:p>
            <a:pPr lvl="1"/>
            <a:r>
              <a:rPr lang="en-US" dirty="0"/>
              <a:t>Perform filters as early as possible.</a:t>
            </a:r>
          </a:p>
          <a:p>
            <a:pPr lvl="1"/>
            <a:r>
              <a:rPr lang="en-US" dirty="0"/>
              <a:t>Break a complex predicate, and push down</a:t>
            </a:r>
            <a:br>
              <a:rPr lang="en-US" dirty="0"/>
            </a:br>
            <a:r>
              <a:rPr lang="el-GR" sz="2800" b="1" dirty="0">
                <a:solidFill>
                  <a:srgbClr val="EF3E42"/>
                </a:solidFill>
                <a:latin typeface="Proxima Nova Rg" panose="02000506030000020004" pitchFamily="50" charset="0"/>
                <a:ea typeface="ＭＳ Ｐゴシック" charset="-128"/>
              </a:rPr>
              <a:t>σ</a:t>
            </a:r>
            <a:r>
              <a:rPr lang="en-US" baseline="-25000" dirty="0"/>
              <a:t>p1∧p2∧…</a:t>
            </a:r>
            <a:r>
              <a:rPr lang="en-US" baseline="-25000" dirty="0" err="1"/>
              <a:t>p</a:t>
            </a:r>
            <a:r>
              <a:rPr lang="en-US" i="1" baseline="-25000" dirty="0" err="1"/>
              <a:t>n</a:t>
            </a:r>
            <a:r>
              <a:rPr lang="en-US" dirty="0"/>
              <a:t>(</a:t>
            </a:r>
            <a:r>
              <a:rPr lang="en-US" b="1" dirty="0"/>
              <a:t>R</a:t>
            </a:r>
            <a:r>
              <a:rPr lang="en-US" dirty="0"/>
              <a:t>) = </a:t>
            </a:r>
            <a:r>
              <a:rPr lang="el-GR" sz="2800" b="1" dirty="0">
                <a:solidFill>
                  <a:srgbClr val="EF3E42"/>
                </a:solidFill>
                <a:latin typeface="Proxima Nova Rg" panose="02000506030000020004" pitchFamily="50" charset="0"/>
                <a:ea typeface="ＭＳ Ｐゴシック" charset="-128"/>
              </a:rPr>
              <a:t>σ</a:t>
            </a:r>
            <a:r>
              <a:rPr lang="en-US" baseline="-25000" dirty="0"/>
              <a:t>p1</a:t>
            </a:r>
            <a:r>
              <a:rPr lang="en-US" dirty="0"/>
              <a:t>(</a:t>
            </a:r>
            <a:r>
              <a:rPr lang="el-GR" sz="2800" b="1" dirty="0">
                <a:solidFill>
                  <a:srgbClr val="EF3E42"/>
                </a:solidFill>
                <a:latin typeface="Proxima Nova Rg" panose="02000506030000020004" pitchFamily="50" charset="0"/>
                <a:ea typeface="ＭＳ Ｐゴシック" charset="-128"/>
              </a:rPr>
              <a:t>σ</a:t>
            </a:r>
            <a:r>
              <a:rPr lang="en-US" baseline="-25000" dirty="0"/>
              <a:t>p2</a:t>
            </a:r>
            <a:r>
              <a:rPr lang="en-US" dirty="0"/>
              <a:t>(…</a:t>
            </a:r>
            <a:r>
              <a:rPr lang="el-GR" sz="2800" b="1" dirty="0">
                <a:solidFill>
                  <a:srgbClr val="EF3E42"/>
                </a:solidFill>
                <a:latin typeface="Proxima Nova Rg" panose="02000506030000020004" pitchFamily="50" charset="0"/>
                <a:ea typeface="ＭＳ Ｐゴシック" charset="-128"/>
              </a:rPr>
              <a:t>σ</a:t>
            </a:r>
            <a:r>
              <a:rPr lang="en-US" baseline="-25000" dirty="0" err="1"/>
              <a:t>p</a:t>
            </a:r>
            <a:r>
              <a:rPr lang="en-US" i="1" baseline="-25000" dirty="0" err="1"/>
              <a:t>n</a:t>
            </a:r>
            <a:r>
              <a:rPr lang="en-US" dirty="0"/>
              <a:t>(</a:t>
            </a:r>
            <a:r>
              <a:rPr lang="en-US" b="1" dirty="0"/>
              <a:t>R</a:t>
            </a:r>
            <a:r>
              <a:rPr lang="en-US" dirty="0"/>
              <a:t>)))</a:t>
            </a:r>
            <a:br>
              <a:rPr lang="en-US" dirty="0"/>
            </a:br>
            <a:endParaRPr lang="en-US" dirty="0"/>
          </a:p>
          <a:p>
            <a:r>
              <a:rPr lang="en-US" dirty="0"/>
              <a:t>Simplify a complex predicate </a:t>
            </a:r>
          </a:p>
          <a:p>
            <a:pPr lvl="1"/>
            <a:r>
              <a:rPr lang="en-US" b="1" dirty="0">
                <a:solidFill>
                  <a:srgbClr val="EF3E42"/>
                </a:solidFill>
                <a:latin typeface="Inconsolata" panose="00000509000000000000" pitchFamily="49" charset="0"/>
              </a:rPr>
              <a:t>(X=Y AND Y=3) → X=3 AND Y=3</a:t>
            </a:r>
          </a:p>
          <a:p>
            <a:endParaRPr lang="en-US" dirty="0"/>
          </a:p>
        </p:txBody>
      </p:sp>
      <p:sp>
        <p:nvSpPr>
          <p:cNvPr id="2" name="Slide Number Placeholder 1">
            <a:extLst>
              <a:ext uri="{FF2B5EF4-FFF2-40B4-BE49-F238E27FC236}">
                <a16:creationId xmlns:a16="http://schemas.microsoft.com/office/drawing/2014/main" id="{A0883E0D-FDB3-47FB-9672-69D1B6C11C39}"/>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57</a:t>
            </a:fld>
            <a:endParaRPr lang="en-US">
              <a:solidFill>
                <a:prstClr val="white">
                  <a:lumMod val="50000"/>
                </a:prstClr>
              </a:solidFill>
            </a:endParaRPr>
          </a:p>
        </p:txBody>
      </p:sp>
    </p:spTree>
    <p:extLst>
      <p:ext uri="{BB962C8B-B14F-4D97-AF65-F5344CB8AC3E}">
        <p14:creationId xmlns:p14="http://schemas.microsoft.com/office/powerpoint/2010/main" val="97874533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2770" name="Title 1"/>
          <p:cNvSpPr>
            <a:spLocks noGrp="1"/>
          </p:cNvSpPr>
          <p:nvPr>
            <p:ph type="title"/>
          </p:nvPr>
        </p:nvSpPr>
        <p:spPr>
          <a:prstGeom prst="rect">
            <a:avLst/>
          </a:prstGeom>
        </p:spPr>
        <p:txBody>
          <a:bodyPr/>
          <a:lstStyle/>
          <a:p>
            <a:r>
              <a:rPr lang="en-US" dirty="0"/>
              <a:t>RELATIONAL ALGEBRA EQUIVALENCES</a:t>
            </a:r>
          </a:p>
        </p:txBody>
      </p:sp>
      <p:sp>
        <p:nvSpPr>
          <p:cNvPr id="32771" name="Content Placeholder 2"/>
          <p:cNvSpPr>
            <a:spLocks noGrp="1"/>
          </p:cNvSpPr>
          <p:nvPr>
            <p:ph idx="1"/>
          </p:nvPr>
        </p:nvSpPr>
        <p:spPr>
          <a:prstGeom prst="rect">
            <a:avLst/>
          </a:prstGeom>
        </p:spPr>
        <p:txBody>
          <a:bodyPr/>
          <a:lstStyle/>
          <a:p>
            <a:r>
              <a:rPr lang="en-US" b="1" dirty="0"/>
              <a:t>Joins:</a:t>
            </a:r>
          </a:p>
          <a:p>
            <a:pPr lvl="1"/>
            <a:r>
              <a:rPr lang="en-US" dirty="0"/>
              <a:t>Commutative, associative</a:t>
            </a:r>
            <a:br>
              <a:rPr lang="en-US" dirty="0"/>
            </a:br>
            <a:r>
              <a:rPr lang="pt-BR" sz="2400" b="1" spc="300" dirty="0">
                <a:solidFill>
                  <a:srgbClr val="EF3E42"/>
                </a:solidFill>
                <a:latin typeface="Inconsolata" panose="00000509000000000000" pitchFamily="49" charset="0"/>
              </a:rPr>
              <a:t>R⋈S</a:t>
            </a:r>
            <a:r>
              <a:rPr lang="pt-BR" sz="2400" b="1" dirty="0">
                <a:solidFill>
                  <a:srgbClr val="EF3E42"/>
                </a:solidFill>
                <a:latin typeface="Inconsolata" panose="00000509000000000000" pitchFamily="49" charset="0"/>
              </a:rPr>
              <a:t> = </a:t>
            </a:r>
            <a:r>
              <a:rPr lang="pt-BR" sz="2400" b="1" spc="300" dirty="0">
                <a:solidFill>
                  <a:srgbClr val="EF3E42"/>
                </a:solidFill>
                <a:latin typeface="Inconsolata" panose="00000509000000000000" pitchFamily="49" charset="0"/>
              </a:rPr>
              <a:t>S⋈R</a:t>
            </a:r>
            <a:br>
              <a:rPr lang="pt-BR" sz="2400" b="1" spc="300" dirty="0">
                <a:solidFill>
                  <a:srgbClr val="EF3E42"/>
                </a:solidFill>
                <a:latin typeface="Inconsolata" panose="00000509000000000000" pitchFamily="49" charset="0"/>
              </a:rPr>
            </a:br>
            <a:r>
              <a:rPr lang="pt-BR" sz="2400" b="1" spc="300" dirty="0">
                <a:solidFill>
                  <a:srgbClr val="EF3E42"/>
                </a:solidFill>
                <a:latin typeface="Inconsolata" panose="00000509000000000000" pitchFamily="49" charset="0"/>
              </a:rPr>
              <a:t>(R⋈S)⋈T</a:t>
            </a:r>
            <a:r>
              <a:rPr lang="pt-BR" sz="2400" b="1" dirty="0">
                <a:solidFill>
                  <a:srgbClr val="EF3E42"/>
                </a:solidFill>
                <a:latin typeface="Inconsolata" panose="00000509000000000000" pitchFamily="49" charset="0"/>
              </a:rPr>
              <a:t> = </a:t>
            </a:r>
            <a:r>
              <a:rPr lang="pt-BR" sz="2400" b="1" spc="300" dirty="0">
                <a:solidFill>
                  <a:srgbClr val="EF3E42"/>
                </a:solidFill>
                <a:latin typeface="Inconsolata" panose="00000509000000000000" pitchFamily="49" charset="0"/>
              </a:rPr>
              <a:t>R⋈(S⋈T)</a:t>
            </a:r>
            <a:endParaRPr lang="pt-BR" b="1" spc="300" dirty="0">
              <a:solidFill>
                <a:srgbClr val="EF3E42"/>
              </a:solidFill>
              <a:latin typeface="Inconsolata" panose="00000509000000000000" pitchFamily="49" charset="0"/>
            </a:endParaRPr>
          </a:p>
          <a:p>
            <a:endParaRPr lang="en-US" sz="1200" dirty="0"/>
          </a:p>
          <a:p>
            <a:r>
              <a:rPr lang="en-US" dirty="0"/>
              <a:t>The number of different join orderings for an n-way join is a </a:t>
            </a:r>
            <a:r>
              <a:rPr lang="en-US" b="1" dirty="0">
                <a:hlinkClick r:id="rId3"/>
              </a:rPr>
              <a:t>Catalan Number</a:t>
            </a:r>
            <a:r>
              <a:rPr lang="en-US" b="1" dirty="0"/>
              <a:t> </a:t>
            </a:r>
            <a:r>
              <a:rPr lang="en-US" dirty="0"/>
              <a:t>(</a:t>
            </a:r>
            <a:r>
              <a:rPr lang="en-US" b="1" dirty="0">
                <a:solidFill>
                  <a:srgbClr val="EF3E42"/>
                </a:solidFill>
                <a:latin typeface="Inconsolata" panose="00000509000000000000" pitchFamily="49" charset="0"/>
              </a:rPr>
              <a:t>≈4</a:t>
            </a:r>
            <a:r>
              <a:rPr lang="en-US" b="1" baseline="30000" dirty="0">
                <a:solidFill>
                  <a:srgbClr val="EF3E42"/>
                </a:solidFill>
                <a:latin typeface="Inconsolata" panose="00000509000000000000" pitchFamily="49" charset="0"/>
              </a:rPr>
              <a:t>n</a:t>
            </a:r>
            <a:r>
              <a:rPr lang="en-US" dirty="0"/>
              <a:t>)</a:t>
            </a:r>
          </a:p>
          <a:p>
            <a:pPr lvl="1"/>
            <a:r>
              <a:rPr lang="en-US" dirty="0"/>
              <a:t>Exhaustive enumeration will be too slow.</a:t>
            </a:r>
          </a:p>
        </p:txBody>
      </p:sp>
      <p:sp>
        <p:nvSpPr>
          <p:cNvPr id="2" name="Slide Number Placeholder 1">
            <a:extLst>
              <a:ext uri="{FF2B5EF4-FFF2-40B4-BE49-F238E27FC236}">
                <a16:creationId xmlns:a16="http://schemas.microsoft.com/office/drawing/2014/main" id="{B681F59A-0988-4CEF-809A-ACF0B181DD06}"/>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58</a:t>
            </a:fld>
            <a:endParaRPr lang="en-US">
              <a:solidFill>
                <a:prstClr val="white">
                  <a:lumMod val="50000"/>
                </a:prstClr>
              </a:solidFill>
            </a:endParaRPr>
          </a:p>
        </p:txBody>
      </p:sp>
      <p:sp>
        <p:nvSpPr>
          <p:cNvPr id="9" name="Text Box 6"/>
          <p:cNvSpPr txBox="1">
            <a:spLocks noChangeArrowheads="1"/>
          </p:cNvSpPr>
          <p:nvPr/>
        </p:nvSpPr>
        <p:spPr bwMode="auto">
          <a:xfrm>
            <a:off x="2728980" y="2041961"/>
            <a:ext cx="136209" cy="4346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33707" rIns="67414" bIns="33707">
            <a:spAutoFit/>
          </a:bodyPr>
          <a:lstStyle>
            <a:lvl1pPr>
              <a:defRPr sz="2800" u="sng">
                <a:solidFill>
                  <a:schemeClr val="tx1"/>
                </a:solidFill>
                <a:latin typeface="Times New Roman" pitchFamily="18" charset="0"/>
                <a:ea typeface="ＭＳ Ｐゴシック" charset="-128"/>
              </a:defRPr>
            </a:lvl1pPr>
            <a:lvl2pPr marL="742950" indent="-285750">
              <a:defRPr sz="2800" u="sng">
                <a:solidFill>
                  <a:schemeClr val="tx1"/>
                </a:solidFill>
                <a:latin typeface="Times New Roman" pitchFamily="18" charset="0"/>
                <a:ea typeface="ＭＳ Ｐゴシック" charset="-128"/>
              </a:defRPr>
            </a:lvl2pPr>
            <a:lvl3pPr marL="1143000" indent="-228600">
              <a:defRPr sz="2800" u="sng">
                <a:solidFill>
                  <a:schemeClr val="tx1"/>
                </a:solidFill>
                <a:latin typeface="Times New Roman" pitchFamily="18" charset="0"/>
                <a:ea typeface="ＭＳ Ｐゴシック" charset="-128"/>
              </a:defRPr>
            </a:lvl3pPr>
            <a:lvl4pPr marL="1600200" indent="-228600">
              <a:defRPr sz="2800" u="sng">
                <a:solidFill>
                  <a:schemeClr val="tx1"/>
                </a:solidFill>
                <a:latin typeface="Times New Roman" pitchFamily="18" charset="0"/>
                <a:ea typeface="ＭＳ Ｐゴシック" charset="-128"/>
              </a:defRPr>
            </a:lvl4pPr>
            <a:lvl5pPr marL="2057400" indent="-228600">
              <a:defRPr sz="28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2800" u="sng">
                <a:solidFill>
                  <a:schemeClr val="tx1"/>
                </a:solidFill>
                <a:latin typeface="Times New Roman" pitchFamily="18" charset="0"/>
                <a:ea typeface="ＭＳ Ｐゴシック" charset="-128"/>
              </a:defRPr>
            </a:lvl9pPr>
          </a:lstStyle>
          <a:p>
            <a:pPr>
              <a:defRPr/>
            </a:pPr>
            <a:endParaRPr lang="en-US" sz="2382" u="none" dirty="0">
              <a:latin typeface="+mn-lt"/>
            </a:endParaRPr>
          </a:p>
        </p:txBody>
      </p:sp>
    </p:spTree>
    <p:extLst>
      <p:ext uri="{BB962C8B-B14F-4D97-AF65-F5344CB8AC3E}">
        <p14:creationId xmlns:p14="http://schemas.microsoft.com/office/powerpoint/2010/main" val="349749719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6" name="Title 1"/>
          <p:cNvSpPr>
            <a:spLocks noGrp="1"/>
          </p:cNvSpPr>
          <p:nvPr>
            <p:ph type="title"/>
          </p:nvPr>
        </p:nvSpPr>
        <p:spPr>
          <a:prstGeom prst="rect">
            <a:avLst/>
          </a:prstGeom>
        </p:spPr>
        <p:txBody>
          <a:bodyPr/>
          <a:lstStyle/>
          <a:p>
            <a:r>
              <a:rPr lang="en-US" dirty="0"/>
              <a:t>RELATIONAL ALGEBRA EQUIVALENCES</a:t>
            </a:r>
          </a:p>
        </p:txBody>
      </p:sp>
      <p:sp>
        <p:nvSpPr>
          <p:cNvPr id="31747" name="Content Placeholder 2"/>
          <p:cNvSpPr>
            <a:spLocks noGrp="1"/>
          </p:cNvSpPr>
          <p:nvPr>
            <p:ph idx="1"/>
          </p:nvPr>
        </p:nvSpPr>
        <p:spPr>
          <a:prstGeom prst="rect">
            <a:avLst/>
          </a:prstGeom>
        </p:spPr>
        <p:txBody>
          <a:bodyPr/>
          <a:lstStyle/>
          <a:p>
            <a:r>
              <a:rPr lang="en-US" b="1" dirty="0"/>
              <a:t>Projections:</a:t>
            </a:r>
          </a:p>
          <a:p>
            <a:pPr lvl="1"/>
            <a:r>
              <a:rPr lang="en-US" dirty="0"/>
              <a:t>Perform them early to create smaller tuples and reduce intermediate results (if duplicates are eliminated)</a:t>
            </a:r>
          </a:p>
          <a:p>
            <a:pPr lvl="1"/>
            <a:r>
              <a:rPr lang="en-US" dirty="0"/>
              <a:t>Project out all attributes except the ones requested or required (e.g., joining keys)</a:t>
            </a:r>
          </a:p>
          <a:p>
            <a:pPr lvl="1"/>
            <a:endParaRPr lang="en-US" dirty="0"/>
          </a:p>
          <a:p>
            <a:r>
              <a:rPr lang="en-US" dirty="0"/>
              <a:t>This is not important for a column store…</a:t>
            </a:r>
          </a:p>
          <a:p>
            <a:endParaRPr lang="en-US" dirty="0"/>
          </a:p>
        </p:txBody>
      </p:sp>
      <p:sp>
        <p:nvSpPr>
          <p:cNvPr id="2" name="Slide Number Placeholder 1">
            <a:extLst>
              <a:ext uri="{FF2B5EF4-FFF2-40B4-BE49-F238E27FC236}">
                <a16:creationId xmlns:a16="http://schemas.microsoft.com/office/drawing/2014/main" id="{CE6F6F86-BE1C-454D-B16D-C917F99D1F58}"/>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59</a:t>
            </a:fld>
            <a:endParaRPr lang="en-US">
              <a:solidFill>
                <a:prstClr val="white">
                  <a:lumMod val="50000"/>
                </a:prstClr>
              </a:solidFill>
            </a:endParaRPr>
          </a:p>
        </p:txBody>
      </p:sp>
    </p:spTree>
    <p:extLst>
      <p:ext uri="{BB962C8B-B14F-4D97-AF65-F5344CB8AC3E}">
        <p14:creationId xmlns:p14="http://schemas.microsoft.com/office/powerpoint/2010/main" val="31174380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19F3BB-D7E1-49D4-1F1F-88CB1F652D1B}"/>
            </a:ext>
          </a:extLst>
        </p:cNvPr>
        <p:cNvGrpSpPr/>
        <p:nvPr/>
      </p:nvGrpSpPr>
      <p:grpSpPr>
        <a:xfrm>
          <a:off x="0" y="0"/>
          <a:ext cx="0" cy="0"/>
          <a:chOff x="0" y="0"/>
          <a:chExt cx="0" cy="0"/>
        </a:xfrm>
      </p:grpSpPr>
      <p:sp>
        <p:nvSpPr>
          <p:cNvPr id="24" name="Text Box 35">
            <a:extLst>
              <a:ext uri="{FF2B5EF4-FFF2-40B4-BE49-F238E27FC236}">
                <a16:creationId xmlns:a16="http://schemas.microsoft.com/office/drawing/2014/main" id="{34F62D5A-1DC7-6A15-0060-CA2220D4347E}"/>
              </a:ext>
            </a:extLst>
          </p:cNvPr>
          <p:cNvSpPr txBox="1">
            <a:spLocks noChangeArrowheads="1"/>
          </p:cNvSpPr>
          <p:nvPr/>
        </p:nvSpPr>
        <p:spPr bwMode="auto">
          <a:xfrm>
            <a:off x="3640596" y="2748974"/>
            <a:ext cx="3262432" cy="646331"/>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2,000 reads + 4 writes</a:t>
            </a:r>
            <a:br>
              <a:rPr lang="en-US" sz="2000" b="1" dirty="0">
                <a:solidFill>
                  <a:schemeClr val="tx1">
                    <a:lumMod val="65000"/>
                    <a:lumOff val="35000"/>
                  </a:schemeClr>
                </a:solidFill>
                <a:latin typeface="CRIMSON TEXT" panose="02000503000000000000" pitchFamily="2" charset="77"/>
              </a:rPr>
            </a:br>
            <a:r>
              <a:rPr lang="en-US" sz="2000" dirty="0">
                <a:solidFill>
                  <a:schemeClr val="tx1">
                    <a:lumMod val="65000"/>
                    <a:lumOff val="35000"/>
                  </a:schemeClr>
                </a:solidFill>
                <a:latin typeface="CRIMSON TEXT" panose="02000503000000000000" pitchFamily="2" charset="77"/>
              </a:rPr>
              <a:t>Read temp T1, Write temp T2</a:t>
            </a:r>
          </a:p>
        </p:txBody>
      </p:sp>
      <p:sp>
        <p:nvSpPr>
          <p:cNvPr id="27" name="Text Box 36">
            <a:extLst>
              <a:ext uri="{FF2B5EF4-FFF2-40B4-BE49-F238E27FC236}">
                <a16:creationId xmlns:a16="http://schemas.microsoft.com/office/drawing/2014/main" id="{A1B7AA1C-FD17-7430-08D1-09867B6614BD}"/>
              </a:ext>
            </a:extLst>
          </p:cNvPr>
          <p:cNvSpPr txBox="1">
            <a:spLocks noChangeArrowheads="1"/>
          </p:cNvSpPr>
          <p:nvPr/>
        </p:nvSpPr>
        <p:spPr bwMode="auto">
          <a:xfrm>
            <a:off x="4812391" y="1834574"/>
            <a:ext cx="2090637" cy="646331"/>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4 reads + 4 writes</a:t>
            </a:r>
            <a:br>
              <a:rPr lang="en-US" sz="2000" b="1" dirty="0">
                <a:solidFill>
                  <a:schemeClr val="tx1">
                    <a:lumMod val="65000"/>
                    <a:lumOff val="35000"/>
                  </a:schemeClr>
                </a:solidFill>
                <a:latin typeface="CRIMSON TEXT" panose="02000503000000000000" pitchFamily="2" charset="77"/>
              </a:rPr>
            </a:br>
            <a:r>
              <a:rPr lang="en-US" sz="2000" dirty="0">
                <a:solidFill>
                  <a:schemeClr val="tx1">
                    <a:lumMod val="65000"/>
                    <a:lumOff val="35000"/>
                  </a:schemeClr>
                </a:solidFill>
                <a:latin typeface="CRIMSON TEXT" panose="02000503000000000000" pitchFamily="2" charset="77"/>
              </a:rPr>
              <a:t>Read temp T2</a:t>
            </a:r>
          </a:p>
        </p:txBody>
      </p:sp>
      <p:sp>
        <p:nvSpPr>
          <p:cNvPr id="8" name="Title 7">
            <a:extLst>
              <a:ext uri="{FF2B5EF4-FFF2-40B4-BE49-F238E27FC236}">
                <a16:creationId xmlns:a16="http://schemas.microsoft.com/office/drawing/2014/main" id="{2C7E7ACE-21D2-BC00-46C6-287DA1AF04EC}"/>
              </a:ext>
            </a:extLst>
          </p:cNvPr>
          <p:cNvSpPr>
            <a:spLocks noGrp="1"/>
          </p:cNvSpPr>
          <p:nvPr>
            <p:ph type="title"/>
          </p:nvPr>
        </p:nvSpPr>
        <p:spPr/>
        <p:txBody>
          <a:bodyPr/>
          <a:lstStyle/>
          <a:p>
            <a:r>
              <a:rPr lang="en-US" dirty="0"/>
              <a:t>Motivation</a:t>
            </a:r>
          </a:p>
        </p:txBody>
      </p:sp>
      <p:sp>
        <p:nvSpPr>
          <p:cNvPr id="48" name="Slide Number Placeholder 3">
            <a:extLst>
              <a:ext uri="{FF2B5EF4-FFF2-40B4-BE49-F238E27FC236}">
                <a16:creationId xmlns:a16="http://schemas.microsoft.com/office/drawing/2014/main" id="{9697AEBF-6AC4-5135-CA0A-E688CCF0691A}"/>
              </a:ext>
            </a:extLst>
          </p:cNvPr>
          <p:cNvSpPr>
            <a:spLocks noGrp="1"/>
          </p:cNvSpPr>
          <p:nvPr>
            <p:ph type="sldNum" sz="quarter" idx="4"/>
          </p:nvPr>
        </p:nvSpPr>
        <p:spPr/>
        <p:txBody>
          <a:bodyPr/>
          <a:lstStyle/>
          <a:p>
            <a:pPr algn="r"/>
            <a:fld id="{97DD1AB5-42BA-4E8A-BFEE-435884E16AAB}" type="slidenum">
              <a:rPr lang="en-US" smtClean="0"/>
              <a:pPr algn="r"/>
              <a:t>6</a:t>
            </a:fld>
            <a:endParaRPr lang="en-US" dirty="0"/>
          </a:p>
        </p:txBody>
      </p:sp>
      <p:sp>
        <p:nvSpPr>
          <p:cNvPr id="56" name="Text Box 108">
            <a:extLst>
              <a:ext uri="{FF2B5EF4-FFF2-40B4-BE49-F238E27FC236}">
                <a16:creationId xmlns:a16="http://schemas.microsoft.com/office/drawing/2014/main" id="{2D149DDB-E075-82B5-6FF6-12C177C790BC}"/>
              </a:ext>
            </a:extLst>
          </p:cNvPr>
          <p:cNvSpPr txBox="1">
            <a:spLocks noChangeArrowheads="1"/>
          </p:cNvSpPr>
          <p:nvPr/>
        </p:nvSpPr>
        <p:spPr bwMode="auto">
          <a:xfrm>
            <a:off x="6172201" y="1260318"/>
            <a:ext cx="2033132" cy="397032"/>
          </a:xfrm>
          <a:prstGeom prst="rect">
            <a:avLst/>
          </a:prstGeom>
          <a:solidFill>
            <a:schemeClr val="accent1"/>
          </a:solidFill>
          <a:ln>
            <a:noFill/>
            <a:headEnd/>
            <a:tailEnd type="none" w="lg" len="lg"/>
          </a:ln>
        </p:spPr>
        <p:style>
          <a:lnRef idx="2">
            <a:schemeClr val="accent2"/>
          </a:lnRef>
          <a:fillRef idx="1">
            <a:schemeClr val="lt1"/>
          </a:fillRef>
          <a:effectRef idx="0">
            <a:schemeClr val="accent2"/>
          </a:effectRef>
          <a:fontRef idx="minor">
            <a:schemeClr val="dk1"/>
          </a:fontRef>
        </p:style>
        <p:txBody>
          <a:bodyPr wrap="square">
            <a:prstTxWarp prst="textNoShape">
              <a:avLst/>
            </a:prstTxWarp>
            <a:spAutoFit/>
          </a:bodyPr>
          <a:lstStyle>
            <a:defPPr>
              <a:defRPr lang="en-US"/>
            </a:defPPr>
            <a:lvl1pPr algn="ctr">
              <a:lnSpc>
                <a:spcPct val="110000"/>
              </a:lnSpc>
              <a:spcBef>
                <a:spcPct val="20000"/>
              </a:spcBef>
              <a:buClr>
                <a:schemeClr val="tx2"/>
              </a:buClr>
              <a:buSzPct val="60000"/>
              <a:buFont typeface="Wingdings" charset="2"/>
              <a:buNone/>
              <a:defRPr b="1">
                <a:solidFill>
                  <a:schemeClr val="bg1"/>
                </a:solidFill>
                <a:latin typeface="+mj-lt"/>
              </a:defRPr>
            </a:lvl1pPr>
          </a:lstStyle>
          <a:p>
            <a:r>
              <a:rPr lang="en-US" dirty="0"/>
              <a:t>Total: 7,159 I/</a:t>
            </a:r>
            <a:r>
              <a:rPr lang="en-US" dirty="0" err="1"/>
              <a:t>Os</a:t>
            </a:r>
            <a:endParaRPr lang="en-US" dirty="0"/>
          </a:p>
        </p:txBody>
      </p:sp>
      <p:grpSp>
        <p:nvGrpSpPr>
          <p:cNvPr id="1107049" name="Group 1107048">
            <a:extLst>
              <a:ext uri="{FF2B5EF4-FFF2-40B4-BE49-F238E27FC236}">
                <a16:creationId xmlns:a16="http://schemas.microsoft.com/office/drawing/2014/main" id="{9267A13A-9CA1-89C0-D28F-7D0CD5E74593}"/>
              </a:ext>
            </a:extLst>
          </p:cNvPr>
          <p:cNvGrpSpPr/>
          <p:nvPr/>
        </p:nvGrpSpPr>
        <p:grpSpPr>
          <a:xfrm>
            <a:off x="257670" y="1733550"/>
            <a:ext cx="3226435" cy="2913088"/>
            <a:chOff x="257670" y="1868462"/>
            <a:chExt cx="2972907" cy="2913088"/>
          </a:xfrm>
        </p:grpSpPr>
        <p:grpSp>
          <p:nvGrpSpPr>
            <p:cNvPr id="19" name="Group 18">
              <a:extLst>
                <a:ext uri="{FF2B5EF4-FFF2-40B4-BE49-F238E27FC236}">
                  <a16:creationId xmlns:a16="http://schemas.microsoft.com/office/drawing/2014/main" id="{AB531773-448B-DCEF-5AC1-7D786D8C8C33}"/>
                </a:ext>
              </a:extLst>
            </p:cNvPr>
            <p:cNvGrpSpPr/>
            <p:nvPr/>
          </p:nvGrpSpPr>
          <p:grpSpPr>
            <a:xfrm>
              <a:off x="257670" y="1868462"/>
              <a:ext cx="2834641" cy="2913088"/>
              <a:chOff x="257670" y="1279519"/>
              <a:chExt cx="2834641" cy="2913088"/>
            </a:xfrm>
          </p:grpSpPr>
          <p:sp>
            <p:nvSpPr>
              <p:cNvPr id="16" name="Text Box 4">
                <a:extLst>
                  <a:ext uri="{FF2B5EF4-FFF2-40B4-BE49-F238E27FC236}">
                    <a16:creationId xmlns:a16="http://schemas.microsoft.com/office/drawing/2014/main" id="{5F0FA719-CDCA-B66D-2AFC-8802119CF2FB}"/>
                  </a:ext>
                </a:extLst>
              </p:cNvPr>
              <p:cNvSpPr txBox="1">
                <a:spLocks noChangeArrowheads="1"/>
              </p:cNvSpPr>
              <p:nvPr/>
            </p:nvSpPr>
            <p:spPr bwMode="auto">
              <a:xfrm>
                <a:off x="257671" y="1632287"/>
                <a:ext cx="2834640" cy="2560320"/>
              </a:xfrm>
              <a:prstGeom prst="rect">
                <a:avLst/>
              </a:prstGeom>
              <a:solidFill>
                <a:schemeClr val="bg1">
                  <a:lumMod val="85000"/>
                </a:schemeClr>
              </a:solidFill>
              <a:ln w="9525">
                <a:noFill/>
                <a:prstDash val="solid"/>
                <a:miter lim="800000"/>
                <a:headEnd/>
                <a:tailEnd/>
              </a:ln>
              <a:effectLst/>
            </p:spPr>
            <p:txBody>
              <a:bodyPr/>
              <a:lstStyle/>
              <a:p>
                <a:pPr eaLnBrk="0" hangingPunct="0">
                  <a:defRPr/>
                </a:pPr>
                <a:endParaRPr lang="en-US" sz="2400" u="none" dirty="0">
                  <a:latin typeface="DejaVu Sans Mono" pitchFamily="49" charset="0"/>
                  <a:ea typeface="DejaVu Sans Mono" pitchFamily="49" charset="0"/>
                  <a:cs typeface="DejaVu Sans Mono" pitchFamily="49" charset="0"/>
                </a:endParaRPr>
              </a:p>
            </p:txBody>
          </p:sp>
          <p:sp>
            <p:nvSpPr>
              <p:cNvPr id="18" name="TextBox 15">
                <a:extLst>
                  <a:ext uri="{FF2B5EF4-FFF2-40B4-BE49-F238E27FC236}">
                    <a16:creationId xmlns:a16="http://schemas.microsoft.com/office/drawing/2014/main" id="{4E8FF1DB-755C-0702-3464-BE4A8B967D88}"/>
                  </a:ext>
                </a:extLst>
              </p:cNvPr>
              <p:cNvSpPr txBox="1">
                <a:spLocks noChangeArrowheads="1"/>
              </p:cNvSpPr>
              <p:nvPr/>
            </p:nvSpPr>
            <p:spPr bwMode="auto">
              <a:xfrm>
                <a:off x="257670" y="1279519"/>
                <a:ext cx="25708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noAutofit/>
              </a:bodyPr>
              <a:lstStyle>
                <a:defPPr>
                  <a:defRPr lang="en-US"/>
                </a:defPPr>
                <a:lvl1pPr eaLnBrk="0" hangingPunct="0">
                  <a:defRPr sz="2400" b="1" i="1">
                    <a:solidFill>
                      <a:schemeClr val="tx1">
                        <a:lumMod val="65000"/>
                        <a:lumOff val="35000"/>
                      </a:schemeClr>
                    </a:solidFill>
                    <a:latin typeface="Crimson Text" pitchFamily="2" charset="0"/>
                    <a:ea typeface="Crimson Text" pitchFamily="2" charset="0"/>
                  </a:defRPr>
                </a:lvl1pPr>
              </a:lstStyle>
              <a:p>
                <a:r>
                  <a:rPr lang="en-US" dirty="0"/>
                  <a:t>Catalog</a:t>
                </a:r>
              </a:p>
            </p:txBody>
          </p:sp>
        </p:grpSp>
        <p:grpSp>
          <p:nvGrpSpPr>
            <p:cNvPr id="17" name="Group 16">
              <a:extLst>
                <a:ext uri="{FF2B5EF4-FFF2-40B4-BE49-F238E27FC236}">
                  <a16:creationId xmlns:a16="http://schemas.microsoft.com/office/drawing/2014/main" id="{59D83F9A-E3A0-44E4-B300-56939BEB3A70}"/>
                </a:ext>
              </a:extLst>
            </p:cNvPr>
            <p:cNvGrpSpPr/>
            <p:nvPr/>
          </p:nvGrpSpPr>
          <p:grpSpPr>
            <a:xfrm>
              <a:off x="302283" y="2410346"/>
              <a:ext cx="2928294" cy="2266607"/>
              <a:chOff x="257672" y="2162935"/>
              <a:chExt cx="2928294" cy="2266607"/>
            </a:xfrm>
          </p:grpSpPr>
          <p:grpSp>
            <p:nvGrpSpPr>
              <p:cNvPr id="55" name="Group 54">
                <a:extLst>
                  <a:ext uri="{FF2B5EF4-FFF2-40B4-BE49-F238E27FC236}">
                    <a16:creationId xmlns:a16="http://schemas.microsoft.com/office/drawing/2014/main" id="{6914618D-E07A-27AA-0FDD-55BA37513795}"/>
                  </a:ext>
                </a:extLst>
              </p:cNvPr>
              <p:cNvGrpSpPr/>
              <p:nvPr/>
            </p:nvGrpSpPr>
            <p:grpSpPr>
              <a:xfrm>
                <a:off x="257672" y="2162935"/>
                <a:ext cx="2928294" cy="2266607"/>
                <a:chOff x="304801" y="2044513"/>
                <a:chExt cx="2928294" cy="2266607"/>
              </a:xfrm>
            </p:grpSpPr>
            <p:grpSp>
              <p:nvGrpSpPr>
                <p:cNvPr id="29" name="Group 28">
                  <a:extLst>
                    <a:ext uri="{FF2B5EF4-FFF2-40B4-BE49-F238E27FC236}">
                      <a16:creationId xmlns:a16="http://schemas.microsoft.com/office/drawing/2014/main" id="{723F8F34-7CF1-0646-2CC6-17F07C1D80E0}"/>
                    </a:ext>
                  </a:extLst>
                </p:cNvPr>
                <p:cNvGrpSpPr/>
                <p:nvPr/>
              </p:nvGrpSpPr>
              <p:grpSpPr>
                <a:xfrm>
                  <a:off x="304801" y="2044513"/>
                  <a:ext cx="2928294" cy="958409"/>
                  <a:chOff x="1143001" y="867535"/>
                  <a:chExt cx="2928294" cy="958409"/>
                </a:xfrm>
              </p:grpSpPr>
              <p:sp>
                <p:nvSpPr>
                  <p:cNvPr id="1106947" name="Text Box 3">
                    <a:extLst>
                      <a:ext uri="{FF2B5EF4-FFF2-40B4-BE49-F238E27FC236}">
                        <a16:creationId xmlns:a16="http://schemas.microsoft.com/office/drawing/2014/main" id="{DF54A90D-C6F8-2E48-5D5A-93709B6560B2}"/>
                      </a:ext>
                    </a:extLst>
                  </p:cNvPr>
                  <p:cNvSpPr txBox="1">
                    <a:spLocks noChangeArrowheads="1"/>
                  </p:cNvSpPr>
                  <p:nvPr/>
                </p:nvSpPr>
                <p:spPr bwMode="auto">
                  <a:xfrm>
                    <a:off x="1143001" y="1015604"/>
                    <a:ext cx="2928294" cy="246221"/>
                  </a:xfrm>
                  <a:prstGeom prst="rect">
                    <a:avLst/>
                  </a:prstGeom>
                  <a:noFill/>
                  <a:ln w="25400">
                    <a:noFill/>
                    <a:miter lim="800000"/>
                    <a:headEnd/>
                    <a:tailEnd type="none" w="lg" len="lg"/>
                  </a:ln>
                  <a:effectLst/>
                </p:spPr>
                <p:txBody>
                  <a:bodyPr wrap="square" lIns="0" tIns="0" rIns="0" bIns="0">
                    <a:prstTxWarp prst="textNoShape">
                      <a:avLst/>
                    </a:prstTxWarp>
                    <a:noAutofit/>
                  </a:bodyPr>
                  <a:lstStyle/>
                  <a:p>
                    <a:r>
                      <a:rPr lang="en-US" sz="1600" b="1" dirty="0">
                        <a:solidFill>
                          <a:schemeClr val="accent1"/>
                        </a:solidFill>
                        <a:latin typeface="Inconsolata" panose="00000509000000000000" pitchFamily="49" charset="0"/>
                      </a:rPr>
                      <a:t>Emp(</a:t>
                    </a:r>
                    <a:r>
                      <a:rPr lang="en-US" sz="1600" b="1" u="sng" dirty="0" err="1">
                        <a:solidFill>
                          <a:schemeClr val="accent1"/>
                        </a:solidFill>
                        <a:latin typeface="Inconsolata" panose="00000509000000000000" pitchFamily="49" charset="0"/>
                      </a:rPr>
                      <a:t>ssn</a:t>
                    </a:r>
                    <a:r>
                      <a:rPr lang="en-US" sz="1600" b="1" dirty="0" err="1">
                        <a:solidFill>
                          <a:schemeClr val="accent1"/>
                        </a:solidFill>
                        <a:latin typeface="Inconsolata" panose="00000509000000000000" pitchFamily="49" charset="0"/>
                      </a:rPr>
                      <a:t>,ename,addr,sal,did</a:t>
                    </a:r>
                    <a:r>
                      <a:rPr lang="en-US" sz="1600" b="1" dirty="0">
                        <a:solidFill>
                          <a:schemeClr val="accent1"/>
                        </a:solidFill>
                        <a:latin typeface="Inconsolata" panose="00000509000000000000" pitchFamily="49" charset="0"/>
                      </a:rPr>
                      <a:t>)</a:t>
                    </a:r>
                  </a:p>
                </p:txBody>
              </p:sp>
              <p:sp>
                <p:nvSpPr>
                  <p:cNvPr id="1106948" name="AutoShape 4">
                    <a:extLst>
                      <a:ext uri="{FF2B5EF4-FFF2-40B4-BE49-F238E27FC236}">
                        <a16:creationId xmlns:a16="http://schemas.microsoft.com/office/drawing/2014/main" id="{78D54AF2-E7B4-AC5F-9516-B39691DAB654}"/>
                      </a:ext>
                    </a:extLst>
                  </p:cNvPr>
                  <p:cNvSpPr>
                    <a:spLocks noChangeAspect="1" noChangeArrowheads="1"/>
                  </p:cNvSpPr>
                  <p:nvPr/>
                </p:nvSpPr>
                <p:spPr bwMode="auto">
                  <a:xfrm>
                    <a:off x="1565140" y="867535"/>
                    <a:ext cx="243840" cy="182880"/>
                  </a:xfrm>
                  <a:prstGeom prst="triangle">
                    <a:avLst>
                      <a:gd name="adj" fmla="val 50000"/>
                    </a:avLst>
                  </a:prstGeom>
                  <a:solidFill>
                    <a:schemeClr val="tx1"/>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49" name="AutoShape 5">
                    <a:extLst>
                      <a:ext uri="{FF2B5EF4-FFF2-40B4-BE49-F238E27FC236}">
                        <a16:creationId xmlns:a16="http://schemas.microsoft.com/office/drawing/2014/main" id="{F8F9CE4A-11B2-BF02-467A-D6F9C69CB3B3}"/>
                      </a:ext>
                    </a:extLst>
                  </p:cNvPr>
                  <p:cNvSpPr>
                    <a:spLocks noChangeAspect="1" noChangeArrowheads="1"/>
                  </p:cNvSpPr>
                  <p:nvPr/>
                </p:nvSpPr>
                <p:spPr bwMode="auto">
                  <a:xfrm>
                    <a:off x="2130033" y="867535"/>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0" name="AutoShape 6">
                    <a:extLst>
                      <a:ext uri="{FF2B5EF4-FFF2-40B4-BE49-F238E27FC236}">
                        <a16:creationId xmlns:a16="http://schemas.microsoft.com/office/drawing/2014/main" id="{96378A9D-BEB5-1332-7451-CCB518425309}"/>
                      </a:ext>
                    </a:extLst>
                  </p:cNvPr>
                  <p:cNvSpPr>
                    <a:spLocks noChangeAspect="1" noChangeArrowheads="1"/>
                  </p:cNvSpPr>
                  <p:nvPr/>
                </p:nvSpPr>
                <p:spPr bwMode="auto">
                  <a:xfrm>
                    <a:off x="3512188" y="867535"/>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7" name="Text Box 13">
                    <a:extLst>
                      <a:ext uri="{FF2B5EF4-FFF2-40B4-BE49-F238E27FC236}">
                        <a16:creationId xmlns:a16="http://schemas.microsoft.com/office/drawing/2014/main" id="{E0633A8E-B180-EDE7-F303-F82FD74DA360}"/>
                      </a:ext>
                    </a:extLst>
                  </p:cNvPr>
                  <p:cNvSpPr txBox="1">
                    <a:spLocks noChangeArrowheads="1"/>
                  </p:cNvSpPr>
                  <p:nvPr/>
                </p:nvSpPr>
                <p:spPr bwMode="auto">
                  <a:xfrm>
                    <a:off x="2637930" y="1333501"/>
                    <a:ext cx="1179810" cy="492443"/>
                  </a:xfrm>
                  <a:prstGeom prst="rect">
                    <a:avLst/>
                  </a:prstGeom>
                  <a:noFill/>
                  <a:ln w="25400">
                    <a:noFill/>
                    <a:miter lim="800000"/>
                    <a:headEnd/>
                    <a:tailEnd type="none" w="lg" len="lg"/>
                  </a:ln>
                  <a:effectLst/>
                </p:spPr>
                <p:txBody>
                  <a:bodyPr wrap="none" lIns="0" tIns="0" rIns="0" bIns="0">
                    <a:prstTxWarp prst="textNoShape">
                      <a:avLst/>
                    </a:prstTxWarp>
                    <a:spAutoFit/>
                  </a:bodyPr>
                  <a:lstStyle/>
                  <a:p>
                    <a:pPr algn="r"/>
                    <a:r>
                      <a:rPr lang="en-US" sz="1600" dirty="0">
                        <a:solidFill>
                          <a:schemeClr val="tx1">
                            <a:lumMod val="65000"/>
                            <a:lumOff val="35000"/>
                          </a:schemeClr>
                        </a:solidFill>
                      </a:rPr>
                      <a:t>10,000 records</a:t>
                    </a:r>
                  </a:p>
                  <a:p>
                    <a:pPr algn="r"/>
                    <a:r>
                      <a:rPr lang="en-US" sz="1600" dirty="0">
                        <a:solidFill>
                          <a:schemeClr val="tx1">
                            <a:lumMod val="65000"/>
                            <a:lumOff val="35000"/>
                          </a:schemeClr>
                        </a:solidFill>
                      </a:rPr>
                      <a:t>1,000 pages</a:t>
                    </a:r>
                  </a:p>
                </p:txBody>
              </p:sp>
            </p:grpSp>
            <p:grpSp>
              <p:nvGrpSpPr>
                <p:cNvPr id="30" name="Group 29">
                  <a:extLst>
                    <a:ext uri="{FF2B5EF4-FFF2-40B4-BE49-F238E27FC236}">
                      <a16:creationId xmlns:a16="http://schemas.microsoft.com/office/drawing/2014/main" id="{A0787F4F-989F-51D2-DA68-005148132D01}"/>
                    </a:ext>
                  </a:extLst>
                </p:cNvPr>
                <p:cNvGrpSpPr/>
                <p:nvPr/>
              </p:nvGrpSpPr>
              <p:grpSpPr>
                <a:xfrm>
                  <a:off x="317797" y="3335167"/>
                  <a:ext cx="2685952" cy="975953"/>
                  <a:chOff x="4717256" y="804271"/>
                  <a:chExt cx="2685952" cy="975953"/>
                </a:xfrm>
              </p:grpSpPr>
              <p:sp>
                <p:nvSpPr>
                  <p:cNvPr id="1106951" name="Text Box 7">
                    <a:extLst>
                      <a:ext uri="{FF2B5EF4-FFF2-40B4-BE49-F238E27FC236}">
                        <a16:creationId xmlns:a16="http://schemas.microsoft.com/office/drawing/2014/main" id="{22E2A7AF-E435-BC7E-BE63-E53F09151065}"/>
                      </a:ext>
                    </a:extLst>
                  </p:cNvPr>
                  <p:cNvSpPr txBox="1">
                    <a:spLocks noChangeArrowheads="1"/>
                  </p:cNvSpPr>
                  <p:nvPr/>
                </p:nvSpPr>
                <p:spPr bwMode="auto">
                  <a:xfrm>
                    <a:off x="4717256" y="969884"/>
                    <a:ext cx="2685952" cy="246221"/>
                  </a:xfrm>
                  <a:prstGeom prst="rect">
                    <a:avLst/>
                  </a:prstGeom>
                  <a:noFill/>
                  <a:ln w="25400">
                    <a:noFill/>
                    <a:miter lim="800000"/>
                    <a:headEnd/>
                    <a:tailEnd type="none" w="lg" len="lg"/>
                  </a:ln>
                  <a:effectLst/>
                </p:spPr>
                <p:txBody>
                  <a:bodyPr wrap="square" lIns="0" tIns="0" rIns="0" bIns="0">
                    <a:prstTxWarp prst="textNoShape">
                      <a:avLst/>
                    </a:prstTxWarp>
                    <a:noAutofit/>
                  </a:bodyPr>
                  <a:lstStyle>
                    <a:defPPr>
                      <a:defRPr lang="en-US"/>
                    </a:defPPr>
                    <a:lvl1pPr>
                      <a:defRPr sz="1600" b="1">
                        <a:solidFill>
                          <a:schemeClr val="accent1"/>
                        </a:solidFill>
                        <a:latin typeface="Inconsolata" panose="00000509000000000000" pitchFamily="49" charset="0"/>
                      </a:defRPr>
                    </a:lvl1pPr>
                  </a:lstStyle>
                  <a:p>
                    <a:r>
                      <a:rPr lang="en-US" dirty="0"/>
                      <a:t>Dept(</a:t>
                    </a:r>
                    <a:r>
                      <a:rPr lang="en-US" u="sng" dirty="0" err="1"/>
                      <a:t>did</a:t>
                    </a:r>
                    <a:r>
                      <a:rPr lang="en-US" dirty="0" err="1"/>
                      <a:t>,dname,floor,mgr</a:t>
                    </a:r>
                    <a:r>
                      <a:rPr lang="en-US" dirty="0"/>
                      <a:t>)</a:t>
                    </a:r>
                  </a:p>
                </p:txBody>
              </p:sp>
              <p:sp>
                <p:nvSpPr>
                  <p:cNvPr id="1106952" name="AutoShape 8">
                    <a:extLst>
                      <a:ext uri="{FF2B5EF4-FFF2-40B4-BE49-F238E27FC236}">
                        <a16:creationId xmlns:a16="http://schemas.microsoft.com/office/drawing/2014/main" id="{E16D022C-64EA-707C-5090-5C70958FAE33}"/>
                      </a:ext>
                    </a:extLst>
                  </p:cNvPr>
                  <p:cNvSpPr>
                    <a:spLocks noChangeAspect="1" noChangeArrowheads="1"/>
                  </p:cNvSpPr>
                  <p:nvPr/>
                </p:nvSpPr>
                <p:spPr bwMode="auto">
                  <a:xfrm>
                    <a:off x="5263776" y="804271"/>
                    <a:ext cx="243840" cy="182880"/>
                  </a:xfrm>
                  <a:prstGeom prst="triangle">
                    <a:avLst>
                      <a:gd name="adj" fmla="val 50000"/>
                    </a:avLst>
                  </a:prstGeom>
                  <a:solidFill>
                    <a:schemeClr val="tx1"/>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3" name="AutoShape 9">
                    <a:extLst>
                      <a:ext uri="{FF2B5EF4-FFF2-40B4-BE49-F238E27FC236}">
                        <a16:creationId xmlns:a16="http://schemas.microsoft.com/office/drawing/2014/main" id="{7CD4CC80-5C32-4B2D-62F8-B1BFF8A39B91}"/>
                      </a:ext>
                    </a:extLst>
                  </p:cNvPr>
                  <p:cNvSpPr>
                    <a:spLocks noChangeAspect="1" noChangeArrowheads="1"/>
                  </p:cNvSpPr>
                  <p:nvPr/>
                </p:nvSpPr>
                <p:spPr bwMode="auto">
                  <a:xfrm>
                    <a:off x="5762478" y="804271"/>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8" name="Text Box 14">
                    <a:extLst>
                      <a:ext uri="{FF2B5EF4-FFF2-40B4-BE49-F238E27FC236}">
                        <a16:creationId xmlns:a16="http://schemas.microsoft.com/office/drawing/2014/main" id="{8BFD96F0-914C-B1E2-3F81-2F06B6486571}"/>
                      </a:ext>
                    </a:extLst>
                  </p:cNvPr>
                  <p:cNvSpPr txBox="1">
                    <a:spLocks noChangeArrowheads="1"/>
                  </p:cNvSpPr>
                  <p:nvPr/>
                </p:nvSpPr>
                <p:spPr bwMode="auto">
                  <a:xfrm>
                    <a:off x="6442845" y="1287781"/>
                    <a:ext cx="936154" cy="492443"/>
                  </a:xfrm>
                  <a:prstGeom prst="rect">
                    <a:avLst/>
                  </a:prstGeom>
                  <a:noFill/>
                  <a:ln w="25400">
                    <a:noFill/>
                    <a:miter lim="800000"/>
                    <a:headEnd/>
                    <a:tailEnd type="none" w="lg" len="lg"/>
                  </a:ln>
                  <a:effectLst/>
                </p:spPr>
                <p:txBody>
                  <a:bodyPr wrap="none" lIns="0" tIns="0" rIns="0" bIns="0">
                    <a:prstTxWarp prst="textNoShape">
                      <a:avLst/>
                    </a:prstTxWarp>
                    <a:spAutoFit/>
                  </a:bodyPr>
                  <a:lstStyle>
                    <a:defPPr>
                      <a:defRPr lang="en-US"/>
                    </a:defPPr>
                    <a:lvl1pPr algn="r">
                      <a:defRPr sz="1600">
                        <a:solidFill>
                          <a:schemeClr val="tx1">
                            <a:lumMod val="75000"/>
                            <a:lumOff val="25000"/>
                          </a:schemeClr>
                        </a:solidFill>
                      </a:defRPr>
                    </a:lvl1pPr>
                  </a:lstStyle>
                  <a:p>
                    <a:r>
                      <a:rPr lang="en-US" dirty="0">
                        <a:solidFill>
                          <a:schemeClr val="tx1">
                            <a:lumMod val="65000"/>
                            <a:lumOff val="35000"/>
                          </a:schemeClr>
                        </a:solidFill>
                      </a:rPr>
                      <a:t>500 records</a:t>
                    </a:r>
                  </a:p>
                  <a:p>
                    <a:r>
                      <a:rPr lang="en-US" dirty="0">
                        <a:solidFill>
                          <a:schemeClr val="tx1">
                            <a:lumMod val="65000"/>
                            <a:lumOff val="35000"/>
                          </a:schemeClr>
                        </a:solidFill>
                      </a:rPr>
                      <a:t>50 pages</a:t>
                    </a:r>
                  </a:p>
                </p:txBody>
              </p:sp>
            </p:grpSp>
            <p:cxnSp>
              <p:nvCxnSpPr>
                <p:cNvPr id="34" name="Straight Connector 33">
                  <a:extLst>
                    <a:ext uri="{FF2B5EF4-FFF2-40B4-BE49-F238E27FC236}">
                      <a16:creationId xmlns:a16="http://schemas.microsoft.com/office/drawing/2014/main" id="{ECB82572-7140-3EC9-9088-3AF97387E4B8}"/>
                    </a:ext>
                  </a:extLst>
                </p:cNvPr>
                <p:cNvCxnSpPr>
                  <a:cxnSpLocks/>
                </p:cNvCxnSpPr>
                <p:nvPr/>
              </p:nvCxnSpPr>
              <p:spPr>
                <a:xfrm>
                  <a:off x="305909" y="3086265"/>
                  <a:ext cx="2743200" cy="0"/>
                </a:xfrm>
                <a:prstGeom prst="line">
                  <a:avLst/>
                </a:prstGeom>
                <a:ln>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grpSp>
          <p:sp>
            <p:nvSpPr>
              <p:cNvPr id="14" name="TextBox 13">
                <a:extLst>
                  <a:ext uri="{FF2B5EF4-FFF2-40B4-BE49-F238E27FC236}">
                    <a16:creationId xmlns:a16="http://schemas.microsoft.com/office/drawing/2014/main" id="{F89A6B53-7935-ADFA-14C1-014C4C49A6E0}"/>
                  </a:ext>
                </a:extLst>
              </p:cNvPr>
              <p:cNvSpPr txBox="1"/>
              <p:nvPr/>
            </p:nvSpPr>
            <p:spPr>
              <a:xfrm>
                <a:off x="639934" y="3310890"/>
                <a:ext cx="598348" cy="138499"/>
              </a:xfrm>
              <a:prstGeom prst="rect">
                <a:avLst/>
              </a:prstGeom>
              <a:noFill/>
            </p:spPr>
            <p:txBody>
              <a:bodyPr wrap="square" lIns="0" tIns="0" rIns="0" bIns="0" rtlCol="0">
                <a:spAutoFit/>
              </a:bodyPr>
              <a:lstStyle/>
              <a:p>
                <a:pPr algn="ctr"/>
                <a:r>
                  <a:rPr lang="en-US" sz="900" b="1" i="1" dirty="0">
                    <a:solidFill>
                      <a:schemeClr val="tx1">
                        <a:lumMod val="85000"/>
                        <a:lumOff val="15000"/>
                      </a:schemeClr>
                    </a:solidFill>
                  </a:rPr>
                  <a:t>clustered</a:t>
                </a:r>
              </a:p>
            </p:txBody>
          </p:sp>
          <p:sp>
            <p:nvSpPr>
              <p:cNvPr id="15" name="TextBox 14">
                <a:extLst>
                  <a:ext uri="{FF2B5EF4-FFF2-40B4-BE49-F238E27FC236}">
                    <a16:creationId xmlns:a16="http://schemas.microsoft.com/office/drawing/2014/main" id="{F59C9D1E-708F-721D-9463-6A2A4E3FBCE2}"/>
                  </a:ext>
                </a:extLst>
              </p:cNvPr>
              <p:cNvSpPr txBox="1"/>
              <p:nvPr/>
            </p:nvSpPr>
            <p:spPr>
              <a:xfrm>
                <a:off x="1033565" y="3310890"/>
                <a:ext cx="808490" cy="138499"/>
              </a:xfrm>
              <a:prstGeom prst="rect">
                <a:avLst/>
              </a:prstGeom>
              <a:noFill/>
            </p:spPr>
            <p:txBody>
              <a:bodyPr wrap="square" lIns="0" tIns="0" rIns="0" bIns="0" rtlCol="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grpSp>
      </p:grpSp>
      <p:sp>
        <p:nvSpPr>
          <p:cNvPr id="7" name="Text Box 4">
            <a:extLst>
              <a:ext uri="{FF2B5EF4-FFF2-40B4-BE49-F238E27FC236}">
                <a16:creationId xmlns:a16="http://schemas.microsoft.com/office/drawing/2014/main" id="{FA208810-5981-E0D1-4D2D-ED87CA790DB2}"/>
              </a:ext>
            </a:extLst>
          </p:cNvPr>
          <p:cNvSpPr txBox="1">
            <a:spLocks noChangeArrowheads="1"/>
          </p:cNvSpPr>
          <p:nvPr/>
        </p:nvSpPr>
        <p:spPr bwMode="auto">
          <a:xfrm>
            <a:off x="279728" y="758190"/>
            <a:ext cx="2834640" cy="978729"/>
          </a:xfrm>
          <a:prstGeom prst="rect">
            <a:avLst/>
          </a:prstGeom>
          <a:solidFill>
            <a:schemeClr val="bg1">
              <a:lumMod val="85000"/>
            </a:schemeClr>
          </a:solidFill>
          <a:ln w="19050">
            <a:solidFill>
              <a:schemeClr val="bg1">
                <a:lumMod val="65000"/>
              </a:schemeClr>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75000"/>
                    <a:lumOff val="25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solidFill>
                  <a:schemeClr val="dk1"/>
                </a:solidFill>
                <a:latin typeface="Times New Roman" pitchFamily="-112" charset="0"/>
                <a:ea typeface="ＭＳ Ｐゴシック" pitchFamily="-112" charset="-128"/>
              </a:defRPr>
            </a:lvl2pPr>
            <a:lvl3pPr marL="1143000" indent="-228600">
              <a:defRPr sz="2800" u="sng">
                <a:solidFill>
                  <a:schemeClr val="dk1"/>
                </a:solidFill>
                <a:latin typeface="Times New Roman" pitchFamily="-112" charset="0"/>
                <a:ea typeface="ＭＳ Ｐゴシック" pitchFamily="-112" charset="-128"/>
              </a:defRPr>
            </a:lvl3pPr>
            <a:lvl4pPr marL="1600200" indent="-228600">
              <a:defRPr sz="2800" u="sng">
                <a:solidFill>
                  <a:schemeClr val="dk1"/>
                </a:solidFill>
                <a:latin typeface="Times New Roman" pitchFamily="-112" charset="0"/>
                <a:ea typeface="ＭＳ Ｐゴシック" pitchFamily="-112" charset="-128"/>
              </a:defRPr>
            </a:lvl4pPr>
            <a:lvl5pPr marL="2057400" indent="-228600">
              <a:defRPr sz="2800" u="sng">
                <a:solidFill>
                  <a:schemeClr val="dk1"/>
                </a:solidFill>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9pPr>
          </a:lstStyle>
          <a:p>
            <a:r>
              <a:rPr lang="en-US" sz="1600" dirty="0">
                <a:solidFill>
                  <a:schemeClr val="tx1">
                    <a:lumMod val="65000"/>
                    <a:lumOff val="35000"/>
                  </a:schemeClr>
                </a:solidFill>
              </a:rPr>
              <a:t>SELECT</a:t>
            </a:r>
            <a:r>
              <a:rPr lang="en-US" sz="1600" b="0" dirty="0">
                <a:solidFill>
                  <a:schemeClr val="tx1">
                    <a:lumMod val="65000"/>
                    <a:lumOff val="35000"/>
                  </a:schemeClr>
                </a:solidFill>
              </a:rPr>
              <a:t> </a:t>
            </a:r>
            <a:r>
              <a:rPr lang="en-US" sz="1600" dirty="0">
                <a:solidFill>
                  <a:schemeClr val="tx1">
                    <a:lumMod val="65000"/>
                    <a:lumOff val="35000"/>
                  </a:schemeClr>
                </a:solidFill>
              </a:rPr>
              <a:t>DISTINCT</a:t>
            </a:r>
            <a:r>
              <a:rPr lang="en-US" sz="1600" b="0" dirty="0">
                <a:solidFill>
                  <a:schemeClr val="tx1">
                    <a:lumMod val="65000"/>
                    <a:lumOff val="35000"/>
                  </a:schemeClr>
                </a:solidFill>
              </a:rPr>
              <a:t> </a:t>
            </a:r>
            <a:r>
              <a:rPr lang="en-US" sz="1600" b="0" dirty="0" err="1">
                <a:solidFill>
                  <a:schemeClr val="tx1">
                    <a:lumMod val="65000"/>
                    <a:lumOff val="35000"/>
                  </a:schemeClr>
                </a:solidFill>
              </a:rPr>
              <a:t>ename</a:t>
            </a:r>
            <a:r>
              <a:rPr lang="en-US" sz="1600" b="0" dirty="0">
                <a:solidFill>
                  <a:schemeClr val="tx1">
                    <a:lumMod val="65000"/>
                    <a:lumOff val="35000"/>
                  </a:schemeClr>
                </a:solidFill>
              </a:rPr>
              <a:t> </a:t>
            </a:r>
            <a:br>
              <a:rPr lang="en-US" sz="1600" b="0" dirty="0">
                <a:solidFill>
                  <a:schemeClr val="tx1">
                    <a:lumMod val="65000"/>
                    <a:lumOff val="35000"/>
                  </a:schemeClr>
                </a:solidFill>
              </a:rPr>
            </a:br>
            <a:r>
              <a:rPr lang="en-US" sz="1600" b="0" dirty="0">
                <a:solidFill>
                  <a:schemeClr val="tx1">
                    <a:lumMod val="65000"/>
                    <a:lumOff val="35000"/>
                  </a:schemeClr>
                </a:solidFill>
              </a:rPr>
              <a:t>  </a:t>
            </a:r>
            <a:r>
              <a:rPr lang="en-US" sz="1600" dirty="0">
                <a:solidFill>
                  <a:schemeClr val="tx1">
                    <a:lumMod val="65000"/>
                    <a:lumOff val="35000"/>
                  </a:schemeClr>
                </a:solidFill>
              </a:rPr>
              <a:t>FROM</a:t>
            </a:r>
            <a:r>
              <a:rPr lang="en-US" sz="1600" b="0" dirty="0">
                <a:solidFill>
                  <a:schemeClr val="tx1">
                    <a:lumMod val="65000"/>
                    <a:lumOff val="35000"/>
                  </a:schemeClr>
                </a:solidFill>
              </a:rPr>
              <a:t> Emp E </a:t>
            </a:r>
            <a:r>
              <a:rPr lang="en-US" sz="1600" dirty="0">
                <a:solidFill>
                  <a:schemeClr val="tx1">
                    <a:lumMod val="65000"/>
                    <a:lumOff val="35000"/>
                  </a:schemeClr>
                </a:solidFill>
              </a:rPr>
              <a:t>JOIN</a:t>
            </a:r>
            <a:r>
              <a:rPr lang="en-US" sz="1600" b="0" dirty="0">
                <a:solidFill>
                  <a:schemeClr val="tx1">
                    <a:lumMod val="65000"/>
                    <a:lumOff val="35000"/>
                  </a:schemeClr>
                </a:solidFill>
              </a:rPr>
              <a:t> Dept D</a:t>
            </a:r>
            <a:br>
              <a:rPr lang="en-US" sz="1600" b="0" dirty="0">
                <a:solidFill>
                  <a:schemeClr val="tx1">
                    <a:lumMod val="65000"/>
                    <a:lumOff val="35000"/>
                  </a:schemeClr>
                </a:solidFill>
              </a:rPr>
            </a:br>
            <a:r>
              <a:rPr lang="en-US" sz="1600" b="0" dirty="0">
                <a:solidFill>
                  <a:schemeClr val="tx1">
                    <a:lumMod val="65000"/>
                    <a:lumOff val="35000"/>
                  </a:schemeClr>
                </a:solidFill>
              </a:rPr>
              <a:t>    </a:t>
            </a:r>
            <a:r>
              <a:rPr lang="en-US" sz="1600" dirty="0">
                <a:solidFill>
                  <a:schemeClr val="tx1">
                    <a:lumMod val="65000"/>
                    <a:lumOff val="35000"/>
                  </a:schemeClr>
                </a:solidFill>
              </a:rPr>
              <a:t>ON</a:t>
            </a:r>
            <a:r>
              <a:rPr lang="en-US" sz="1600" b="0" dirty="0">
                <a:solidFill>
                  <a:schemeClr val="tx1">
                    <a:lumMod val="65000"/>
                    <a:lumOff val="35000"/>
                  </a:schemeClr>
                </a:solidFill>
              </a:rPr>
              <a:t> </a:t>
            </a:r>
            <a:r>
              <a:rPr lang="en-US" sz="1600" b="0" dirty="0" err="1">
                <a:solidFill>
                  <a:schemeClr val="tx1">
                    <a:lumMod val="65000"/>
                    <a:lumOff val="35000"/>
                  </a:schemeClr>
                </a:solidFill>
              </a:rPr>
              <a:t>E.did</a:t>
            </a:r>
            <a:r>
              <a:rPr lang="en-US" sz="1600" b="0" dirty="0">
                <a:solidFill>
                  <a:schemeClr val="tx1">
                    <a:lumMod val="65000"/>
                    <a:lumOff val="35000"/>
                  </a:schemeClr>
                </a:solidFill>
              </a:rPr>
              <a:t> = </a:t>
            </a:r>
            <a:r>
              <a:rPr lang="en-US" sz="1600" b="0" dirty="0" err="1">
                <a:solidFill>
                  <a:schemeClr val="tx1">
                    <a:lumMod val="65000"/>
                    <a:lumOff val="35000"/>
                  </a:schemeClr>
                </a:solidFill>
              </a:rPr>
              <a:t>D.did</a:t>
            </a:r>
            <a:endParaRPr lang="en-US" sz="1600" b="0" dirty="0">
              <a:solidFill>
                <a:schemeClr val="tx1">
                  <a:lumMod val="65000"/>
                  <a:lumOff val="35000"/>
                </a:schemeClr>
              </a:solidFill>
            </a:endParaRPr>
          </a:p>
          <a:p>
            <a:r>
              <a:rPr lang="en-US" sz="1600" dirty="0">
                <a:solidFill>
                  <a:schemeClr val="tx1">
                    <a:lumMod val="65000"/>
                    <a:lumOff val="35000"/>
                  </a:schemeClr>
                </a:solidFill>
              </a:rPr>
              <a:t> WHERE</a:t>
            </a:r>
            <a:r>
              <a:rPr lang="en-US" sz="1600" b="0" dirty="0">
                <a:solidFill>
                  <a:schemeClr val="tx1">
                    <a:lumMod val="65000"/>
                    <a:lumOff val="35000"/>
                  </a:schemeClr>
                </a:solidFill>
              </a:rPr>
              <a:t> </a:t>
            </a:r>
            <a:r>
              <a:rPr lang="en-US" sz="1600" b="0" dirty="0" err="1">
                <a:solidFill>
                  <a:schemeClr val="tx1">
                    <a:lumMod val="65000"/>
                    <a:lumOff val="35000"/>
                  </a:schemeClr>
                </a:solidFill>
              </a:rPr>
              <a:t>D.dname</a:t>
            </a:r>
            <a:r>
              <a:rPr lang="en-US" sz="1600" b="0" dirty="0">
                <a:solidFill>
                  <a:schemeClr val="tx1">
                    <a:lumMod val="65000"/>
                    <a:lumOff val="35000"/>
                  </a:schemeClr>
                </a:solidFill>
              </a:rPr>
              <a:t> = 'Toy'</a:t>
            </a:r>
          </a:p>
        </p:txBody>
      </p:sp>
      <p:grpSp>
        <p:nvGrpSpPr>
          <p:cNvPr id="32" name="Group 31" hidden="1">
            <a:extLst>
              <a:ext uri="{FF2B5EF4-FFF2-40B4-BE49-F238E27FC236}">
                <a16:creationId xmlns:a16="http://schemas.microsoft.com/office/drawing/2014/main" id="{9920EB7B-EE53-6D83-4E6A-97B15659464F}"/>
              </a:ext>
            </a:extLst>
          </p:cNvPr>
          <p:cNvGrpSpPr/>
          <p:nvPr/>
        </p:nvGrpSpPr>
        <p:grpSpPr>
          <a:xfrm>
            <a:off x="7123018" y="3945700"/>
            <a:ext cx="198120" cy="45720"/>
            <a:chOff x="6975655" y="3945700"/>
            <a:chExt cx="198120" cy="45720"/>
          </a:xfrm>
        </p:grpSpPr>
        <p:sp>
          <p:nvSpPr>
            <p:cNvPr id="25" name="magnet">
              <a:extLst>
                <a:ext uri="{FF2B5EF4-FFF2-40B4-BE49-F238E27FC236}">
                  <a16:creationId xmlns:a16="http://schemas.microsoft.com/office/drawing/2014/main" id="{A62DC4CA-E80A-81E5-02B7-36805F676A9F}"/>
                </a:ext>
              </a:extLst>
            </p:cNvPr>
            <p:cNvSpPr/>
            <p:nvPr/>
          </p:nvSpPr>
          <p:spPr>
            <a:xfrm>
              <a:off x="6975655" y="394570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28" name="magnet">
              <a:extLst>
                <a:ext uri="{FF2B5EF4-FFF2-40B4-BE49-F238E27FC236}">
                  <a16:creationId xmlns:a16="http://schemas.microsoft.com/office/drawing/2014/main" id="{BDF364C8-6BAA-312B-6D83-E4CCCC847D87}"/>
                </a:ext>
              </a:extLst>
            </p:cNvPr>
            <p:cNvSpPr/>
            <p:nvPr/>
          </p:nvSpPr>
          <p:spPr>
            <a:xfrm>
              <a:off x="7128055" y="394570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5" name="Rectangle 21">
            <a:extLst>
              <a:ext uri="{FF2B5EF4-FFF2-40B4-BE49-F238E27FC236}">
                <a16:creationId xmlns:a16="http://schemas.microsoft.com/office/drawing/2014/main" id="{51C9C117-A9C0-4B95-9768-5CA28EAAB1FE}"/>
              </a:ext>
            </a:extLst>
          </p:cNvPr>
          <p:cNvSpPr>
            <a:spLocks noChangeArrowheads="1"/>
          </p:cNvSpPr>
          <p:nvPr/>
        </p:nvSpPr>
        <p:spPr bwMode="auto">
          <a:xfrm>
            <a:off x="6416400" y="4580751"/>
            <a:ext cx="572988" cy="276999"/>
          </a:xfrm>
          <a:prstGeom prst="rect">
            <a:avLst/>
          </a:prstGeom>
          <a:noFill/>
          <a:ln w="12700">
            <a:noFill/>
            <a:miter lim="800000"/>
            <a:headEnd/>
            <a:tailEnd/>
          </a:ln>
          <a:effectLst/>
        </p:spPr>
        <p:txBody>
          <a:bodyPr wrap="square" lIns="0" tIns="0" rIns="0"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Emp</a:t>
            </a:r>
          </a:p>
        </p:txBody>
      </p:sp>
      <p:sp>
        <p:nvSpPr>
          <p:cNvPr id="6" name="Rectangle 22">
            <a:extLst>
              <a:ext uri="{FF2B5EF4-FFF2-40B4-BE49-F238E27FC236}">
                <a16:creationId xmlns:a16="http://schemas.microsoft.com/office/drawing/2014/main" id="{40CEAEAA-8790-FDBE-7EDC-1038F25B3099}"/>
              </a:ext>
            </a:extLst>
          </p:cNvPr>
          <p:cNvSpPr>
            <a:spLocks noChangeArrowheads="1"/>
          </p:cNvSpPr>
          <p:nvPr/>
        </p:nvSpPr>
        <p:spPr bwMode="auto">
          <a:xfrm>
            <a:off x="7447685" y="4580751"/>
            <a:ext cx="588626" cy="276999"/>
          </a:xfrm>
          <a:prstGeom prst="rect">
            <a:avLst/>
          </a:prstGeom>
          <a:noFill/>
          <a:ln w="12700">
            <a:noFill/>
            <a:miter lim="800000"/>
            <a:headEnd/>
            <a:tailEnd/>
          </a:ln>
          <a:effectLst/>
        </p:spPr>
        <p:txBody>
          <a:bodyPr wrap="square" lIns="0" tIns="0" rIns="0"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Dept</a:t>
            </a:r>
          </a:p>
        </p:txBody>
      </p:sp>
      <p:sp>
        <p:nvSpPr>
          <p:cNvPr id="42" name="TextBox 41">
            <a:extLst>
              <a:ext uri="{FF2B5EF4-FFF2-40B4-BE49-F238E27FC236}">
                <a16:creationId xmlns:a16="http://schemas.microsoft.com/office/drawing/2014/main" id="{51A5D91E-3260-A5B4-4018-1AA6F2B05738}"/>
              </a:ext>
            </a:extLst>
          </p:cNvPr>
          <p:cNvSpPr txBox="1"/>
          <p:nvPr/>
        </p:nvSpPr>
        <p:spPr>
          <a:xfrm>
            <a:off x="6945846" y="1504950"/>
            <a:ext cx="920445" cy="830997"/>
          </a:xfrm>
          <a:prstGeom prst="rect">
            <a:avLst/>
          </a:prstGeom>
          <a:noFill/>
        </p:spPr>
        <p:txBody>
          <a:bodyPr wrap="none" rtlCol="0">
            <a:spAutoFit/>
          </a:bodyPr>
          <a:lstStyle/>
          <a:p>
            <a:r>
              <a:rPr lang="el-GR" sz="4800">
                <a:solidFill>
                  <a:schemeClr val="tx1">
                    <a:lumMod val="85000"/>
                    <a:lumOff val="15000"/>
                  </a:schemeClr>
                </a:solidFill>
                <a:latin typeface="Times New Roman" panose="02020603050405020304" pitchFamily="18" charset="0"/>
                <a:cs typeface="Times New Roman" panose="02020603050405020304" pitchFamily="18" charset="0"/>
              </a:rPr>
              <a:t>π</a:t>
            </a:r>
            <a:r>
              <a:rPr lang="en-US" sz="2000" b="1" baseline="-25000">
                <a:solidFill>
                  <a:schemeClr val="accent1"/>
                </a:solidFill>
                <a:latin typeface="Inconsolata" panose="00000509000000000000" pitchFamily="49" charset="0"/>
                <a:cs typeface="Times New Roman" panose="02020603050405020304" pitchFamily="18" charset="0"/>
              </a:rPr>
              <a:t>ename</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sp>
        <p:nvSpPr>
          <p:cNvPr id="44" name="TextBox 43">
            <a:extLst>
              <a:ext uri="{FF2B5EF4-FFF2-40B4-BE49-F238E27FC236}">
                <a16:creationId xmlns:a16="http://schemas.microsoft.com/office/drawing/2014/main" id="{FA4945BB-58C3-3EE8-1C3E-11BF437F56AB}"/>
              </a:ext>
            </a:extLst>
          </p:cNvPr>
          <p:cNvSpPr txBox="1"/>
          <p:nvPr/>
        </p:nvSpPr>
        <p:spPr>
          <a:xfrm>
            <a:off x="6956151" y="2502753"/>
            <a:ext cx="1620957"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σ</a:t>
            </a:r>
            <a:r>
              <a:rPr lang="en-US" sz="2000" b="1" baseline="-25000" dirty="0" err="1">
                <a:solidFill>
                  <a:schemeClr val="accent1"/>
                </a:solidFill>
                <a:latin typeface="Inconsolata" panose="00000509000000000000" pitchFamily="49" charset="0"/>
                <a:cs typeface="Times New Roman" panose="02020603050405020304" pitchFamily="18" charset="0"/>
              </a:rPr>
              <a:t>dname</a:t>
            </a:r>
            <a:r>
              <a:rPr lang="en-US" sz="2000" b="1" baseline="-25000" dirty="0">
                <a:solidFill>
                  <a:schemeClr val="accent1"/>
                </a:solidFill>
                <a:latin typeface="Inconsolata" panose="00000509000000000000" pitchFamily="49" charset="0"/>
                <a:cs typeface="Times New Roman" panose="02020603050405020304" pitchFamily="18" charset="0"/>
              </a:rPr>
              <a:t> = 'Toy'</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sp>
        <p:nvSpPr>
          <p:cNvPr id="47" name="TextBox 46">
            <a:extLst>
              <a:ext uri="{FF2B5EF4-FFF2-40B4-BE49-F238E27FC236}">
                <a16:creationId xmlns:a16="http://schemas.microsoft.com/office/drawing/2014/main" id="{D044E92C-4DEB-15FB-53B7-AB85E90A6B41}"/>
              </a:ext>
            </a:extLst>
          </p:cNvPr>
          <p:cNvSpPr txBox="1"/>
          <p:nvPr/>
        </p:nvSpPr>
        <p:spPr>
          <a:xfrm>
            <a:off x="6869647" y="3500973"/>
            <a:ext cx="2225289"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cxnSp>
        <p:nvCxnSpPr>
          <p:cNvPr id="21" name="Connector: Curved 20">
            <a:extLst>
              <a:ext uri="{FF2B5EF4-FFF2-40B4-BE49-F238E27FC236}">
                <a16:creationId xmlns:a16="http://schemas.microsoft.com/office/drawing/2014/main" id="{C6D7533B-70ED-D4D0-E841-D9AFA4361114}"/>
              </a:ext>
            </a:extLst>
          </p:cNvPr>
          <p:cNvCxnSpPr>
            <a:cxnSpLocks/>
            <a:stCxn id="5" idx="0"/>
          </p:cNvCxnSpPr>
          <p:nvPr/>
        </p:nvCxnSpPr>
        <p:spPr>
          <a:xfrm rot="5400000" flipH="1" flipV="1">
            <a:off x="6674578" y="4109451"/>
            <a:ext cx="499616" cy="442984"/>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4EA0DFC7-B178-7BA9-6142-1675EAE0079A}"/>
              </a:ext>
            </a:extLst>
          </p:cNvPr>
          <p:cNvCxnSpPr>
            <a:cxnSpLocks/>
            <a:stCxn id="6" idx="0"/>
          </p:cNvCxnSpPr>
          <p:nvPr/>
        </p:nvCxnSpPr>
        <p:spPr>
          <a:xfrm rot="16200000" flipV="1">
            <a:off x="7270333" y="4109085"/>
            <a:ext cx="499616" cy="443715"/>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or: Curved 40">
            <a:extLst>
              <a:ext uri="{FF2B5EF4-FFF2-40B4-BE49-F238E27FC236}">
                <a16:creationId xmlns:a16="http://schemas.microsoft.com/office/drawing/2014/main" id="{6496CDE5-C9F9-6200-F4A6-A760458DCB67}"/>
              </a:ext>
            </a:extLst>
          </p:cNvPr>
          <p:cNvCxnSpPr>
            <a:cxnSpLocks/>
            <a:stCxn id="40" idx="2"/>
            <a:endCxn id="50" idx="0"/>
          </p:cNvCxnSpPr>
          <p:nvPr/>
        </p:nvCxnSpPr>
        <p:spPr>
          <a:xfrm flipV="1">
            <a:off x="7214888" y="3173730"/>
            <a:ext cx="0" cy="61722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07040" name="Connector: Curved 40">
            <a:extLst>
              <a:ext uri="{FF2B5EF4-FFF2-40B4-BE49-F238E27FC236}">
                <a16:creationId xmlns:a16="http://schemas.microsoft.com/office/drawing/2014/main" id="{38641D42-A209-249A-980B-5BF6424512BB}"/>
              </a:ext>
            </a:extLst>
          </p:cNvPr>
          <p:cNvCxnSpPr>
            <a:cxnSpLocks/>
            <a:stCxn id="61" idx="0"/>
            <a:endCxn id="54" idx="2"/>
          </p:cNvCxnSpPr>
          <p:nvPr/>
        </p:nvCxnSpPr>
        <p:spPr>
          <a:xfrm flipV="1">
            <a:off x="7214888" y="2190750"/>
            <a:ext cx="0" cy="56388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107045" name="Group 1107044" hidden="1">
            <a:extLst>
              <a:ext uri="{FF2B5EF4-FFF2-40B4-BE49-F238E27FC236}">
                <a16:creationId xmlns:a16="http://schemas.microsoft.com/office/drawing/2014/main" id="{71FB2612-C8B9-C846-F7B0-62BDA90062A6}"/>
              </a:ext>
            </a:extLst>
          </p:cNvPr>
          <p:cNvGrpSpPr/>
          <p:nvPr/>
        </p:nvGrpSpPr>
        <p:grpSpPr>
          <a:xfrm>
            <a:off x="7192028" y="2145030"/>
            <a:ext cx="45720" cy="1645920"/>
            <a:chOff x="7060540" y="2145030"/>
            <a:chExt cx="45720" cy="1645920"/>
          </a:xfrm>
        </p:grpSpPr>
        <p:sp>
          <p:nvSpPr>
            <p:cNvPr id="40" name="magnet">
              <a:extLst>
                <a:ext uri="{FF2B5EF4-FFF2-40B4-BE49-F238E27FC236}">
                  <a16:creationId xmlns:a16="http://schemas.microsoft.com/office/drawing/2014/main" id="{6F5739BB-58F8-28D5-C700-4264977321EC}"/>
                </a:ext>
              </a:extLst>
            </p:cNvPr>
            <p:cNvSpPr/>
            <p:nvPr/>
          </p:nvSpPr>
          <p:spPr>
            <a:xfrm>
              <a:off x="7060540" y="37452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0" name="magnet">
              <a:extLst>
                <a:ext uri="{FF2B5EF4-FFF2-40B4-BE49-F238E27FC236}">
                  <a16:creationId xmlns:a16="http://schemas.microsoft.com/office/drawing/2014/main" id="{E94776D4-E703-EBA2-F77D-0CCC0DE4CEC7}"/>
                </a:ext>
              </a:extLst>
            </p:cNvPr>
            <p:cNvSpPr/>
            <p:nvPr/>
          </p:nvSpPr>
          <p:spPr>
            <a:xfrm>
              <a:off x="7060540" y="31737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4" name="magnet">
              <a:extLst>
                <a:ext uri="{FF2B5EF4-FFF2-40B4-BE49-F238E27FC236}">
                  <a16:creationId xmlns:a16="http://schemas.microsoft.com/office/drawing/2014/main" id="{074DC497-86AE-448B-E0DD-914F83758C50}"/>
                </a:ext>
              </a:extLst>
            </p:cNvPr>
            <p:cNvSpPr/>
            <p:nvPr/>
          </p:nvSpPr>
          <p:spPr>
            <a:xfrm>
              <a:off x="7060540" y="21450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61" name="magnet">
              <a:extLst>
                <a:ext uri="{FF2B5EF4-FFF2-40B4-BE49-F238E27FC236}">
                  <a16:creationId xmlns:a16="http://schemas.microsoft.com/office/drawing/2014/main" id="{F3389DFA-3444-3485-9B0C-3D060AE564FB}"/>
                </a:ext>
              </a:extLst>
            </p:cNvPr>
            <p:cNvSpPr/>
            <p:nvPr/>
          </p:nvSpPr>
          <p:spPr>
            <a:xfrm>
              <a:off x="7060540" y="27546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23" name="Text Box 34">
            <a:extLst>
              <a:ext uri="{FF2B5EF4-FFF2-40B4-BE49-F238E27FC236}">
                <a16:creationId xmlns:a16="http://schemas.microsoft.com/office/drawing/2014/main" id="{007C6527-7FB5-030D-329B-47160AAA65EC}"/>
              </a:ext>
            </a:extLst>
          </p:cNvPr>
          <p:cNvSpPr txBox="1">
            <a:spLocks noChangeArrowheads="1"/>
          </p:cNvSpPr>
          <p:nvPr/>
        </p:nvSpPr>
        <p:spPr bwMode="auto">
          <a:xfrm>
            <a:off x="3107911" y="3733621"/>
            <a:ext cx="3292889" cy="1200329"/>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3</a:t>
            </a:r>
            <a:r>
              <a:rPr lang="en-US" sz="2000" b="1" dirty="0">
                <a:solidFill>
                  <a:schemeClr val="tx1">
                    <a:lumMod val="65000"/>
                    <a:lumOff val="35000"/>
                  </a:schemeClr>
                </a:solidFill>
                <a:latin typeface="Times New Roman" panose="02020603050405020304" pitchFamily="18" charset="0"/>
                <a:cs typeface="Times New Roman" panose="02020603050405020304" pitchFamily="18" charset="0"/>
              </a:rPr>
              <a:t>×</a:t>
            </a:r>
            <a:r>
              <a:rPr lang="en-US" sz="2000" b="1" dirty="0">
                <a:solidFill>
                  <a:schemeClr val="tx1">
                    <a:lumMod val="65000"/>
                    <a:lumOff val="35000"/>
                  </a:schemeClr>
                </a:solidFill>
                <a:latin typeface="CRIMSON TEXT" panose="02000503000000000000" pitchFamily="2" charset="77"/>
              </a:rPr>
              <a:t>(|Emp| + |Dept| =</a:t>
            </a:r>
            <a:br>
              <a:rPr lang="en-US" sz="2000" b="1" dirty="0">
                <a:solidFill>
                  <a:schemeClr val="tx1">
                    <a:lumMod val="65000"/>
                    <a:lumOff val="35000"/>
                  </a:schemeClr>
                </a:solidFill>
                <a:latin typeface="CRIMSON TEXT" panose="02000503000000000000" pitchFamily="2" charset="77"/>
              </a:rPr>
            </a:br>
            <a:r>
              <a:rPr lang="en-US" sz="2000" b="1" dirty="0">
                <a:solidFill>
                  <a:schemeClr val="tx1">
                    <a:lumMod val="65000"/>
                    <a:lumOff val="35000"/>
                  </a:schemeClr>
                </a:solidFill>
                <a:latin typeface="CRIMSON TEXT" panose="02000503000000000000" pitchFamily="2" charset="77"/>
              </a:rPr>
              <a:t>3,150 reads + 2,000 writes </a:t>
            </a:r>
          </a:p>
          <a:p>
            <a:pPr algn="r">
              <a:lnSpc>
                <a:spcPct val="90000"/>
              </a:lnSpc>
            </a:pPr>
            <a:r>
              <a:rPr lang="en-US" sz="2000" b="1" dirty="0">
                <a:solidFill>
                  <a:schemeClr val="accent1"/>
                </a:solidFill>
                <a:latin typeface="CRIMSON TEXT" panose="02000503000000000000" pitchFamily="2" charset="77"/>
              </a:rPr>
              <a:t>Sort-Merge Join (50 Buffers)</a:t>
            </a:r>
            <a:br>
              <a:rPr lang="en-US" sz="2000" b="1" dirty="0">
                <a:solidFill>
                  <a:schemeClr val="accent1"/>
                </a:solidFill>
                <a:latin typeface="CRIMSON TEXT" panose="02000503000000000000" pitchFamily="2" charset="77"/>
              </a:rPr>
            </a:br>
            <a:r>
              <a:rPr lang="en-US" sz="2000" dirty="0">
                <a:solidFill>
                  <a:schemeClr val="tx1">
                    <a:lumMod val="65000"/>
                    <a:lumOff val="35000"/>
                  </a:schemeClr>
                </a:solidFill>
                <a:latin typeface="CRIMSON TEXT" panose="02000503000000000000" pitchFamily="2" charset="77"/>
              </a:rPr>
              <a:t>Write Temp T1</a:t>
            </a:r>
          </a:p>
        </p:txBody>
      </p:sp>
      <p:sp>
        <p:nvSpPr>
          <p:cNvPr id="9" name="Text Box 36">
            <a:extLst>
              <a:ext uri="{FF2B5EF4-FFF2-40B4-BE49-F238E27FC236}">
                <a16:creationId xmlns:a16="http://schemas.microsoft.com/office/drawing/2014/main" id="{47E7A30F-8A8D-A947-03A6-5B09257E77B4}"/>
              </a:ext>
            </a:extLst>
          </p:cNvPr>
          <p:cNvSpPr txBox="1">
            <a:spLocks noChangeArrowheads="1"/>
          </p:cNvSpPr>
          <p:nvPr/>
        </p:nvSpPr>
        <p:spPr bwMode="auto">
          <a:xfrm>
            <a:off x="3640596" y="1285665"/>
            <a:ext cx="2045009" cy="338554"/>
          </a:xfrm>
          <a:prstGeom prst="rect">
            <a:avLst/>
          </a:prstGeom>
          <a:noFill/>
          <a:ln w="25400">
            <a:noFill/>
            <a:miter lim="800000"/>
            <a:headEnd/>
            <a:tailEnd type="none" w="lg" len="lg"/>
          </a:ln>
          <a:effectLst/>
        </p:spPr>
        <p:txBody>
          <a:bodyPr wrap="square" lIns="0" rIns="0">
            <a:prstTxWarp prst="textNoShape">
              <a:avLst/>
            </a:prstTxWarp>
            <a:spAutoFit/>
          </a:bodyPr>
          <a:lstStyle/>
          <a:p>
            <a:pPr algn="r"/>
            <a:r>
              <a:rPr lang="en-US" sz="1600" b="1" dirty="0">
                <a:solidFill>
                  <a:schemeClr val="accent1"/>
                </a:solidFill>
                <a:latin typeface="CRIMSON TEXT" panose="02000503000000000000" pitchFamily="2" charset="77"/>
              </a:rPr>
              <a:t>Materialization Model</a:t>
            </a:r>
            <a:endParaRPr lang="en-US" sz="1600" dirty="0">
              <a:solidFill>
                <a:schemeClr val="accent1"/>
              </a:solidFill>
              <a:latin typeface="CRIMSON TEXT" panose="02000503000000000000" pitchFamily="2" charset="77"/>
            </a:endParaRPr>
          </a:p>
        </p:txBody>
      </p:sp>
      <p:sp>
        <p:nvSpPr>
          <p:cNvPr id="10" name="Cursor Arrow">
            <a:extLst>
              <a:ext uri="{FF2B5EF4-FFF2-40B4-BE49-F238E27FC236}">
                <a16:creationId xmlns:a16="http://schemas.microsoft.com/office/drawing/2014/main" id="{F7FD5CBA-6351-A793-A17A-13DA159E564E}"/>
              </a:ext>
            </a:extLst>
          </p:cNvPr>
          <p:cNvSpPr/>
          <p:nvPr/>
        </p:nvSpPr>
        <p:spPr>
          <a:xfrm rot="16200000">
            <a:off x="5774691" y="1265712"/>
            <a:ext cx="365760" cy="365760"/>
          </a:xfrm>
          <a:prstGeom prst="downArrow">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Box 108">
            <a:extLst>
              <a:ext uri="{FF2B5EF4-FFF2-40B4-BE49-F238E27FC236}">
                <a16:creationId xmlns:a16="http://schemas.microsoft.com/office/drawing/2014/main" id="{944F60AA-287D-2C7D-ACDA-CEAF14FF4A13}"/>
              </a:ext>
            </a:extLst>
          </p:cNvPr>
          <p:cNvSpPr txBox="1">
            <a:spLocks noChangeArrowheads="1"/>
          </p:cNvSpPr>
          <p:nvPr/>
        </p:nvSpPr>
        <p:spPr bwMode="auto">
          <a:xfrm>
            <a:off x="6172201" y="742950"/>
            <a:ext cx="2033132" cy="397032"/>
          </a:xfrm>
          <a:prstGeom prst="rect">
            <a:avLst/>
          </a:prstGeom>
          <a:solidFill>
            <a:srgbClr val="2C6BD8"/>
          </a:solidFill>
          <a:ln>
            <a:noFill/>
            <a:headEnd/>
            <a:tailEnd type="none" w="lg" len="lg"/>
          </a:ln>
        </p:spPr>
        <p:style>
          <a:lnRef idx="2">
            <a:schemeClr val="accent2"/>
          </a:lnRef>
          <a:fillRef idx="1">
            <a:schemeClr val="lt1"/>
          </a:fillRef>
          <a:effectRef idx="0">
            <a:schemeClr val="accent2"/>
          </a:effectRef>
          <a:fontRef idx="minor">
            <a:schemeClr val="dk1"/>
          </a:fontRef>
        </p:style>
        <p:txBody>
          <a:bodyPr wrap="square">
            <a:prstTxWarp prst="textNoShape">
              <a:avLst/>
            </a:prstTxWarp>
            <a:spAutoFit/>
          </a:bodyPr>
          <a:lstStyle>
            <a:defPPr>
              <a:defRPr lang="en-US"/>
            </a:defPPr>
            <a:lvl1pPr algn="ctr">
              <a:lnSpc>
                <a:spcPct val="110000"/>
              </a:lnSpc>
              <a:spcBef>
                <a:spcPct val="20000"/>
              </a:spcBef>
              <a:buClr>
                <a:schemeClr val="tx2"/>
              </a:buClr>
              <a:buSzPct val="60000"/>
              <a:buFont typeface="Wingdings" charset="2"/>
              <a:buNone/>
              <a:defRPr b="1">
                <a:solidFill>
                  <a:schemeClr val="bg1"/>
                </a:solidFill>
                <a:latin typeface="+mj-lt"/>
              </a:defRPr>
            </a:lvl1pPr>
          </a:lstStyle>
          <a:p>
            <a:r>
              <a:rPr lang="en-US" dirty="0"/>
              <a:t>Total: 3,151 I/</a:t>
            </a:r>
            <a:r>
              <a:rPr lang="en-US" dirty="0" err="1"/>
              <a:t>Os</a:t>
            </a:r>
            <a:endParaRPr lang="en-US" dirty="0"/>
          </a:p>
        </p:txBody>
      </p:sp>
      <p:sp>
        <p:nvSpPr>
          <p:cNvPr id="12" name="Text Box 36">
            <a:extLst>
              <a:ext uri="{FF2B5EF4-FFF2-40B4-BE49-F238E27FC236}">
                <a16:creationId xmlns:a16="http://schemas.microsoft.com/office/drawing/2014/main" id="{62D46F2F-452D-5B2B-7992-BABC342A0338}"/>
              </a:ext>
            </a:extLst>
          </p:cNvPr>
          <p:cNvSpPr txBox="1">
            <a:spLocks noChangeArrowheads="1"/>
          </p:cNvSpPr>
          <p:nvPr/>
        </p:nvSpPr>
        <p:spPr bwMode="auto">
          <a:xfrm>
            <a:off x="3859785" y="768297"/>
            <a:ext cx="1825820" cy="246221"/>
          </a:xfrm>
          <a:prstGeom prst="rect">
            <a:avLst/>
          </a:prstGeom>
          <a:noFill/>
          <a:ln w="25400">
            <a:noFill/>
            <a:miter lim="800000"/>
            <a:headEnd/>
            <a:tailEnd type="none" w="lg" len="lg"/>
          </a:ln>
          <a:effectLst/>
        </p:spPr>
        <p:txBody>
          <a:bodyPr wrap="none" lIns="0" tIns="0" rIns="0" bIns="0">
            <a:prstTxWarp prst="textNoShape">
              <a:avLst/>
            </a:prstTxWarp>
            <a:spAutoFit/>
          </a:bodyPr>
          <a:lstStyle/>
          <a:p>
            <a:pPr algn="r"/>
            <a:r>
              <a:rPr lang="en-US" sz="1600" b="1" dirty="0">
                <a:solidFill>
                  <a:srgbClr val="2C6BD8"/>
                </a:solidFill>
                <a:latin typeface="CRIMSON TEXT" panose="02000503000000000000" pitchFamily="2" charset="77"/>
              </a:rPr>
              <a:t>Vectorization Model</a:t>
            </a:r>
            <a:endParaRPr lang="en-US" sz="1600" dirty="0">
              <a:solidFill>
                <a:srgbClr val="2C6BD8"/>
              </a:solidFill>
              <a:latin typeface="CRIMSON TEXT" panose="02000503000000000000" pitchFamily="2" charset="77"/>
            </a:endParaRPr>
          </a:p>
        </p:txBody>
      </p:sp>
      <p:sp>
        <p:nvSpPr>
          <p:cNvPr id="13" name="Cursor Arrow">
            <a:extLst>
              <a:ext uri="{FF2B5EF4-FFF2-40B4-BE49-F238E27FC236}">
                <a16:creationId xmlns:a16="http://schemas.microsoft.com/office/drawing/2014/main" id="{E14AF1AD-1572-758C-5166-2E313F32F9EA}"/>
              </a:ext>
            </a:extLst>
          </p:cNvPr>
          <p:cNvSpPr/>
          <p:nvPr/>
        </p:nvSpPr>
        <p:spPr>
          <a:xfrm rot="16200000">
            <a:off x="5774691" y="748344"/>
            <a:ext cx="365760" cy="365760"/>
          </a:xfrm>
          <a:prstGeom prst="downArrow">
            <a:avLst/>
          </a:prstGeom>
          <a:solidFill>
            <a:srgbClr val="2C6BD8"/>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64337ACE-0116-222C-8B1E-97F3FF52E256}"/>
              </a:ext>
            </a:extLst>
          </p:cNvPr>
          <p:cNvGrpSpPr/>
          <p:nvPr/>
        </p:nvGrpSpPr>
        <p:grpSpPr>
          <a:xfrm>
            <a:off x="4552950" y="1789045"/>
            <a:ext cx="1629410" cy="2591045"/>
            <a:chOff x="4552950" y="1789045"/>
            <a:chExt cx="1629410" cy="2591045"/>
          </a:xfrm>
        </p:grpSpPr>
        <p:pic>
          <p:nvPicPr>
            <p:cNvPr id="26" name="X">
              <a:extLst>
                <a:ext uri="{FF2B5EF4-FFF2-40B4-BE49-F238E27FC236}">
                  <a16:creationId xmlns:a16="http://schemas.microsoft.com/office/drawing/2014/main" id="{47F99ED6-EF6E-5324-6717-AC0AD5A9BC2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28540" y="1789045"/>
              <a:ext cx="365760" cy="365760"/>
            </a:xfrm>
            <a:prstGeom prst="rect">
              <a:avLst/>
            </a:prstGeom>
          </p:spPr>
        </p:pic>
        <p:pic>
          <p:nvPicPr>
            <p:cNvPr id="31" name="X">
              <a:extLst>
                <a:ext uri="{FF2B5EF4-FFF2-40B4-BE49-F238E27FC236}">
                  <a16:creationId xmlns:a16="http://schemas.microsoft.com/office/drawing/2014/main" id="{D8811087-AC69-44FD-CA5B-AAFB34C445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52950" y="2715190"/>
              <a:ext cx="365760" cy="365760"/>
            </a:xfrm>
            <a:prstGeom prst="rect">
              <a:avLst/>
            </a:prstGeom>
          </p:spPr>
        </p:pic>
        <p:pic>
          <p:nvPicPr>
            <p:cNvPr id="33" name="X">
              <a:extLst>
                <a:ext uri="{FF2B5EF4-FFF2-40B4-BE49-F238E27FC236}">
                  <a16:creationId xmlns:a16="http://schemas.microsoft.com/office/drawing/2014/main" id="{46DF52DE-2420-7B8D-D124-6B0361A6D80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16600" y="2716145"/>
              <a:ext cx="365760" cy="365760"/>
            </a:xfrm>
            <a:prstGeom prst="rect">
              <a:avLst/>
            </a:prstGeom>
          </p:spPr>
        </p:pic>
        <p:pic>
          <p:nvPicPr>
            <p:cNvPr id="36" name="X">
              <a:extLst>
                <a:ext uri="{FF2B5EF4-FFF2-40B4-BE49-F238E27FC236}">
                  <a16:creationId xmlns:a16="http://schemas.microsoft.com/office/drawing/2014/main" id="{2C1EEE2F-2FED-9443-2E82-07D0131EF00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22850" y="4014330"/>
              <a:ext cx="365760" cy="365760"/>
            </a:xfrm>
            <a:prstGeom prst="rect">
              <a:avLst/>
            </a:prstGeom>
          </p:spPr>
        </p:pic>
      </p:grpSp>
      <p:sp>
        <p:nvSpPr>
          <p:cNvPr id="58" name="TextBox 57">
            <a:extLst>
              <a:ext uri="{FF2B5EF4-FFF2-40B4-BE49-F238E27FC236}">
                <a16:creationId xmlns:a16="http://schemas.microsoft.com/office/drawing/2014/main" id="{1EF87B15-C071-5106-967D-7BEE0A6F144E}"/>
              </a:ext>
            </a:extLst>
          </p:cNvPr>
          <p:cNvSpPr txBox="1"/>
          <p:nvPr/>
        </p:nvSpPr>
        <p:spPr>
          <a:xfrm>
            <a:off x="464820" y="2147278"/>
            <a:ext cx="702019" cy="138499"/>
          </a:xfrm>
          <a:prstGeom prst="rect">
            <a:avLst/>
          </a:prstGeom>
          <a:noFill/>
        </p:spPr>
        <p:txBody>
          <a:bodyPr wrap="square" lIns="0" tIns="0" rIns="0" bIns="0" rtlCol="0" anchor="t" anchorCtr="0">
            <a:spAutoFit/>
          </a:bodyPr>
          <a:lstStyle/>
          <a:p>
            <a:pPr algn="ctr"/>
            <a:r>
              <a:rPr lang="en-US" sz="900" b="1" i="1" dirty="0">
                <a:solidFill>
                  <a:schemeClr val="tx1">
                    <a:lumMod val="85000"/>
                    <a:lumOff val="15000"/>
                  </a:schemeClr>
                </a:solidFill>
              </a:rPr>
              <a:t>clustered</a:t>
            </a:r>
          </a:p>
        </p:txBody>
      </p:sp>
      <p:sp>
        <p:nvSpPr>
          <p:cNvPr id="59" name="TextBox 58">
            <a:extLst>
              <a:ext uri="{FF2B5EF4-FFF2-40B4-BE49-F238E27FC236}">
                <a16:creationId xmlns:a16="http://schemas.microsoft.com/office/drawing/2014/main" id="{311FF4E0-7905-6C29-0FE4-E751D8D696A2}"/>
              </a:ext>
            </a:extLst>
          </p:cNvPr>
          <p:cNvSpPr txBox="1"/>
          <p:nvPr/>
        </p:nvSpPr>
        <p:spPr>
          <a:xfrm>
            <a:off x="937260" y="2147278"/>
            <a:ext cx="947950" cy="138499"/>
          </a:xfrm>
          <a:prstGeom prst="rect">
            <a:avLst/>
          </a:prstGeom>
          <a:noFill/>
        </p:spPr>
        <p:txBody>
          <a:bodyPr wrap="square" lIns="0" tIns="0" rIns="0" bIns="0" rtlCol="0" anchor="t" anchorCtr="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sp>
        <p:nvSpPr>
          <p:cNvPr id="60" name="TextBox 59">
            <a:extLst>
              <a:ext uri="{FF2B5EF4-FFF2-40B4-BE49-F238E27FC236}">
                <a16:creationId xmlns:a16="http://schemas.microsoft.com/office/drawing/2014/main" id="{340C456D-64E8-F091-08C2-D4BC24172010}"/>
              </a:ext>
            </a:extLst>
          </p:cNvPr>
          <p:cNvSpPr txBox="1"/>
          <p:nvPr/>
        </p:nvSpPr>
        <p:spPr>
          <a:xfrm>
            <a:off x="2448963" y="2147278"/>
            <a:ext cx="688854" cy="138499"/>
          </a:xfrm>
          <a:prstGeom prst="rect">
            <a:avLst/>
          </a:prstGeom>
          <a:noFill/>
        </p:spPr>
        <p:txBody>
          <a:bodyPr wrap="square" lIns="0" tIns="0" rIns="0" bIns="0" rtlCol="0" anchor="t" anchorCtr="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sp>
        <p:nvSpPr>
          <p:cNvPr id="2" name="Text Box 36">
            <a:extLst>
              <a:ext uri="{FF2B5EF4-FFF2-40B4-BE49-F238E27FC236}">
                <a16:creationId xmlns:a16="http://schemas.microsoft.com/office/drawing/2014/main" id="{7565AAD3-DE72-429E-6348-63712CD3E7F0}"/>
              </a:ext>
            </a:extLst>
          </p:cNvPr>
          <p:cNvSpPr txBox="1">
            <a:spLocks noChangeArrowheads="1"/>
          </p:cNvSpPr>
          <p:nvPr/>
        </p:nvSpPr>
        <p:spPr bwMode="auto">
          <a:xfrm rot="21227682">
            <a:off x="3057583" y="1039252"/>
            <a:ext cx="1423788" cy="369332"/>
          </a:xfrm>
          <a:prstGeom prst="rect">
            <a:avLst/>
          </a:prstGeom>
          <a:noFill/>
          <a:ln w="25400">
            <a:noFill/>
            <a:miter lim="800000"/>
            <a:headEnd/>
            <a:tailEnd type="none" w="lg" len="lg"/>
          </a:ln>
          <a:effectLst/>
        </p:spPr>
        <p:txBody>
          <a:bodyPr wrap="none">
            <a:prstTxWarp prst="textNoShape">
              <a:avLst/>
            </a:prstTxWarp>
            <a:spAutoFit/>
          </a:bodyPr>
          <a:lstStyle/>
          <a:p>
            <a:pPr algn="r"/>
            <a:r>
              <a:rPr lang="en-US" b="1" i="1" u="sng" dirty="0">
                <a:latin typeface="CRIMSON TEXT" panose="02000503000000000000" pitchFamily="2" charset="77"/>
              </a:rPr>
              <a:t>No Pipelining!</a:t>
            </a:r>
            <a:endParaRPr lang="en-US" i="1" u="sng" dirty="0">
              <a:latin typeface="CRIMSON TEXT" panose="02000503000000000000" pitchFamily="2" charset="77"/>
            </a:endParaRPr>
          </a:p>
        </p:txBody>
      </p:sp>
      <p:sp>
        <p:nvSpPr>
          <p:cNvPr id="53" name="Arrow: Bent 52">
            <a:extLst>
              <a:ext uri="{FF2B5EF4-FFF2-40B4-BE49-F238E27FC236}">
                <a16:creationId xmlns:a16="http://schemas.microsoft.com/office/drawing/2014/main" id="{6DF8B2A7-AE49-FC0C-C348-9DB353CA24D1}"/>
              </a:ext>
            </a:extLst>
          </p:cNvPr>
          <p:cNvSpPr/>
          <p:nvPr/>
        </p:nvSpPr>
        <p:spPr>
          <a:xfrm flipV="1">
            <a:off x="3434896" y="1372098"/>
            <a:ext cx="236996" cy="132852"/>
          </a:xfrm>
          <a:prstGeom prst="bentArrow">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695150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50"/>
                                        <p:tgtEl>
                                          <p:spTgt spid="9"/>
                                        </p:tgtEl>
                                      </p:cBhvr>
                                    </p:animEffect>
                                  </p:childTnLst>
                                </p:cTn>
                              </p:par>
                            </p:childTnLst>
                          </p:cTn>
                        </p:par>
                        <p:par>
                          <p:cTn id="8" fill="hold">
                            <p:stCondLst>
                              <p:cond delay="25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25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250"/>
                                        <p:tgtEl>
                                          <p:spTgt spid="2"/>
                                        </p:tgtEl>
                                      </p:cBhvr>
                                    </p:animEffect>
                                  </p:childTnLst>
                                </p:cTn>
                              </p:par>
                            </p:childTnLst>
                          </p:cTn>
                        </p:par>
                        <p:par>
                          <p:cTn id="17" fill="hold">
                            <p:stCondLst>
                              <p:cond delay="250"/>
                            </p:stCondLst>
                            <p:childTnLst>
                              <p:par>
                                <p:cTn id="18" presetID="22" presetClass="entr" presetSubtype="8" fill="hold" grpId="0" nodeType="afterEffect">
                                  <p:stCondLst>
                                    <p:cond delay="0"/>
                                  </p:stCondLst>
                                  <p:childTnLst>
                                    <p:set>
                                      <p:cBhvr>
                                        <p:cTn id="19" dur="1" fill="hold">
                                          <p:stCondLst>
                                            <p:cond delay="0"/>
                                          </p:stCondLst>
                                        </p:cTn>
                                        <p:tgtEl>
                                          <p:spTgt spid="53"/>
                                        </p:tgtEl>
                                        <p:attrNameLst>
                                          <p:attrName>style.visibility</p:attrName>
                                        </p:attrNameLst>
                                      </p:cBhvr>
                                      <p:to>
                                        <p:strVal val="visible"/>
                                      </p:to>
                                    </p:set>
                                    <p:animEffect transition="in" filter="wipe(left)">
                                      <p:cBhvr>
                                        <p:cTn id="20" dur="250"/>
                                        <p:tgtEl>
                                          <p:spTgt spid="53"/>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fade">
                                      <p:cBhvr>
                                        <p:cTn id="25" dur="250"/>
                                        <p:tgtEl>
                                          <p:spTgt spid="3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250"/>
                                        <p:tgtEl>
                                          <p:spTgt spid="12"/>
                                        </p:tgtEl>
                                      </p:cBhvr>
                                    </p:animEffect>
                                  </p:childTnLst>
                                </p:cTn>
                              </p:par>
                            </p:childTnLst>
                          </p:cTn>
                        </p:par>
                        <p:par>
                          <p:cTn id="31" fill="hold">
                            <p:stCondLst>
                              <p:cond delay="250"/>
                            </p:stCondLst>
                            <p:childTnLst>
                              <p:par>
                                <p:cTn id="32" presetID="22" presetClass="entr" presetSubtype="8" fill="hold" grpId="0" nodeType="after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left)">
                                      <p:cBhvr>
                                        <p:cTn id="34" dur="250"/>
                                        <p:tgtEl>
                                          <p:spTgt spid="13"/>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left)">
                                      <p:cBhvr>
                                        <p:cTn id="38" dur="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utoUpdateAnimBg="0"/>
      <p:bldP spid="10" grpId="0" animBg="1"/>
      <p:bldP spid="11" grpId="0" animBg="1"/>
      <p:bldP spid="12" grpId="0"/>
      <p:bldP spid="13" grpId="0" animBg="1"/>
      <p:bldP spid="2" grpId="0"/>
      <p:bldP spid="53" grpId="0" animBg="1"/>
    </p:bld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818" name="Title 1"/>
          <p:cNvSpPr>
            <a:spLocks noGrp="1"/>
          </p:cNvSpPr>
          <p:nvPr>
            <p:ph type="title"/>
          </p:nvPr>
        </p:nvSpPr>
        <p:spPr>
          <a:prstGeom prst="rect">
            <a:avLst/>
          </a:prstGeom>
        </p:spPr>
        <p:txBody>
          <a:bodyPr/>
          <a:lstStyle/>
          <a:p>
            <a:r>
              <a:rPr lang="en-US" dirty="0"/>
              <a:t>PROJECTION PUSHDOWN</a:t>
            </a:r>
          </a:p>
        </p:txBody>
      </p:sp>
      <p:sp>
        <p:nvSpPr>
          <p:cNvPr id="15" name="Slide Number Placeholder 14">
            <a:extLst>
              <a:ext uri="{FF2B5EF4-FFF2-40B4-BE49-F238E27FC236}">
                <a16:creationId xmlns:a16="http://schemas.microsoft.com/office/drawing/2014/main" id="{D4C90E0F-7F5B-4473-AA7A-B77CA10E2FBD}"/>
              </a:ext>
            </a:extLst>
          </p:cNvPr>
          <p:cNvSpPr>
            <a:spLocks noGrp="1"/>
          </p:cNvSpPr>
          <p:nvPr>
            <p:ph type="sldNum" sz="quarter" idx="4"/>
          </p:nvPr>
        </p:nvSpPr>
        <p:spPr>
          <a:prstGeom prst="rect">
            <a:avLst/>
          </a:prstGeom>
        </p:spPr>
        <p:txBody>
          <a:bodyPr/>
          <a:lstStyle/>
          <a:p>
            <a:fld id="{97DD1AB5-42BA-4E8A-BFEE-435884E16AAB}" type="slidenum">
              <a:rPr lang="en-US" smtClean="0"/>
              <a:pPr/>
              <a:t>60</a:t>
            </a:fld>
            <a:endParaRPr lang="en-US" dirty="0"/>
          </a:p>
        </p:txBody>
      </p:sp>
      <p:sp>
        <p:nvSpPr>
          <p:cNvPr id="97" name="Right Arrow 6">
            <a:extLst>
              <a:ext uri="{FF2B5EF4-FFF2-40B4-BE49-F238E27FC236}">
                <a16:creationId xmlns:a16="http://schemas.microsoft.com/office/drawing/2014/main" id="{077B7618-C5F3-459C-B7B3-E9B7E0149727}"/>
              </a:ext>
            </a:extLst>
          </p:cNvPr>
          <p:cNvSpPr>
            <a:spLocks noChangeArrowheads="1"/>
          </p:cNvSpPr>
          <p:nvPr/>
        </p:nvSpPr>
        <p:spPr bwMode="auto">
          <a:xfrm>
            <a:off x="4259580" y="3418563"/>
            <a:ext cx="548640" cy="548640"/>
          </a:xfrm>
          <a:prstGeom prst="rightArrow">
            <a:avLst>
              <a:gd name="adj1" fmla="val 50000"/>
              <a:gd name="adj2" fmla="val 50000"/>
            </a:avLst>
          </a:prstGeom>
          <a:solidFill>
            <a:srgbClr val="EF3E42"/>
          </a:solidFill>
          <a:ln w="28575">
            <a:noFill/>
            <a:round/>
            <a:headEnd type="none" w="sm" len="sm"/>
            <a:tailEnd type="triangle" w="med" len="med"/>
          </a:ln>
        </p:spPr>
        <p:txBody>
          <a:bodyPr wrap="none" anchor="ctr"/>
          <a:lstStyle/>
          <a:p>
            <a:endParaRPr lang="en-US" sz="1350"/>
          </a:p>
        </p:txBody>
      </p:sp>
      <p:grpSp>
        <p:nvGrpSpPr>
          <p:cNvPr id="48" name="Group 47">
            <a:extLst>
              <a:ext uri="{FF2B5EF4-FFF2-40B4-BE49-F238E27FC236}">
                <a16:creationId xmlns:a16="http://schemas.microsoft.com/office/drawing/2014/main" id="{9BE773A1-8BBE-4D29-838A-D3FB9C110C78}"/>
              </a:ext>
            </a:extLst>
          </p:cNvPr>
          <p:cNvGrpSpPr/>
          <p:nvPr/>
        </p:nvGrpSpPr>
        <p:grpSpPr>
          <a:xfrm>
            <a:off x="1104900" y="2604216"/>
            <a:ext cx="2895600" cy="2177334"/>
            <a:chOff x="1220357" y="2451816"/>
            <a:chExt cx="2895600" cy="2177334"/>
          </a:xfrm>
        </p:grpSpPr>
        <p:sp>
          <p:nvSpPr>
            <p:cNvPr id="59" name="Rectangle 68">
              <a:extLst>
                <a:ext uri="{FF2B5EF4-FFF2-40B4-BE49-F238E27FC236}">
                  <a16:creationId xmlns:a16="http://schemas.microsoft.com/office/drawing/2014/main" id="{6311E068-F3D6-449D-BA82-F2456484D93A}"/>
                </a:ext>
              </a:extLst>
            </p:cNvPr>
            <p:cNvSpPr>
              <a:spLocks noChangeArrowheads="1"/>
            </p:cNvSpPr>
            <p:nvPr/>
          </p:nvSpPr>
          <p:spPr bwMode="auto">
            <a:xfrm>
              <a:off x="1220357" y="2451816"/>
              <a:ext cx="2895600" cy="2177334"/>
            </a:xfrm>
            <a:prstGeom prst="rect">
              <a:avLst/>
            </a:prstGeom>
            <a:solidFill>
              <a:schemeClr val="bg1">
                <a:lumMod val="85000"/>
              </a:schemeClr>
            </a:solidFill>
            <a:ln w="28575" algn="ctr">
              <a:solidFill>
                <a:srgbClr val="646464"/>
              </a:solidFill>
              <a:round/>
              <a:headEnd type="none" w="sm" len="sm"/>
              <a:tailEnd type="triangle" w="med" len="med"/>
            </a:ln>
          </p:spPr>
          <p:txBody>
            <a:bodyPr wrap="none" anchor="ctr"/>
            <a:lstStyle/>
            <a:p>
              <a:endParaRPr lang="en-US" dirty="0"/>
            </a:p>
          </p:txBody>
        </p:sp>
        <p:sp>
          <p:nvSpPr>
            <p:cNvPr id="60" name="Text Box 13">
              <a:extLst>
                <a:ext uri="{FF2B5EF4-FFF2-40B4-BE49-F238E27FC236}">
                  <a16:creationId xmlns:a16="http://schemas.microsoft.com/office/drawing/2014/main" id="{2D7AD93D-7683-40CC-90FD-24C1D2FB760E}"/>
                </a:ext>
              </a:extLst>
            </p:cNvPr>
            <p:cNvSpPr txBox="1">
              <a:spLocks noChangeArrowheads="1"/>
            </p:cNvSpPr>
            <p:nvPr/>
          </p:nvSpPr>
          <p:spPr bwMode="auto">
            <a:xfrm>
              <a:off x="1368556" y="4248150"/>
              <a:ext cx="10403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0" rIns="0" bIns="0" anchor="b" anchorCtr="0">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a:spcBef>
                  <a:spcPct val="50000"/>
                </a:spcBef>
              </a:pPr>
              <a:r>
                <a:rPr lang="en-US" sz="2000" b="1" u="none" dirty="0">
                  <a:solidFill>
                    <a:schemeClr val="tx1">
                      <a:lumMod val="65000"/>
                      <a:lumOff val="35000"/>
                    </a:schemeClr>
                  </a:solidFill>
                  <a:latin typeface="Open Sans Extrabold" pitchFamily="34" charset="0"/>
                  <a:ea typeface="Open Sans Extrabold" pitchFamily="34" charset="0"/>
                  <a:cs typeface="Open Sans Extrabold" pitchFamily="34" charset="0"/>
                </a:rPr>
                <a:t>student</a:t>
              </a:r>
              <a:endParaRPr lang="en-US" sz="1400" b="1" u="none" dirty="0">
                <a:solidFill>
                  <a:schemeClr val="tx1">
                    <a:lumMod val="65000"/>
                    <a:lumOff val="35000"/>
                  </a:schemeClr>
                </a:solidFill>
                <a:latin typeface="Open Sans Extrabold" pitchFamily="34" charset="0"/>
                <a:ea typeface="Open Sans Extrabold" pitchFamily="34" charset="0"/>
                <a:cs typeface="Open Sans Extrabold" pitchFamily="34" charset="0"/>
              </a:endParaRPr>
            </a:p>
          </p:txBody>
        </p:sp>
        <p:sp>
          <p:nvSpPr>
            <p:cNvPr id="61" name="Text Box 14">
              <a:extLst>
                <a:ext uri="{FF2B5EF4-FFF2-40B4-BE49-F238E27FC236}">
                  <a16:creationId xmlns:a16="http://schemas.microsoft.com/office/drawing/2014/main" id="{4CBCD849-03CA-49F9-8307-6074475EF593}"/>
                </a:ext>
              </a:extLst>
            </p:cNvPr>
            <p:cNvSpPr txBox="1">
              <a:spLocks noChangeArrowheads="1"/>
            </p:cNvSpPr>
            <p:nvPr/>
          </p:nvSpPr>
          <p:spPr bwMode="auto">
            <a:xfrm>
              <a:off x="2706102" y="4248150"/>
              <a:ext cx="119167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91440" tIns="0" rIns="0" bIns="0" anchor="b" anchorCtr="0">
              <a:spAutoFit/>
            </a:bodyPr>
            <a:lstStyle>
              <a:defPPr>
                <a:defRPr lang="en-US"/>
              </a:defPPr>
              <a:lvl1pPr algn="ctr">
                <a:spcBef>
                  <a:spcPct val="50000"/>
                </a:spcBef>
                <a:defRPr sz="2000" b="1" u="none">
                  <a:latin typeface="Open Sans Extrabold" pitchFamily="34" charset="0"/>
                  <a:ea typeface="Open Sans Extrabold" pitchFamily="34" charset="0"/>
                  <a:cs typeface="Open Sans Extrabold" pitchFamily="34" charset="0"/>
                </a:defRPr>
              </a:lvl1pPr>
              <a:lvl2pPr marL="742950" indent="-285750">
                <a:defRPr sz="3100" u="sng">
                  <a:latin typeface="Times New Roman" pitchFamily="18" charset="0"/>
                  <a:ea typeface="ＭＳ Ｐゴシック" charset="-128"/>
                </a:defRPr>
              </a:lvl2pPr>
              <a:lvl3pPr marL="1143000" indent="-228600">
                <a:defRPr sz="3100" u="sng">
                  <a:latin typeface="Times New Roman" pitchFamily="18" charset="0"/>
                  <a:ea typeface="ＭＳ Ｐゴシック" charset="-128"/>
                </a:defRPr>
              </a:lvl3pPr>
              <a:lvl4pPr marL="1600200" indent="-228600">
                <a:defRPr sz="3100" u="sng">
                  <a:latin typeface="Times New Roman" pitchFamily="18" charset="0"/>
                  <a:ea typeface="ＭＳ Ｐゴシック" charset="-128"/>
                </a:defRPr>
              </a:lvl4pPr>
              <a:lvl5pPr marL="2057400" indent="-228600">
                <a:defRPr sz="3100" u="sng">
                  <a:latin typeface="Times New Roman" pitchFamily="18" charset="0"/>
                  <a:ea typeface="ＭＳ Ｐゴシック" charset="-128"/>
                </a:defRPr>
              </a:lvl5pPr>
              <a:lvl6pPr marL="2514600" indent="-228600" algn="ctr" eaLnBrk="0" fontAlgn="base" hangingPunct="0">
                <a:spcBef>
                  <a:spcPct val="0"/>
                </a:spcBef>
                <a:spcAft>
                  <a:spcPct val="0"/>
                </a:spcAft>
                <a:defRPr sz="3100" u="sng">
                  <a:latin typeface="Times New Roman" pitchFamily="18" charset="0"/>
                  <a:ea typeface="ＭＳ Ｐゴシック" charset="-128"/>
                </a:defRPr>
              </a:lvl6pPr>
              <a:lvl7pPr marL="2971800" indent="-228600" algn="ctr" eaLnBrk="0" fontAlgn="base" hangingPunct="0">
                <a:spcBef>
                  <a:spcPct val="0"/>
                </a:spcBef>
                <a:spcAft>
                  <a:spcPct val="0"/>
                </a:spcAft>
                <a:defRPr sz="3100" u="sng">
                  <a:latin typeface="Times New Roman" pitchFamily="18" charset="0"/>
                  <a:ea typeface="ＭＳ Ｐゴシック" charset="-128"/>
                </a:defRPr>
              </a:lvl7pPr>
              <a:lvl8pPr marL="3429000" indent="-228600" algn="ctr" eaLnBrk="0" fontAlgn="base" hangingPunct="0">
                <a:spcBef>
                  <a:spcPct val="0"/>
                </a:spcBef>
                <a:spcAft>
                  <a:spcPct val="0"/>
                </a:spcAft>
                <a:defRPr sz="3100" u="sng">
                  <a:latin typeface="Times New Roman" pitchFamily="18" charset="0"/>
                  <a:ea typeface="ＭＳ Ｐゴシック" charset="-128"/>
                </a:defRPr>
              </a:lvl8pPr>
              <a:lvl9pPr marL="3886200" indent="-228600" algn="ctr" eaLnBrk="0" fontAlgn="base" hangingPunct="0">
                <a:spcBef>
                  <a:spcPct val="0"/>
                </a:spcBef>
                <a:spcAft>
                  <a:spcPct val="0"/>
                </a:spcAft>
                <a:defRPr sz="3100" u="sng">
                  <a:latin typeface="Times New Roman" pitchFamily="18" charset="0"/>
                  <a:ea typeface="ＭＳ Ｐゴシック" charset="-128"/>
                </a:defRPr>
              </a:lvl9pPr>
            </a:lstStyle>
            <a:p>
              <a:r>
                <a:rPr lang="en-US" dirty="0">
                  <a:solidFill>
                    <a:schemeClr val="tx1">
                      <a:lumMod val="65000"/>
                      <a:lumOff val="35000"/>
                    </a:schemeClr>
                  </a:solidFill>
                </a:rPr>
                <a:t>enrolled</a:t>
              </a:r>
            </a:p>
          </p:txBody>
        </p:sp>
        <p:sp>
          <p:nvSpPr>
            <p:cNvPr id="62" name="TextBox 70">
              <a:extLst>
                <a:ext uri="{FF2B5EF4-FFF2-40B4-BE49-F238E27FC236}">
                  <a16:creationId xmlns:a16="http://schemas.microsoft.com/office/drawing/2014/main" id="{4FAFF3CF-1110-45B1-90F4-1624582B3B7A}"/>
                </a:ext>
              </a:extLst>
            </p:cNvPr>
            <p:cNvSpPr txBox="1">
              <a:spLocks noChangeArrowheads="1"/>
            </p:cNvSpPr>
            <p:nvPr/>
          </p:nvSpPr>
          <p:spPr bwMode="auto">
            <a:xfrm>
              <a:off x="2568963" y="3270706"/>
              <a:ext cx="98745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err="1">
                  <a:solidFill>
                    <a:srgbClr val="EF3E42"/>
                  </a:solidFill>
                  <a:latin typeface="Inconsolata" panose="00000509000000000000" pitchFamily="49" charset="0"/>
                  <a:cs typeface="Consolas" pitchFamily="49" charset="0"/>
                </a:rPr>
                <a:t>s.sid</a:t>
              </a:r>
              <a:r>
                <a:rPr lang="en-US" sz="1400" u="none" dirty="0">
                  <a:solidFill>
                    <a:srgbClr val="EF3E42"/>
                  </a:solidFill>
                  <a:latin typeface="Inconsolata" panose="00000509000000000000" pitchFamily="49" charset="0"/>
                  <a:cs typeface="Consolas" pitchFamily="49" charset="0"/>
                </a:rPr>
                <a:t>=</a:t>
              </a:r>
              <a:r>
                <a:rPr lang="en-US" sz="1400" u="none" dirty="0" err="1">
                  <a:solidFill>
                    <a:srgbClr val="EF3E42"/>
                  </a:solidFill>
                  <a:latin typeface="Inconsolata" panose="00000509000000000000" pitchFamily="49" charset="0"/>
                  <a:cs typeface="Consolas" pitchFamily="49" charset="0"/>
                </a:rPr>
                <a:t>e.sid</a:t>
              </a:r>
              <a:endParaRPr lang="en-US" sz="1400" u="none" dirty="0">
                <a:solidFill>
                  <a:srgbClr val="EF3E42"/>
                </a:solidFill>
                <a:latin typeface="Inconsolata" panose="00000509000000000000" pitchFamily="49" charset="0"/>
                <a:cs typeface="Consolas" pitchFamily="49" charset="0"/>
              </a:endParaRPr>
            </a:p>
          </p:txBody>
        </p:sp>
        <p:sp>
          <p:nvSpPr>
            <p:cNvPr id="63" name="TextBox 71">
              <a:extLst>
                <a:ext uri="{FF2B5EF4-FFF2-40B4-BE49-F238E27FC236}">
                  <a16:creationId xmlns:a16="http://schemas.microsoft.com/office/drawing/2014/main" id="{6F55F46A-2BEF-4105-92E6-E9B19E65B9ED}"/>
                </a:ext>
              </a:extLst>
            </p:cNvPr>
            <p:cNvSpPr txBox="1">
              <a:spLocks noChangeArrowheads="1"/>
            </p:cNvSpPr>
            <p:nvPr/>
          </p:nvSpPr>
          <p:spPr bwMode="auto">
            <a:xfrm>
              <a:off x="3087615" y="3775710"/>
              <a:ext cx="807913"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a:solidFill>
                    <a:srgbClr val="EF3E42"/>
                  </a:solidFill>
                  <a:latin typeface="Inconsolata" panose="00000509000000000000" pitchFamily="49" charset="0"/>
                  <a:cs typeface="Consolas" pitchFamily="49" charset="0"/>
                </a:rPr>
                <a:t>grade='A'</a:t>
              </a:r>
            </a:p>
          </p:txBody>
        </p:sp>
        <p:sp>
          <p:nvSpPr>
            <p:cNvPr id="64" name="TextBox 72">
              <a:extLst>
                <a:ext uri="{FF2B5EF4-FFF2-40B4-BE49-F238E27FC236}">
                  <a16:creationId xmlns:a16="http://schemas.microsoft.com/office/drawing/2014/main" id="{685BFD6D-2075-4E30-AF9E-192D33FA82D4}"/>
                </a:ext>
              </a:extLst>
            </p:cNvPr>
            <p:cNvSpPr txBox="1">
              <a:spLocks noChangeArrowheads="1"/>
            </p:cNvSpPr>
            <p:nvPr/>
          </p:nvSpPr>
          <p:spPr bwMode="auto">
            <a:xfrm>
              <a:off x="2534089" y="2661106"/>
              <a:ext cx="107721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err="1">
                  <a:solidFill>
                    <a:srgbClr val="EF3E42"/>
                  </a:solidFill>
                  <a:latin typeface="Inconsolata" panose="00000509000000000000" pitchFamily="49" charset="0"/>
                  <a:cs typeface="Consolas" pitchFamily="49" charset="0"/>
                </a:rPr>
                <a:t>s.name,e</a:t>
              </a:r>
              <a:r>
                <a:rPr lang="en-US" sz="1400" u="none" err="1">
                  <a:solidFill>
                    <a:srgbClr val="EF3E42"/>
                  </a:solidFill>
                  <a:latin typeface="Inconsolata" panose="00000509000000000000" pitchFamily="49" charset="0"/>
                  <a:cs typeface="Consolas" pitchFamily="49" charset="0"/>
                </a:rPr>
                <a:t>.</a:t>
              </a:r>
              <a:r>
                <a:rPr lang="en-US" sz="1400" u="none">
                  <a:solidFill>
                    <a:srgbClr val="EF3E42"/>
                  </a:solidFill>
                  <a:latin typeface="Inconsolata" panose="00000509000000000000" pitchFamily="49" charset="0"/>
                  <a:cs typeface="Consolas" pitchFamily="49" charset="0"/>
                </a:rPr>
                <a:t>cid</a:t>
              </a:r>
              <a:endParaRPr lang="en-US" sz="1400" u="none" dirty="0">
                <a:solidFill>
                  <a:srgbClr val="EF3E42"/>
                </a:solidFill>
                <a:latin typeface="Inconsolata" panose="00000509000000000000" pitchFamily="49" charset="0"/>
                <a:cs typeface="Consolas" pitchFamily="49" charset="0"/>
              </a:endParaRPr>
            </a:p>
          </p:txBody>
        </p:sp>
        <p:grpSp>
          <p:nvGrpSpPr>
            <p:cNvPr id="71" name="Join Op">
              <a:extLst>
                <a:ext uri="{FF2B5EF4-FFF2-40B4-BE49-F238E27FC236}">
                  <a16:creationId xmlns:a16="http://schemas.microsoft.com/office/drawing/2014/main" id="{A23969F9-90CF-40D8-8809-CDE275A20A2F}"/>
                </a:ext>
              </a:extLst>
            </p:cNvPr>
            <p:cNvGrpSpPr/>
            <p:nvPr/>
          </p:nvGrpSpPr>
          <p:grpSpPr>
            <a:xfrm>
              <a:off x="2020931" y="3196590"/>
              <a:ext cx="503648" cy="384482"/>
              <a:chOff x="5195472" y="2304175"/>
              <a:chExt cx="503648" cy="384482"/>
            </a:xfrm>
          </p:grpSpPr>
          <p:sp>
            <p:nvSpPr>
              <p:cNvPr id="92" name="Rectangle 91">
                <a:extLst>
                  <a:ext uri="{FF2B5EF4-FFF2-40B4-BE49-F238E27FC236}">
                    <a16:creationId xmlns:a16="http://schemas.microsoft.com/office/drawing/2014/main" id="{3731603B-9952-4517-89EF-B05468711221}"/>
                  </a:ext>
                </a:extLst>
              </p:cNvPr>
              <p:cNvSpPr/>
              <p:nvPr/>
            </p:nvSpPr>
            <p:spPr>
              <a:xfrm>
                <a:off x="5222875" y="2352678"/>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6A6CE5FF-EE10-4D7E-B120-D798B1CF3077}"/>
                  </a:ext>
                </a:extLst>
              </p:cNvPr>
              <p:cNvSpPr/>
              <p:nvPr/>
            </p:nvSpPr>
            <p:spPr>
              <a:xfrm>
                <a:off x="5577201" y="2356721"/>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Text Box 20">
                <a:extLst>
                  <a:ext uri="{FF2B5EF4-FFF2-40B4-BE49-F238E27FC236}">
                    <a16:creationId xmlns:a16="http://schemas.microsoft.com/office/drawing/2014/main" id="{8C1EFCA2-3866-42D3-8C9E-80D01534118C}"/>
                  </a:ext>
                </a:extLst>
              </p:cNvPr>
              <p:cNvSpPr txBox="1">
                <a:spLocks noChangeArrowheads="1"/>
              </p:cNvSpPr>
              <p:nvPr/>
            </p:nvSpPr>
            <p:spPr bwMode="auto">
              <a:xfrm>
                <a:off x="5195472" y="2304175"/>
                <a:ext cx="482739" cy="347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0" rIns="0" bIns="0" anchor="ctr"/>
              <a:lstStyle>
                <a:lvl1pPr>
                  <a:defRPr sz="1200">
                    <a:solidFill>
                      <a:srgbClr val="CF0E30"/>
                    </a:solidFill>
                    <a:latin typeface="Book Antiqua" pitchFamily="18" charset="0"/>
                    <a:ea typeface="ＭＳ Ｐゴシック" charset="-128"/>
                  </a:defRPr>
                </a:lvl1pPr>
                <a:lvl2pPr marL="742950" indent="-285750">
                  <a:defRPr sz="1200">
                    <a:solidFill>
                      <a:srgbClr val="CF0E30"/>
                    </a:solidFill>
                    <a:latin typeface="Book Antiqua" pitchFamily="18" charset="0"/>
                    <a:ea typeface="ＭＳ Ｐゴシック" charset="-128"/>
                  </a:defRPr>
                </a:lvl2pPr>
                <a:lvl3pPr marL="1143000" indent="-228600">
                  <a:defRPr sz="1200">
                    <a:solidFill>
                      <a:srgbClr val="CF0E30"/>
                    </a:solidFill>
                    <a:latin typeface="Book Antiqua" pitchFamily="18" charset="0"/>
                    <a:ea typeface="ＭＳ Ｐゴシック" charset="-128"/>
                  </a:defRPr>
                </a:lvl3pPr>
                <a:lvl4pPr marL="1600200" indent="-228600">
                  <a:defRPr sz="1200">
                    <a:solidFill>
                      <a:srgbClr val="CF0E30"/>
                    </a:solidFill>
                    <a:latin typeface="Book Antiqua" pitchFamily="18" charset="0"/>
                    <a:ea typeface="ＭＳ Ｐゴシック" charset="-128"/>
                  </a:defRPr>
                </a:lvl4pPr>
                <a:lvl5pPr marL="2057400" indent="-228600">
                  <a:defRPr sz="1200">
                    <a:solidFill>
                      <a:srgbClr val="CF0E30"/>
                    </a:solidFill>
                    <a:latin typeface="Book Antiqua" pitchFamily="18" charset="0"/>
                    <a:ea typeface="ＭＳ Ｐゴシック" charset="-128"/>
                  </a:defRPr>
                </a:lvl5pPr>
                <a:lvl6pPr marL="2514600" indent="-228600" eaLnBrk="0" fontAlgn="base" hangingPunct="0">
                  <a:spcBef>
                    <a:spcPct val="0"/>
                  </a:spcBef>
                  <a:spcAft>
                    <a:spcPct val="0"/>
                  </a:spcAft>
                  <a:defRPr sz="1200">
                    <a:solidFill>
                      <a:srgbClr val="CF0E30"/>
                    </a:solidFill>
                    <a:latin typeface="Book Antiqua" pitchFamily="18" charset="0"/>
                    <a:ea typeface="ＭＳ Ｐゴシック" charset="-128"/>
                  </a:defRPr>
                </a:lvl6pPr>
                <a:lvl7pPr marL="2971800" indent="-228600" eaLnBrk="0" fontAlgn="base" hangingPunct="0">
                  <a:spcBef>
                    <a:spcPct val="0"/>
                  </a:spcBef>
                  <a:spcAft>
                    <a:spcPct val="0"/>
                  </a:spcAft>
                  <a:defRPr sz="1200">
                    <a:solidFill>
                      <a:srgbClr val="CF0E30"/>
                    </a:solidFill>
                    <a:latin typeface="Book Antiqua" pitchFamily="18" charset="0"/>
                    <a:ea typeface="ＭＳ Ｐゴシック" charset="-128"/>
                  </a:defRPr>
                </a:lvl7pPr>
                <a:lvl8pPr marL="3429000" indent="-228600" eaLnBrk="0" fontAlgn="base" hangingPunct="0">
                  <a:spcBef>
                    <a:spcPct val="0"/>
                  </a:spcBef>
                  <a:spcAft>
                    <a:spcPct val="0"/>
                  </a:spcAft>
                  <a:defRPr sz="1200">
                    <a:solidFill>
                      <a:srgbClr val="CF0E30"/>
                    </a:solidFill>
                    <a:latin typeface="Book Antiqua" pitchFamily="18" charset="0"/>
                    <a:ea typeface="ＭＳ Ｐゴシック" charset="-128"/>
                  </a:defRPr>
                </a:lvl8pPr>
                <a:lvl9pPr marL="3886200" indent="-228600" eaLnBrk="0" fontAlgn="base" hangingPunct="0">
                  <a:spcBef>
                    <a:spcPct val="0"/>
                  </a:spcBef>
                  <a:spcAft>
                    <a:spcPct val="0"/>
                  </a:spcAft>
                  <a:defRPr sz="1200">
                    <a:solidFill>
                      <a:srgbClr val="CF0E30"/>
                    </a:solidFill>
                    <a:latin typeface="Book Antiqua" pitchFamily="18" charset="0"/>
                    <a:ea typeface="ＭＳ Ｐゴシック" charset="-128"/>
                  </a:defRPr>
                </a:lvl9pPr>
              </a:lstStyle>
              <a:p>
                <a:pPr>
                  <a:spcBef>
                    <a:spcPct val="50000"/>
                  </a:spcBef>
                  <a:defRPr/>
                </a:pPr>
                <a:r>
                  <a:rPr lang="en-US" sz="4000" b="1" u="none" dirty="0">
                    <a:solidFill>
                      <a:schemeClr val="tx1">
                        <a:lumMod val="65000"/>
                        <a:lumOff val="35000"/>
                      </a:schemeClr>
                    </a:solidFill>
                    <a:latin typeface="+mn-lt"/>
                  </a:rPr>
                  <a:t>⨝</a:t>
                </a:r>
              </a:p>
            </p:txBody>
          </p:sp>
        </p:grpSp>
        <p:grpSp>
          <p:nvGrpSpPr>
            <p:cNvPr id="83" name="Filter Op">
              <a:extLst>
                <a:ext uri="{FF2B5EF4-FFF2-40B4-BE49-F238E27FC236}">
                  <a16:creationId xmlns:a16="http://schemas.microsoft.com/office/drawing/2014/main" id="{576A6B33-0901-4EFC-A57A-8E478843D8FD}"/>
                </a:ext>
              </a:extLst>
            </p:cNvPr>
            <p:cNvGrpSpPr/>
            <p:nvPr/>
          </p:nvGrpSpPr>
          <p:grpSpPr>
            <a:xfrm>
              <a:off x="2706615" y="3714750"/>
              <a:ext cx="304800" cy="331936"/>
              <a:chOff x="6048003" y="3110316"/>
              <a:chExt cx="304800" cy="331936"/>
            </a:xfrm>
          </p:grpSpPr>
          <p:sp>
            <p:nvSpPr>
              <p:cNvPr id="89" name="Rectangle 88">
                <a:extLst>
                  <a:ext uri="{FF2B5EF4-FFF2-40B4-BE49-F238E27FC236}">
                    <a16:creationId xmlns:a16="http://schemas.microsoft.com/office/drawing/2014/main" id="{618BF9F7-4C26-4F7E-A6BF-4DC6E2F184C2}"/>
                  </a:ext>
                </a:extLst>
              </p:cNvPr>
              <p:cNvSpPr/>
              <p:nvPr/>
            </p:nvSpPr>
            <p:spPr>
              <a:xfrm>
                <a:off x="6230884" y="3110316"/>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 Box 20">
                <a:extLst>
                  <a:ext uri="{FF2B5EF4-FFF2-40B4-BE49-F238E27FC236}">
                    <a16:creationId xmlns:a16="http://schemas.microsoft.com/office/drawing/2014/main" id="{C057B133-3E77-4EB1-82FE-1D63880E76EA}"/>
                  </a:ext>
                </a:extLst>
              </p:cNvPr>
              <p:cNvSpPr txBox="1">
                <a:spLocks noChangeArrowheads="1"/>
              </p:cNvSpPr>
              <p:nvPr/>
            </p:nvSpPr>
            <p:spPr bwMode="auto">
              <a:xfrm>
                <a:off x="6048003" y="3127238"/>
                <a:ext cx="224544" cy="22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0" bIns="18288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400" b="1" u="none" dirty="0">
                    <a:solidFill>
                      <a:schemeClr val="tx1">
                        <a:lumMod val="65000"/>
                        <a:lumOff val="35000"/>
                      </a:schemeClr>
                    </a:solidFill>
                    <a:latin typeface="Symbol" pitchFamily="18" charset="2"/>
                  </a:rPr>
                  <a:t>s</a:t>
                </a:r>
                <a:endParaRPr lang="en-US" sz="4000" b="1" u="none" dirty="0">
                  <a:solidFill>
                    <a:schemeClr val="tx1">
                      <a:lumMod val="65000"/>
                      <a:lumOff val="35000"/>
                    </a:schemeClr>
                  </a:solidFill>
                  <a:latin typeface="Symbol" pitchFamily="18" charset="2"/>
                </a:endParaRPr>
              </a:p>
            </p:txBody>
          </p:sp>
        </p:grpSp>
        <p:sp>
          <p:nvSpPr>
            <p:cNvPr id="84" name="Text Box 20">
              <a:extLst>
                <a:ext uri="{FF2B5EF4-FFF2-40B4-BE49-F238E27FC236}">
                  <a16:creationId xmlns:a16="http://schemas.microsoft.com/office/drawing/2014/main" id="{9DEB8C94-EBF5-4BB1-963B-F74D1C06E7BA}"/>
                </a:ext>
              </a:extLst>
            </p:cNvPr>
            <p:cNvSpPr txBox="1">
              <a:spLocks noChangeArrowheads="1"/>
            </p:cNvSpPr>
            <p:nvPr/>
          </p:nvSpPr>
          <p:spPr bwMode="auto">
            <a:xfrm>
              <a:off x="2151691" y="2576719"/>
              <a:ext cx="224544" cy="376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274320" bIns="27432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800" b="1" u="none" dirty="0">
                  <a:solidFill>
                    <a:schemeClr val="tx1">
                      <a:lumMod val="65000"/>
                      <a:lumOff val="35000"/>
                    </a:schemeClr>
                  </a:solidFill>
                  <a:latin typeface="Symbol" pitchFamily="18" charset="2"/>
                </a:rPr>
                <a:t>p</a:t>
              </a:r>
              <a:endParaRPr lang="en-US" sz="4000" b="1" u="none" dirty="0">
                <a:solidFill>
                  <a:schemeClr val="tx1">
                    <a:lumMod val="65000"/>
                    <a:lumOff val="35000"/>
                  </a:schemeClr>
                </a:solidFill>
                <a:latin typeface="Symbol" pitchFamily="18" charset="2"/>
              </a:endParaRPr>
            </a:p>
          </p:txBody>
        </p:sp>
        <p:cxnSp>
          <p:nvCxnSpPr>
            <p:cNvPr id="85" name="Straight Connector 35">
              <a:extLst>
                <a:ext uri="{FF2B5EF4-FFF2-40B4-BE49-F238E27FC236}">
                  <a16:creationId xmlns:a16="http://schemas.microsoft.com/office/drawing/2014/main" id="{7FBAC7E0-4CE1-48A1-9485-BFF4611B91FA}"/>
                </a:ext>
              </a:extLst>
            </p:cNvPr>
            <p:cNvCxnSpPr>
              <a:cxnSpLocks noChangeShapeType="1"/>
              <a:stCxn id="60" idx="0"/>
              <a:endCxn id="92" idx="2"/>
            </p:cNvCxnSpPr>
            <p:nvPr/>
          </p:nvCxnSpPr>
          <p:spPr bwMode="auto">
            <a:xfrm flipV="1">
              <a:off x="1888731" y="3577029"/>
              <a:ext cx="220563" cy="671121"/>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86" name="Straight Connector 36">
              <a:extLst>
                <a:ext uri="{FF2B5EF4-FFF2-40B4-BE49-F238E27FC236}">
                  <a16:creationId xmlns:a16="http://schemas.microsoft.com/office/drawing/2014/main" id="{9503897C-9E72-4590-858B-44AD218109DC}"/>
                </a:ext>
              </a:extLst>
            </p:cNvPr>
            <p:cNvCxnSpPr>
              <a:cxnSpLocks noChangeShapeType="1"/>
              <a:stCxn id="61" idx="0"/>
              <a:endCxn id="89" idx="2"/>
            </p:cNvCxnSpPr>
            <p:nvPr/>
          </p:nvCxnSpPr>
          <p:spPr bwMode="auto">
            <a:xfrm flipH="1" flipV="1">
              <a:off x="2950456" y="4046686"/>
              <a:ext cx="351483" cy="201464"/>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87" name="Straight Connector 39">
              <a:extLst>
                <a:ext uri="{FF2B5EF4-FFF2-40B4-BE49-F238E27FC236}">
                  <a16:creationId xmlns:a16="http://schemas.microsoft.com/office/drawing/2014/main" id="{B3DEC174-D2CF-4B98-95D1-F67350D751E3}"/>
                </a:ext>
              </a:extLst>
            </p:cNvPr>
            <p:cNvCxnSpPr>
              <a:cxnSpLocks noChangeShapeType="1"/>
              <a:stCxn id="94" idx="0"/>
              <a:endCxn id="84" idx="2"/>
            </p:cNvCxnSpPr>
            <p:nvPr/>
          </p:nvCxnSpPr>
          <p:spPr bwMode="auto">
            <a:xfrm flipV="1">
              <a:off x="2262301" y="2952750"/>
              <a:ext cx="1662" cy="243840"/>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88" name="Straight Connector 42">
              <a:extLst>
                <a:ext uri="{FF2B5EF4-FFF2-40B4-BE49-F238E27FC236}">
                  <a16:creationId xmlns:a16="http://schemas.microsoft.com/office/drawing/2014/main" id="{D9AADC89-9BAC-4C00-9B06-B82674D70AFF}"/>
                </a:ext>
              </a:extLst>
            </p:cNvPr>
            <p:cNvCxnSpPr>
              <a:cxnSpLocks noChangeShapeType="1"/>
              <a:stCxn id="91" idx="0"/>
              <a:endCxn id="93" idx="2"/>
            </p:cNvCxnSpPr>
            <p:nvPr/>
          </p:nvCxnSpPr>
          <p:spPr bwMode="auto">
            <a:xfrm flipH="1" flipV="1">
              <a:off x="2463620" y="3581072"/>
              <a:ext cx="355267" cy="150600"/>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grpSp>
      <p:grpSp>
        <p:nvGrpSpPr>
          <p:cNvPr id="16" name="Group 15">
            <a:extLst>
              <a:ext uri="{FF2B5EF4-FFF2-40B4-BE49-F238E27FC236}">
                <a16:creationId xmlns:a16="http://schemas.microsoft.com/office/drawing/2014/main" id="{357DB781-33CB-4532-9AF4-F3FAB3A2888F}"/>
              </a:ext>
            </a:extLst>
          </p:cNvPr>
          <p:cNvGrpSpPr/>
          <p:nvPr/>
        </p:nvGrpSpPr>
        <p:grpSpPr>
          <a:xfrm>
            <a:off x="5143500" y="2604216"/>
            <a:ext cx="2895600" cy="2177334"/>
            <a:chOff x="5143500" y="2451816"/>
            <a:chExt cx="2895600" cy="2177334"/>
          </a:xfrm>
        </p:grpSpPr>
        <p:sp>
          <p:nvSpPr>
            <p:cNvPr id="39" name="Rectangle 68">
              <a:extLst>
                <a:ext uri="{FF2B5EF4-FFF2-40B4-BE49-F238E27FC236}">
                  <a16:creationId xmlns:a16="http://schemas.microsoft.com/office/drawing/2014/main" id="{A223B9A9-77BE-493C-9207-A6DBDFA110D4}"/>
                </a:ext>
              </a:extLst>
            </p:cNvPr>
            <p:cNvSpPr>
              <a:spLocks noChangeArrowheads="1"/>
            </p:cNvSpPr>
            <p:nvPr/>
          </p:nvSpPr>
          <p:spPr bwMode="auto">
            <a:xfrm>
              <a:off x="5143500" y="2451816"/>
              <a:ext cx="2895600" cy="2177334"/>
            </a:xfrm>
            <a:prstGeom prst="rect">
              <a:avLst/>
            </a:prstGeom>
            <a:solidFill>
              <a:schemeClr val="bg1">
                <a:lumMod val="85000"/>
              </a:schemeClr>
            </a:solidFill>
            <a:ln w="28575" algn="ctr">
              <a:solidFill>
                <a:srgbClr val="646464"/>
              </a:solidFill>
              <a:round/>
              <a:headEnd type="none" w="sm" len="sm"/>
              <a:tailEnd type="triangle" w="med" len="med"/>
            </a:ln>
          </p:spPr>
          <p:txBody>
            <a:bodyPr wrap="none" anchor="ctr"/>
            <a:lstStyle/>
            <a:p>
              <a:endParaRPr lang="en-US" dirty="0"/>
            </a:p>
          </p:txBody>
        </p:sp>
        <p:sp>
          <p:nvSpPr>
            <p:cNvPr id="41" name="Text Box 13">
              <a:extLst>
                <a:ext uri="{FF2B5EF4-FFF2-40B4-BE49-F238E27FC236}">
                  <a16:creationId xmlns:a16="http://schemas.microsoft.com/office/drawing/2014/main" id="{6EB0428B-6C6C-4151-9CCB-02277AC1CDEE}"/>
                </a:ext>
              </a:extLst>
            </p:cNvPr>
            <p:cNvSpPr txBox="1">
              <a:spLocks noChangeArrowheads="1"/>
            </p:cNvSpPr>
            <p:nvPr/>
          </p:nvSpPr>
          <p:spPr bwMode="auto">
            <a:xfrm>
              <a:off x="5291699" y="4248150"/>
              <a:ext cx="104034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0" rIns="0" bIns="0" anchor="b" anchorCtr="0">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ctr">
                <a:spcBef>
                  <a:spcPct val="50000"/>
                </a:spcBef>
              </a:pPr>
              <a:r>
                <a:rPr lang="en-US" sz="2000" b="1" u="none" dirty="0">
                  <a:solidFill>
                    <a:schemeClr val="tx1">
                      <a:lumMod val="65000"/>
                      <a:lumOff val="35000"/>
                    </a:schemeClr>
                  </a:solidFill>
                  <a:latin typeface="Open Sans Extrabold" pitchFamily="34" charset="0"/>
                  <a:ea typeface="Open Sans Extrabold" pitchFamily="34" charset="0"/>
                  <a:cs typeface="Open Sans Extrabold" pitchFamily="34" charset="0"/>
                </a:rPr>
                <a:t>student</a:t>
              </a:r>
              <a:endParaRPr lang="en-US" sz="1400" b="1" u="none" dirty="0">
                <a:solidFill>
                  <a:schemeClr val="tx1">
                    <a:lumMod val="65000"/>
                    <a:lumOff val="35000"/>
                  </a:schemeClr>
                </a:solidFill>
                <a:latin typeface="Open Sans Extrabold" pitchFamily="34" charset="0"/>
                <a:ea typeface="Open Sans Extrabold" pitchFamily="34" charset="0"/>
                <a:cs typeface="Open Sans Extrabold" pitchFamily="34" charset="0"/>
              </a:endParaRPr>
            </a:p>
          </p:txBody>
        </p:sp>
        <p:sp>
          <p:nvSpPr>
            <p:cNvPr id="42" name="Text Box 14">
              <a:extLst>
                <a:ext uri="{FF2B5EF4-FFF2-40B4-BE49-F238E27FC236}">
                  <a16:creationId xmlns:a16="http://schemas.microsoft.com/office/drawing/2014/main" id="{57210FC9-C2F7-43C1-A7D7-89F242F093BF}"/>
                </a:ext>
              </a:extLst>
            </p:cNvPr>
            <p:cNvSpPr txBox="1">
              <a:spLocks noChangeArrowheads="1"/>
            </p:cNvSpPr>
            <p:nvPr/>
          </p:nvSpPr>
          <p:spPr bwMode="auto">
            <a:xfrm>
              <a:off x="6629245" y="4248150"/>
              <a:ext cx="119167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91440" tIns="0" rIns="0" bIns="0" anchor="b" anchorCtr="0">
              <a:spAutoFit/>
            </a:bodyPr>
            <a:lstStyle>
              <a:defPPr>
                <a:defRPr lang="en-US"/>
              </a:defPPr>
              <a:lvl1pPr algn="ctr">
                <a:spcBef>
                  <a:spcPct val="50000"/>
                </a:spcBef>
                <a:defRPr sz="2000" b="1" u="none">
                  <a:latin typeface="Open Sans Extrabold" pitchFamily="34" charset="0"/>
                  <a:ea typeface="Open Sans Extrabold" pitchFamily="34" charset="0"/>
                  <a:cs typeface="Open Sans Extrabold" pitchFamily="34" charset="0"/>
                </a:defRPr>
              </a:lvl1pPr>
              <a:lvl2pPr marL="742950" indent="-285750">
                <a:defRPr sz="3100" u="sng">
                  <a:latin typeface="Times New Roman" pitchFamily="18" charset="0"/>
                  <a:ea typeface="ＭＳ Ｐゴシック" charset="-128"/>
                </a:defRPr>
              </a:lvl2pPr>
              <a:lvl3pPr marL="1143000" indent="-228600">
                <a:defRPr sz="3100" u="sng">
                  <a:latin typeface="Times New Roman" pitchFamily="18" charset="0"/>
                  <a:ea typeface="ＭＳ Ｐゴシック" charset="-128"/>
                </a:defRPr>
              </a:lvl3pPr>
              <a:lvl4pPr marL="1600200" indent="-228600">
                <a:defRPr sz="3100" u="sng">
                  <a:latin typeface="Times New Roman" pitchFamily="18" charset="0"/>
                  <a:ea typeface="ＭＳ Ｐゴシック" charset="-128"/>
                </a:defRPr>
              </a:lvl4pPr>
              <a:lvl5pPr marL="2057400" indent="-228600">
                <a:defRPr sz="3100" u="sng">
                  <a:latin typeface="Times New Roman" pitchFamily="18" charset="0"/>
                  <a:ea typeface="ＭＳ Ｐゴシック" charset="-128"/>
                </a:defRPr>
              </a:lvl5pPr>
              <a:lvl6pPr marL="2514600" indent="-228600" algn="ctr" eaLnBrk="0" fontAlgn="base" hangingPunct="0">
                <a:spcBef>
                  <a:spcPct val="0"/>
                </a:spcBef>
                <a:spcAft>
                  <a:spcPct val="0"/>
                </a:spcAft>
                <a:defRPr sz="3100" u="sng">
                  <a:latin typeface="Times New Roman" pitchFamily="18" charset="0"/>
                  <a:ea typeface="ＭＳ Ｐゴシック" charset="-128"/>
                </a:defRPr>
              </a:lvl6pPr>
              <a:lvl7pPr marL="2971800" indent="-228600" algn="ctr" eaLnBrk="0" fontAlgn="base" hangingPunct="0">
                <a:spcBef>
                  <a:spcPct val="0"/>
                </a:spcBef>
                <a:spcAft>
                  <a:spcPct val="0"/>
                </a:spcAft>
                <a:defRPr sz="3100" u="sng">
                  <a:latin typeface="Times New Roman" pitchFamily="18" charset="0"/>
                  <a:ea typeface="ＭＳ Ｐゴシック" charset="-128"/>
                </a:defRPr>
              </a:lvl7pPr>
              <a:lvl8pPr marL="3429000" indent="-228600" algn="ctr" eaLnBrk="0" fontAlgn="base" hangingPunct="0">
                <a:spcBef>
                  <a:spcPct val="0"/>
                </a:spcBef>
                <a:spcAft>
                  <a:spcPct val="0"/>
                </a:spcAft>
                <a:defRPr sz="3100" u="sng">
                  <a:latin typeface="Times New Roman" pitchFamily="18" charset="0"/>
                  <a:ea typeface="ＭＳ Ｐゴシック" charset="-128"/>
                </a:defRPr>
              </a:lvl8pPr>
              <a:lvl9pPr marL="3886200" indent="-228600" algn="ctr" eaLnBrk="0" fontAlgn="base" hangingPunct="0">
                <a:spcBef>
                  <a:spcPct val="0"/>
                </a:spcBef>
                <a:spcAft>
                  <a:spcPct val="0"/>
                </a:spcAft>
                <a:defRPr sz="3100" u="sng">
                  <a:latin typeface="Times New Roman" pitchFamily="18" charset="0"/>
                  <a:ea typeface="ＭＳ Ｐゴシック" charset="-128"/>
                </a:defRPr>
              </a:lvl9pPr>
            </a:lstStyle>
            <a:p>
              <a:r>
                <a:rPr lang="en-US" dirty="0">
                  <a:solidFill>
                    <a:schemeClr val="tx1">
                      <a:lumMod val="65000"/>
                      <a:lumOff val="35000"/>
                    </a:schemeClr>
                  </a:solidFill>
                </a:rPr>
                <a:t>enrolled</a:t>
              </a:r>
            </a:p>
          </p:txBody>
        </p:sp>
        <p:sp>
          <p:nvSpPr>
            <p:cNvPr id="43" name="TextBox 70">
              <a:extLst>
                <a:ext uri="{FF2B5EF4-FFF2-40B4-BE49-F238E27FC236}">
                  <a16:creationId xmlns:a16="http://schemas.microsoft.com/office/drawing/2014/main" id="{23DDF910-D719-4008-B5B5-36BC3DBBE2A2}"/>
                </a:ext>
              </a:extLst>
            </p:cNvPr>
            <p:cNvSpPr txBox="1">
              <a:spLocks noChangeArrowheads="1"/>
            </p:cNvSpPr>
            <p:nvPr/>
          </p:nvSpPr>
          <p:spPr bwMode="auto">
            <a:xfrm>
              <a:off x="6492106" y="3121210"/>
              <a:ext cx="98745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err="1">
                  <a:solidFill>
                    <a:srgbClr val="EF3E42"/>
                  </a:solidFill>
                  <a:latin typeface="Inconsolata" panose="00000509000000000000" pitchFamily="49" charset="0"/>
                  <a:cs typeface="Consolas" pitchFamily="49" charset="0"/>
                </a:rPr>
                <a:t>s.sid</a:t>
              </a:r>
              <a:r>
                <a:rPr lang="en-US" sz="1400" u="none" dirty="0">
                  <a:solidFill>
                    <a:srgbClr val="EF3E42"/>
                  </a:solidFill>
                  <a:latin typeface="Inconsolata" panose="00000509000000000000" pitchFamily="49" charset="0"/>
                  <a:cs typeface="Consolas" pitchFamily="49" charset="0"/>
                </a:rPr>
                <a:t>=</a:t>
              </a:r>
              <a:r>
                <a:rPr lang="en-US" sz="1400" u="none" dirty="0" err="1">
                  <a:solidFill>
                    <a:srgbClr val="EF3E42"/>
                  </a:solidFill>
                  <a:latin typeface="Inconsolata" panose="00000509000000000000" pitchFamily="49" charset="0"/>
                  <a:cs typeface="Consolas" pitchFamily="49" charset="0"/>
                </a:rPr>
                <a:t>e.sid</a:t>
              </a:r>
              <a:endParaRPr lang="en-US" sz="1400" u="none" dirty="0">
                <a:solidFill>
                  <a:srgbClr val="EF3E42"/>
                </a:solidFill>
                <a:latin typeface="Inconsolata" panose="00000509000000000000" pitchFamily="49" charset="0"/>
                <a:cs typeface="Consolas" pitchFamily="49" charset="0"/>
              </a:endParaRPr>
            </a:p>
          </p:txBody>
        </p:sp>
        <p:sp>
          <p:nvSpPr>
            <p:cNvPr id="44" name="TextBox 71">
              <a:extLst>
                <a:ext uri="{FF2B5EF4-FFF2-40B4-BE49-F238E27FC236}">
                  <a16:creationId xmlns:a16="http://schemas.microsoft.com/office/drawing/2014/main" id="{C5D6761E-28E1-436B-98BE-7E44653326B9}"/>
                </a:ext>
              </a:extLst>
            </p:cNvPr>
            <p:cNvSpPr txBox="1">
              <a:spLocks noChangeArrowheads="1"/>
            </p:cNvSpPr>
            <p:nvPr/>
          </p:nvSpPr>
          <p:spPr bwMode="auto">
            <a:xfrm>
              <a:off x="7162800" y="3964474"/>
              <a:ext cx="807913"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a:solidFill>
                    <a:srgbClr val="EF3E42"/>
                  </a:solidFill>
                  <a:latin typeface="Inconsolata" panose="00000509000000000000" pitchFamily="49" charset="0"/>
                  <a:cs typeface="Consolas" pitchFamily="49" charset="0"/>
                </a:rPr>
                <a:t>grade='A'</a:t>
              </a:r>
            </a:p>
          </p:txBody>
        </p:sp>
        <p:sp>
          <p:nvSpPr>
            <p:cNvPr id="45" name="TextBox 72">
              <a:extLst>
                <a:ext uri="{FF2B5EF4-FFF2-40B4-BE49-F238E27FC236}">
                  <a16:creationId xmlns:a16="http://schemas.microsoft.com/office/drawing/2014/main" id="{182D461D-DAC6-4AE7-AF26-E3D53BB8F283}"/>
                </a:ext>
              </a:extLst>
            </p:cNvPr>
            <p:cNvSpPr txBox="1">
              <a:spLocks noChangeArrowheads="1"/>
            </p:cNvSpPr>
            <p:nvPr/>
          </p:nvSpPr>
          <p:spPr bwMode="auto">
            <a:xfrm>
              <a:off x="6457232" y="2579937"/>
              <a:ext cx="107721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err="1">
                  <a:solidFill>
                    <a:srgbClr val="EF3E42"/>
                  </a:solidFill>
                  <a:latin typeface="Inconsolata" panose="00000509000000000000" pitchFamily="49" charset="0"/>
                  <a:cs typeface="Consolas" pitchFamily="49" charset="0"/>
                </a:rPr>
                <a:t>s.name,e.cid</a:t>
              </a:r>
              <a:endParaRPr lang="en-US" sz="1400" u="none" dirty="0">
                <a:solidFill>
                  <a:srgbClr val="EF3E42"/>
                </a:solidFill>
                <a:latin typeface="Inconsolata" panose="00000509000000000000" pitchFamily="49" charset="0"/>
                <a:cs typeface="Consolas" pitchFamily="49" charset="0"/>
              </a:endParaRPr>
            </a:p>
          </p:txBody>
        </p:sp>
        <p:grpSp>
          <p:nvGrpSpPr>
            <p:cNvPr id="46" name="Join Op">
              <a:extLst>
                <a:ext uri="{FF2B5EF4-FFF2-40B4-BE49-F238E27FC236}">
                  <a16:creationId xmlns:a16="http://schemas.microsoft.com/office/drawing/2014/main" id="{E6CD3CA8-5865-4CEC-AA8A-51376766FDD3}"/>
                </a:ext>
              </a:extLst>
            </p:cNvPr>
            <p:cNvGrpSpPr/>
            <p:nvPr/>
          </p:nvGrpSpPr>
          <p:grpSpPr>
            <a:xfrm>
              <a:off x="5944074" y="3047094"/>
              <a:ext cx="503648" cy="384482"/>
              <a:chOff x="5195472" y="2304175"/>
              <a:chExt cx="503648" cy="384482"/>
            </a:xfrm>
          </p:grpSpPr>
          <p:sp>
            <p:nvSpPr>
              <p:cNvPr id="56" name="Rectangle 55">
                <a:extLst>
                  <a:ext uri="{FF2B5EF4-FFF2-40B4-BE49-F238E27FC236}">
                    <a16:creationId xmlns:a16="http://schemas.microsoft.com/office/drawing/2014/main" id="{A87F51D0-9963-499B-86EF-F969DBD9E7CC}"/>
                  </a:ext>
                </a:extLst>
              </p:cNvPr>
              <p:cNvSpPr/>
              <p:nvPr/>
            </p:nvSpPr>
            <p:spPr>
              <a:xfrm>
                <a:off x="5222875" y="2352678"/>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889EFF78-905F-426D-892F-BF1085119AE1}"/>
                  </a:ext>
                </a:extLst>
              </p:cNvPr>
              <p:cNvSpPr/>
              <p:nvPr/>
            </p:nvSpPr>
            <p:spPr>
              <a:xfrm>
                <a:off x="5577201" y="2356721"/>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 Box 20">
                <a:extLst>
                  <a:ext uri="{FF2B5EF4-FFF2-40B4-BE49-F238E27FC236}">
                    <a16:creationId xmlns:a16="http://schemas.microsoft.com/office/drawing/2014/main" id="{A5935268-B62E-4BDE-B013-AF257E863204}"/>
                  </a:ext>
                </a:extLst>
              </p:cNvPr>
              <p:cNvSpPr txBox="1">
                <a:spLocks noChangeArrowheads="1"/>
              </p:cNvSpPr>
              <p:nvPr/>
            </p:nvSpPr>
            <p:spPr bwMode="auto">
              <a:xfrm>
                <a:off x="5195472" y="2304175"/>
                <a:ext cx="482739" cy="347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0" rIns="0" bIns="0" anchor="ctr"/>
              <a:lstStyle>
                <a:lvl1pPr>
                  <a:defRPr sz="1200">
                    <a:solidFill>
                      <a:srgbClr val="CF0E30"/>
                    </a:solidFill>
                    <a:latin typeface="Book Antiqua" pitchFamily="18" charset="0"/>
                    <a:ea typeface="ＭＳ Ｐゴシック" charset="-128"/>
                  </a:defRPr>
                </a:lvl1pPr>
                <a:lvl2pPr marL="742950" indent="-285750">
                  <a:defRPr sz="1200">
                    <a:solidFill>
                      <a:srgbClr val="CF0E30"/>
                    </a:solidFill>
                    <a:latin typeface="Book Antiqua" pitchFamily="18" charset="0"/>
                    <a:ea typeface="ＭＳ Ｐゴシック" charset="-128"/>
                  </a:defRPr>
                </a:lvl2pPr>
                <a:lvl3pPr marL="1143000" indent="-228600">
                  <a:defRPr sz="1200">
                    <a:solidFill>
                      <a:srgbClr val="CF0E30"/>
                    </a:solidFill>
                    <a:latin typeface="Book Antiqua" pitchFamily="18" charset="0"/>
                    <a:ea typeface="ＭＳ Ｐゴシック" charset="-128"/>
                  </a:defRPr>
                </a:lvl3pPr>
                <a:lvl4pPr marL="1600200" indent="-228600">
                  <a:defRPr sz="1200">
                    <a:solidFill>
                      <a:srgbClr val="CF0E30"/>
                    </a:solidFill>
                    <a:latin typeface="Book Antiqua" pitchFamily="18" charset="0"/>
                    <a:ea typeface="ＭＳ Ｐゴシック" charset="-128"/>
                  </a:defRPr>
                </a:lvl4pPr>
                <a:lvl5pPr marL="2057400" indent="-228600">
                  <a:defRPr sz="1200">
                    <a:solidFill>
                      <a:srgbClr val="CF0E30"/>
                    </a:solidFill>
                    <a:latin typeface="Book Antiqua" pitchFamily="18" charset="0"/>
                    <a:ea typeface="ＭＳ Ｐゴシック" charset="-128"/>
                  </a:defRPr>
                </a:lvl5pPr>
                <a:lvl6pPr marL="2514600" indent="-228600" eaLnBrk="0" fontAlgn="base" hangingPunct="0">
                  <a:spcBef>
                    <a:spcPct val="0"/>
                  </a:spcBef>
                  <a:spcAft>
                    <a:spcPct val="0"/>
                  </a:spcAft>
                  <a:defRPr sz="1200">
                    <a:solidFill>
                      <a:srgbClr val="CF0E30"/>
                    </a:solidFill>
                    <a:latin typeface="Book Antiqua" pitchFamily="18" charset="0"/>
                    <a:ea typeface="ＭＳ Ｐゴシック" charset="-128"/>
                  </a:defRPr>
                </a:lvl6pPr>
                <a:lvl7pPr marL="2971800" indent="-228600" eaLnBrk="0" fontAlgn="base" hangingPunct="0">
                  <a:spcBef>
                    <a:spcPct val="0"/>
                  </a:spcBef>
                  <a:spcAft>
                    <a:spcPct val="0"/>
                  </a:spcAft>
                  <a:defRPr sz="1200">
                    <a:solidFill>
                      <a:srgbClr val="CF0E30"/>
                    </a:solidFill>
                    <a:latin typeface="Book Antiqua" pitchFamily="18" charset="0"/>
                    <a:ea typeface="ＭＳ Ｐゴシック" charset="-128"/>
                  </a:defRPr>
                </a:lvl7pPr>
                <a:lvl8pPr marL="3429000" indent="-228600" eaLnBrk="0" fontAlgn="base" hangingPunct="0">
                  <a:spcBef>
                    <a:spcPct val="0"/>
                  </a:spcBef>
                  <a:spcAft>
                    <a:spcPct val="0"/>
                  </a:spcAft>
                  <a:defRPr sz="1200">
                    <a:solidFill>
                      <a:srgbClr val="CF0E30"/>
                    </a:solidFill>
                    <a:latin typeface="Book Antiqua" pitchFamily="18" charset="0"/>
                    <a:ea typeface="ＭＳ Ｐゴシック" charset="-128"/>
                  </a:defRPr>
                </a:lvl8pPr>
                <a:lvl9pPr marL="3886200" indent="-228600" eaLnBrk="0" fontAlgn="base" hangingPunct="0">
                  <a:spcBef>
                    <a:spcPct val="0"/>
                  </a:spcBef>
                  <a:spcAft>
                    <a:spcPct val="0"/>
                  </a:spcAft>
                  <a:defRPr sz="1200">
                    <a:solidFill>
                      <a:srgbClr val="CF0E30"/>
                    </a:solidFill>
                    <a:latin typeface="Book Antiqua" pitchFamily="18" charset="0"/>
                    <a:ea typeface="ＭＳ Ｐゴシック" charset="-128"/>
                  </a:defRPr>
                </a:lvl9pPr>
              </a:lstStyle>
              <a:p>
                <a:pPr>
                  <a:spcBef>
                    <a:spcPct val="50000"/>
                  </a:spcBef>
                  <a:defRPr/>
                </a:pPr>
                <a:r>
                  <a:rPr lang="en-US" sz="4000" b="1" u="none" dirty="0">
                    <a:solidFill>
                      <a:schemeClr val="tx1">
                        <a:lumMod val="65000"/>
                        <a:lumOff val="35000"/>
                      </a:schemeClr>
                    </a:solidFill>
                    <a:latin typeface="+mn-lt"/>
                  </a:rPr>
                  <a:t>⨝</a:t>
                </a:r>
              </a:p>
            </p:txBody>
          </p:sp>
        </p:grpSp>
        <p:grpSp>
          <p:nvGrpSpPr>
            <p:cNvPr id="47" name="Filter Op">
              <a:extLst>
                <a:ext uri="{FF2B5EF4-FFF2-40B4-BE49-F238E27FC236}">
                  <a16:creationId xmlns:a16="http://schemas.microsoft.com/office/drawing/2014/main" id="{AFC66FBE-1222-4B42-BEAD-EBE43F9DABBB}"/>
                </a:ext>
              </a:extLst>
            </p:cNvPr>
            <p:cNvGrpSpPr/>
            <p:nvPr/>
          </p:nvGrpSpPr>
          <p:grpSpPr>
            <a:xfrm>
              <a:off x="6781800" y="3903514"/>
              <a:ext cx="304800" cy="331936"/>
              <a:chOff x="6048003" y="3110316"/>
              <a:chExt cx="304800" cy="331936"/>
            </a:xfrm>
          </p:grpSpPr>
          <p:sp>
            <p:nvSpPr>
              <p:cNvPr id="54" name="Rectangle 53">
                <a:extLst>
                  <a:ext uri="{FF2B5EF4-FFF2-40B4-BE49-F238E27FC236}">
                    <a16:creationId xmlns:a16="http://schemas.microsoft.com/office/drawing/2014/main" id="{7706CA28-6BCF-4453-A316-90FE0274713A}"/>
                  </a:ext>
                </a:extLst>
              </p:cNvPr>
              <p:cNvSpPr/>
              <p:nvPr/>
            </p:nvSpPr>
            <p:spPr>
              <a:xfrm>
                <a:off x="6230884" y="3110316"/>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 Box 20">
                <a:extLst>
                  <a:ext uri="{FF2B5EF4-FFF2-40B4-BE49-F238E27FC236}">
                    <a16:creationId xmlns:a16="http://schemas.microsoft.com/office/drawing/2014/main" id="{72997055-507E-4B9C-8B27-DEBD99CBFC71}"/>
                  </a:ext>
                </a:extLst>
              </p:cNvPr>
              <p:cNvSpPr txBox="1">
                <a:spLocks noChangeArrowheads="1"/>
              </p:cNvSpPr>
              <p:nvPr/>
            </p:nvSpPr>
            <p:spPr bwMode="auto">
              <a:xfrm>
                <a:off x="6048003" y="3127238"/>
                <a:ext cx="224544" cy="22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0" bIns="18288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400" b="1" u="none" dirty="0">
                    <a:solidFill>
                      <a:schemeClr val="tx1">
                        <a:lumMod val="65000"/>
                        <a:lumOff val="35000"/>
                      </a:schemeClr>
                    </a:solidFill>
                    <a:latin typeface="Symbol" pitchFamily="18" charset="2"/>
                  </a:rPr>
                  <a:t>s</a:t>
                </a:r>
                <a:endParaRPr lang="en-US" sz="4000" b="1" u="none" dirty="0">
                  <a:solidFill>
                    <a:schemeClr val="tx1">
                      <a:lumMod val="65000"/>
                      <a:lumOff val="35000"/>
                    </a:schemeClr>
                  </a:solidFill>
                  <a:latin typeface="Symbol" pitchFamily="18" charset="2"/>
                </a:endParaRPr>
              </a:p>
            </p:txBody>
          </p:sp>
        </p:grpSp>
        <p:sp>
          <p:nvSpPr>
            <p:cNvPr id="49" name="Text Box 20">
              <a:extLst>
                <a:ext uri="{FF2B5EF4-FFF2-40B4-BE49-F238E27FC236}">
                  <a16:creationId xmlns:a16="http://schemas.microsoft.com/office/drawing/2014/main" id="{06626A2B-D750-4B1C-9E26-FC082AF0F5DF}"/>
                </a:ext>
              </a:extLst>
            </p:cNvPr>
            <p:cNvSpPr txBox="1">
              <a:spLocks noChangeArrowheads="1"/>
            </p:cNvSpPr>
            <p:nvPr/>
          </p:nvSpPr>
          <p:spPr bwMode="auto">
            <a:xfrm>
              <a:off x="6074834" y="2495550"/>
              <a:ext cx="224544" cy="376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274320" bIns="27432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800" b="1" u="none" dirty="0">
                  <a:solidFill>
                    <a:schemeClr val="tx1">
                      <a:lumMod val="65000"/>
                      <a:lumOff val="35000"/>
                    </a:schemeClr>
                  </a:solidFill>
                  <a:latin typeface="Symbol" pitchFamily="18" charset="2"/>
                </a:rPr>
                <a:t>p</a:t>
              </a:r>
              <a:endParaRPr lang="en-US" sz="4000" b="1" u="none" dirty="0">
                <a:solidFill>
                  <a:schemeClr val="tx1">
                    <a:lumMod val="65000"/>
                    <a:lumOff val="35000"/>
                  </a:schemeClr>
                </a:solidFill>
                <a:latin typeface="Symbol" pitchFamily="18" charset="2"/>
              </a:endParaRPr>
            </a:p>
          </p:txBody>
        </p:sp>
        <p:cxnSp>
          <p:nvCxnSpPr>
            <p:cNvPr id="50" name="Straight Connector 35">
              <a:extLst>
                <a:ext uri="{FF2B5EF4-FFF2-40B4-BE49-F238E27FC236}">
                  <a16:creationId xmlns:a16="http://schemas.microsoft.com/office/drawing/2014/main" id="{F710221B-7D3D-40AA-B2A7-026801FB0CE0}"/>
                </a:ext>
              </a:extLst>
            </p:cNvPr>
            <p:cNvCxnSpPr>
              <a:cxnSpLocks noChangeShapeType="1"/>
              <a:stCxn id="41" idx="0"/>
              <a:endCxn id="99" idx="2"/>
            </p:cNvCxnSpPr>
            <p:nvPr/>
          </p:nvCxnSpPr>
          <p:spPr bwMode="auto">
            <a:xfrm flipV="1">
              <a:off x="5811874" y="4014646"/>
              <a:ext cx="248054" cy="233504"/>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51" name="Straight Connector 36">
              <a:extLst>
                <a:ext uri="{FF2B5EF4-FFF2-40B4-BE49-F238E27FC236}">
                  <a16:creationId xmlns:a16="http://schemas.microsoft.com/office/drawing/2014/main" id="{16C975E7-53AC-4790-BF13-7834BA3665C5}"/>
                </a:ext>
              </a:extLst>
            </p:cNvPr>
            <p:cNvCxnSpPr>
              <a:cxnSpLocks noChangeShapeType="1"/>
              <a:stCxn id="42" idx="0"/>
              <a:endCxn id="54" idx="2"/>
            </p:cNvCxnSpPr>
            <p:nvPr/>
          </p:nvCxnSpPr>
          <p:spPr bwMode="auto">
            <a:xfrm flipH="1" flipV="1">
              <a:off x="7025641" y="4235450"/>
              <a:ext cx="199441" cy="12700"/>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52" name="Straight Connector 39">
              <a:extLst>
                <a:ext uri="{FF2B5EF4-FFF2-40B4-BE49-F238E27FC236}">
                  <a16:creationId xmlns:a16="http://schemas.microsoft.com/office/drawing/2014/main" id="{10222219-73C5-4DA3-BDAD-33141153FFB9}"/>
                </a:ext>
              </a:extLst>
            </p:cNvPr>
            <p:cNvCxnSpPr>
              <a:cxnSpLocks noChangeShapeType="1"/>
              <a:stCxn id="58" idx="0"/>
              <a:endCxn id="49" idx="2"/>
            </p:cNvCxnSpPr>
            <p:nvPr/>
          </p:nvCxnSpPr>
          <p:spPr bwMode="auto">
            <a:xfrm flipV="1">
              <a:off x="6185444" y="2871581"/>
              <a:ext cx="1662" cy="175513"/>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53" name="Straight Connector 42">
              <a:extLst>
                <a:ext uri="{FF2B5EF4-FFF2-40B4-BE49-F238E27FC236}">
                  <a16:creationId xmlns:a16="http://schemas.microsoft.com/office/drawing/2014/main" id="{CD736123-E639-411F-BDFA-CA8D1B13EC7A}"/>
                </a:ext>
              </a:extLst>
            </p:cNvPr>
            <p:cNvCxnSpPr>
              <a:cxnSpLocks noChangeShapeType="1"/>
              <a:stCxn id="96" idx="0"/>
              <a:endCxn id="57" idx="2"/>
            </p:cNvCxnSpPr>
            <p:nvPr/>
          </p:nvCxnSpPr>
          <p:spPr bwMode="auto">
            <a:xfrm flipH="1" flipV="1">
              <a:off x="6386763" y="3431576"/>
              <a:ext cx="291409" cy="130774"/>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sp>
          <p:nvSpPr>
            <p:cNvPr id="95" name="TextBox 72">
              <a:extLst>
                <a:ext uri="{FF2B5EF4-FFF2-40B4-BE49-F238E27FC236}">
                  <a16:creationId xmlns:a16="http://schemas.microsoft.com/office/drawing/2014/main" id="{D4D9AB94-B74E-4641-9EC4-CA2A1929B013}"/>
                </a:ext>
              </a:extLst>
            </p:cNvPr>
            <p:cNvSpPr txBox="1">
              <a:spLocks noChangeArrowheads="1"/>
            </p:cNvSpPr>
            <p:nvPr/>
          </p:nvSpPr>
          <p:spPr bwMode="auto">
            <a:xfrm>
              <a:off x="6839223" y="3570602"/>
              <a:ext cx="628377"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err="1">
                  <a:solidFill>
                    <a:srgbClr val="EF3E42"/>
                  </a:solidFill>
                  <a:latin typeface="Inconsolata" panose="00000509000000000000" pitchFamily="49" charset="0"/>
                  <a:cs typeface="Consolas" pitchFamily="49" charset="0"/>
                </a:rPr>
                <a:t>sid,cid</a:t>
              </a:r>
              <a:endParaRPr lang="en-US" sz="1400" u="none" dirty="0">
                <a:solidFill>
                  <a:srgbClr val="EF3E42"/>
                </a:solidFill>
                <a:latin typeface="Inconsolata" panose="00000509000000000000" pitchFamily="49" charset="0"/>
                <a:cs typeface="Consolas" pitchFamily="49" charset="0"/>
              </a:endParaRPr>
            </a:p>
          </p:txBody>
        </p:sp>
        <p:sp>
          <p:nvSpPr>
            <p:cNvPr id="96" name="Text Box 20">
              <a:extLst>
                <a:ext uri="{FF2B5EF4-FFF2-40B4-BE49-F238E27FC236}">
                  <a16:creationId xmlns:a16="http://schemas.microsoft.com/office/drawing/2014/main" id="{AD57E591-C820-4987-8D03-F35C4DFC3452}"/>
                </a:ext>
              </a:extLst>
            </p:cNvPr>
            <p:cNvSpPr txBox="1">
              <a:spLocks noChangeArrowheads="1"/>
            </p:cNvSpPr>
            <p:nvPr/>
          </p:nvSpPr>
          <p:spPr bwMode="auto">
            <a:xfrm>
              <a:off x="6565900" y="3562350"/>
              <a:ext cx="224544" cy="299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274320" bIns="27432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000" b="1" u="none" dirty="0">
                  <a:solidFill>
                    <a:schemeClr val="tx1">
                      <a:lumMod val="65000"/>
                      <a:lumOff val="35000"/>
                    </a:schemeClr>
                  </a:solidFill>
                  <a:latin typeface="Symbol" pitchFamily="18" charset="2"/>
                </a:rPr>
                <a:t>p</a:t>
              </a:r>
              <a:endParaRPr lang="en-US" sz="3200" b="1" u="none" dirty="0">
                <a:solidFill>
                  <a:schemeClr val="tx1">
                    <a:lumMod val="65000"/>
                    <a:lumOff val="35000"/>
                  </a:schemeClr>
                </a:solidFill>
                <a:latin typeface="Symbol" pitchFamily="18" charset="2"/>
              </a:endParaRPr>
            </a:p>
          </p:txBody>
        </p:sp>
        <p:sp>
          <p:nvSpPr>
            <p:cNvPr id="98" name="TextBox 72">
              <a:extLst>
                <a:ext uri="{FF2B5EF4-FFF2-40B4-BE49-F238E27FC236}">
                  <a16:creationId xmlns:a16="http://schemas.microsoft.com/office/drawing/2014/main" id="{107A1F96-1A81-4371-943A-F608020CE4BA}"/>
                </a:ext>
              </a:extLst>
            </p:cNvPr>
            <p:cNvSpPr txBox="1">
              <a:spLocks noChangeArrowheads="1"/>
            </p:cNvSpPr>
            <p:nvPr/>
          </p:nvSpPr>
          <p:spPr bwMode="auto">
            <a:xfrm>
              <a:off x="5222422" y="3723002"/>
              <a:ext cx="718145"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400" u="none" dirty="0" err="1">
                  <a:solidFill>
                    <a:srgbClr val="EF3E42"/>
                  </a:solidFill>
                  <a:latin typeface="Inconsolata" panose="00000509000000000000" pitchFamily="49" charset="0"/>
                  <a:cs typeface="Consolas" pitchFamily="49" charset="0"/>
                </a:rPr>
                <a:t>sid,name</a:t>
              </a:r>
              <a:endParaRPr lang="en-US" sz="1400" u="none" dirty="0">
                <a:solidFill>
                  <a:srgbClr val="EF3E42"/>
                </a:solidFill>
                <a:latin typeface="Inconsolata" panose="00000509000000000000" pitchFamily="49" charset="0"/>
                <a:cs typeface="Consolas" pitchFamily="49" charset="0"/>
              </a:endParaRPr>
            </a:p>
          </p:txBody>
        </p:sp>
        <p:sp>
          <p:nvSpPr>
            <p:cNvPr id="99" name="Text Box 20">
              <a:extLst>
                <a:ext uri="{FF2B5EF4-FFF2-40B4-BE49-F238E27FC236}">
                  <a16:creationId xmlns:a16="http://schemas.microsoft.com/office/drawing/2014/main" id="{042919CB-91CF-4806-A358-524CDA7DDB6D}"/>
                </a:ext>
              </a:extLst>
            </p:cNvPr>
            <p:cNvSpPr txBox="1">
              <a:spLocks noChangeArrowheads="1"/>
            </p:cNvSpPr>
            <p:nvPr/>
          </p:nvSpPr>
          <p:spPr bwMode="auto">
            <a:xfrm>
              <a:off x="5947656" y="3714750"/>
              <a:ext cx="224544" cy="2998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274320" bIns="27432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000" b="1" u="none" dirty="0">
                  <a:solidFill>
                    <a:schemeClr val="tx1">
                      <a:lumMod val="65000"/>
                      <a:lumOff val="35000"/>
                    </a:schemeClr>
                  </a:solidFill>
                  <a:latin typeface="Symbol" pitchFamily="18" charset="2"/>
                </a:rPr>
                <a:t>p</a:t>
              </a:r>
              <a:endParaRPr lang="en-US" sz="3200" b="1" u="none" dirty="0">
                <a:solidFill>
                  <a:schemeClr val="tx1">
                    <a:lumMod val="65000"/>
                    <a:lumOff val="35000"/>
                  </a:schemeClr>
                </a:solidFill>
                <a:latin typeface="Symbol" pitchFamily="18" charset="2"/>
              </a:endParaRPr>
            </a:p>
          </p:txBody>
        </p:sp>
        <p:cxnSp>
          <p:nvCxnSpPr>
            <p:cNvPr id="100" name="Straight Connector 35">
              <a:extLst>
                <a:ext uri="{FF2B5EF4-FFF2-40B4-BE49-F238E27FC236}">
                  <a16:creationId xmlns:a16="http://schemas.microsoft.com/office/drawing/2014/main" id="{1AECC827-433B-4AA7-B416-4D62BD4F90B1}"/>
                </a:ext>
              </a:extLst>
            </p:cNvPr>
            <p:cNvCxnSpPr>
              <a:cxnSpLocks noChangeShapeType="1"/>
              <a:stCxn id="99" idx="0"/>
              <a:endCxn id="58" idx="2"/>
            </p:cNvCxnSpPr>
            <p:nvPr/>
          </p:nvCxnSpPr>
          <p:spPr bwMode="auto">
            <a:xfrm flipV="1">
              <a:off x="6059928" y="3394127"/>
              <a:ext cx="125516" cy="320623"/>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101" name="Straight Connector 42">
              <a:extLst>
                <a:ext uri="{FF2B5EF4-FFF2-40B4-BE49-F238E27FC236}">
                  <a16:creationId xmlns:a16="http://schemas.microsoft.com/office/drawing/2014/main" id="{96E30E4D-2DC4-4CC7-B3B3-C8C394504030}"/>
                </a:ext>
              </a:extLst>
            </p:cNvPr>
            <p:cNvCxnSpPr>
              <a:cxnSpLocks noChangeShapeType="1"/>
              <a:stCxn id="54" idx="0"/>
              <a:endCxn id="96" idx="2"/>
            </p:cNvCxnSpPr>
            <p:nvPr/>
          </p:nvCxnSpPr>
          <p:spPr bwMode="auto">
            <a:xfrm flipH="1" flipV="1">
              <a:off x="6678172" y="3862246"/>
              <a:ext cx="347469" cy="41268"/>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grpSp>
      <p:sp>
        <p:nvSpPr>
          <p:cNvPr id="3" name="Text Box 4">
            <a:extLst>
              <a:ext uri="{FF2B5EF4-FFF2-40B4-BE49-F238E27FC236}">
                <a16:creationId xmlns:a16="http://schemas.microsoft.com/office/drawing/2014/main" id="{A2FD6BE1-7698-CB92-D558-EA93708DC83E}"/>
              </a:ext>
            </a:extLst>
          </p:cNvPr>
          <p:cNvSpPr txBox="1">
            <a:spLocks noChangeArrowheads="1"/>
          </p:cNvSpPr>
          <p:nvPr/>
        </p:nvSpPr>
        <p:spPr bwMode="auto">
          <a:xfrm>
            <a:off x="2286000" y="1142821"/>
            <a:ext cx="4572000" cy="1089529"/>
          </a:xfrm>
          <a:prstGeom prst="rect">
            <a:avLst/>
          </a:prstGeom>
          <a:solidFill>
            <a:schemeClr val="bg1">
              <a:lumMod val="85000"/>
            </a:schemeClr>
          </a:solidFill>
          <a:ln w="28575">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b="1" u="none">
                <a:solidFill>
                  <a:schemeClr val="tx1">
                    <a:lumMod val="65000"/>
                    <a:lumOff val="35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t>SELECT</a:t>
            </a:r>
            <a:r>
              <a:rPr lang="en-US" b="0" dirty="0"/>
              <a:t> s.name, </a:t>
            </a:r>
            <a:r>
              <a:rPr lang="en-US" b="0" dirty="0" err="1"/>
              <a:t>e.cid</a:t>
            </a:r>
            <a:endParaRPr lang="en-US" b="0" dirty="0"/>
          </a:p>
          <a:p>
            <a:r>
              <a:rPr lang="en-US" b="0" dirty="0"/>
              <a:t>  </a:t>
            </a:r>
            <a:r>
              <a:rPr lang="en-US" dirty="0"/>
              <a:t>FROM</a:t>
            </a:r>
            <a:r>
              <a:rPr lang="en-US" b="0" dirty="0"/>
              <a:t> student </a:t>
            </a:r>
            <a:r>
              <a:rPr lang="en-US" dirty="0"/>
              <a:t>AS</a:t>
            </a:r>
            <a:r>
              <a:rPr lang="en-US" b="0" dirty="0"/>
              <a:t> s </a:t>
            </a:r>
            <a:r>
              <a:rPr lang="en-US" dirty="0"/>
              <a:t>JOIN</a:t>
            </a:r>
            <a:r>
              <a:rPr lang="en-US" b="0" dirty="0"/>
              <a:t> enrolled </a:t>
            </a:r>
            <a:r>
              <a:rPr lang="en-US" dirty="0"/>
              <a:t>AS</a:t>
            </a:r>
            <a:r>
              <a:rPr lang="en-US" b="0" dirty="0"/>
              <a:t> e</a:t>
            </a:r>
          </a:p>
          <a:p>
            <a:r>
              <a:rPr lang="en-US" b="0" dirty="0"/>
              <a:t>    </a:t>
            </a:r>
            <a:r>
              <a:rPr lang="en-US" dirty="0"/>
              <a:t>ON</a:t>
            </a:r>
            <a:r>
              <a:rPr lang="en-US" b="0" dirty="0"/>
              <a:t> </a:t>
            </a:r>
            <a:r>
              <a:rPr lang="en-US" b="0" dirty="0" err="1"/>
              <a:t>s.sid</a:t>
            </a:r>
            <a:r>
              <a:rPr lang="en-US" b="0" dirty="0"/>
              <a:t> = </a:t>
            </a:r>
            <a:r>
              <a:rPr lang="en-US" b="0" dirty="0" err="1"/>
              <a:t>e.sid</a:t>
            </a:r>
            <a:endParaRPr lang="en-US" b="0" dirty="0"/>
          </a:p>
          <a:p>
            <a:r>
              <a:rPr lang="en-US" b="0" dirty="0"/>
              <a:t> </a:t>
            </a:r>
            <a:r>
              <a:rPr lang="en-US" dirty="0"/>
              <a:t>WHERE</a:t>
            </a:r>
            <a:r>
              <a:rPr lang="en-US" b="0" dirty="0"/>
              <a:t> </a:t>
            </a:r>
            <a:r>
              <a:rPr lang="en-US" b="0" dirty="0" err="1"/>
              <a:t>e.grade</a:t>
            </a:r>
            <a:r>
              <a:rPr lang="en-US" b="0" dirty="0"/>
              <a:t> = 'A'</a:t>
            </a:r>
          </a:p>
        </p:txBody>
      </p:sp>
    </p:spTree>
    <p:extLst>
      <p:ext uri="{BB962C8B-B14F-4D97-AF65-F5344CB8AC3E}">
        <p14:creationId xmlns:p14="http://schemas.microsoft.com/office/powerpoint/2010/main" val="430532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7"/>
                                        </p:tgtEl>
                                        <p:attrNameLst>
                                          <p:attrName>style.visibility</p:attrName>
                                        </p:attrNameLst>
                                      </p:cBhvr>
                                      <p:to>
                                        <p:strVal val="visible"/>
                                      </p:to>
                                    </p:set>
                                    <p:animEffect transition="in" filter="wipe(left)">
                                      <p:cBhvr>
                                        <p:cTn id="7" dur="250"/>
                                        <p:tgtEl>
                                          <p:spTgt spid="97"/>
                                        </p:tgtEl>
                                      </p:cBhvr>
                                    </p:animEffect>
                                  </p:childTnLst>
                                </p:cTn>
                              </p:par>
                            </p:childTnLst>
                          </p:cTn>
                        </p:par>
                        <p:par>
                          <p:cTn id="8" fill="hold">
                            <p:stCondLst>
                              <p:cond delay="250"/>
                            </p:stCondLst>
                            <p:childTnLst>
                              <p:par>
                                <p:cTn id="9" presetID="10" presetClass="entr" presetSubtype="0"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2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animBg="1"/>
    </p:bldLst>
  </p:timing>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890" name="Title 1"/>
          <p:cNvSpPr>
            <a:spLocks noGrp="1"/>
          </p:cNvSpPr>
          <p:nvPr>
            <p:ph type="title"/>
          </p:nvPr>
        </p:nvSpPr>
        <p:spPr>
          <a:prstGeom prst="rect">
            <a:avLst/>
          </a:prstGeom>
        </p:spPr>
        <p:txBody>
          <a:bodyPr/>
          <a:lstStyle/>
          <a:p>
            <a:r>
              <a:rPr lang="en-US" dirty="0"/>
              <a:t>STATISTICS</a:t>
            </a:r>
          </a:p>
        </p:txBody>
      </p:sp>
      <p:sp>
        <p:nvSpPr>
          <p:cNvPr id="37891" name="Content Placeholder 2"/>
          <p:cNvSpPr>
            <a:spLocks noGrp="1"/>
          </p:cNvSpPr>
          <p:nvPr>
            <p:ph idx="1"/>
          </p:nvPr>
        </p:nvSpPr>
        <p:spPr>
          <a:prstGeom prst="rect">
            <a:avLst/>
          </a:prstGeom>
        </p:spPr>
        <p:txBody>
          <a:bodyPr/>
          <a:lstStyle/>
          <a:p>
            <a:r>
              <a:rPr lang="en-US" dirty="0"/>
              <a:t>For each relation </a:t>
            </a:r>
            <a:r>
              <a:rPr lang="en-US" b="1" dirty="0">
                <a:solidFill>
                  <a:srgbClr val="EF3E42"/>
                </a:solidFill>
                <a:latin typeface="Inconsolata" panose="00000509000000000000" pitchFamily="49" charset="0"/>
              </a:rPr>
              <a:t>R</a:t>
            </a:r>
            <a:r>
              <a:rPr lang="en-US" dirty="0"/>
              <a:t>, the DBMS maintains the following information:</a:t>
            </a:r>
          </a:p>
          <a:p>
            <a:pPr lvl="1"/>
            <a:r>
              <a:rPr lang="en-US" b="1" dirty="0">
                <a:solidFill>
                  <a:srgbClr val="EF3E42"/>
                </a:solidFill>
                <a:latin typeface="Inconsolata" panose="00000509000000000000" pitchFamily="49" charset="0"/>
              </a:rPr>
              <a:t>N</a:t>
            </a:r>
            <a:r>
              <a:rPr lang="en-US" b="1" baseline="-25000" dirty="0">
                <a:solidFill>
                  <a:srgbClr val="EF3E42"/>
                </a:solidFill>
                <a:latin typeface="Inconsolata" panose="00000509000000000000" pitchFamily="49" charset="0"/>
              </a:rPr>
              <a:t>R</a:t>
            </a:r>
            <a:r>
              <a:rPr lang="en-US" dirty="0"/>
              <a:t>: Number of tuples in </a:t>
            </a:r>
            <a:r>
              <a:rPr lang="en-US" b="1" dirty="0">
                <a:solidFill>
                  <a:srgbClr val="EF3E42"/>
                </a:solidFill>
                <a:latin typeface="Inconsolata" panose="00000509000000000000" pitchFamily="49" charset="0"/>
              </a:rPr>
              <a:t>R</a:t>
            </a:r>
            <a:r>
              <a:rPr lang="en-US" dirty="0"/>
              <a:t>.</a:t>
            </a:r>
          </a:p>
          <a:p>
            <a:pPr lvl="1"/>
            <a:r>
              <a:rPr lang="en-US" b="1" dirty="0">
                <a:solidFill>
                  <a:srgbClr val="EF3E42"/>
                </a:solidFill>
                <a:latin typeface="Inconsolata" panose="00000509000000000000" pitchFamily="49" charset="0"/>
              </a:rPr>
              <a:t>V(A,R)</a:t>
            </a:r>
            <a:r>
              <a:rPr lang="en-US" dirty="0"/>
              <a:t>: Number of distinct values for attribute </a:t>
            </a:r>
            <a:r>
              <a:rPr lang="en-US" b="1" dirty="0">
                <a:solidFill>
                  <a:srgbClr val="EF3E42"/>
                </a:solidFill>
                <a:latin typeface="Inconsolata" panose="00000509000000000000" pitchFamily="49" charset="0"/>
              </a:rPr>
              <a:t>A</a:t>
            </a:r>
            <a:r>
              <a:rPr lang="en-US" dirty="0"/>
              <a:t>.</a:t>
            </a:r>
          </a:p>
        </p:txBody>
      </p:sp>
      <p:sp>
        <p:nvSpPr>
          <p:cNvPr id="2" name="Slide Number Placeholder 1">
            <a:extLst>
              <a:ext uri="{FF2B5EF4-FFF2-40B4-BE49-F238E27FC236}">
                <a16:creationId xmlns:a16="http://schemas.microsoft.com/office/drawing/2014/main" id="{CFAD4068-6D11-4317-8DAF-82A0AEB3418E}"/>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61</a:t>
            </a:fld>
            <a:endParaRPr lang="en-US">
              <a:solidFill>
                <a:prstClr val="white">
                  <a:lumMod val="50000"/>
                </a:prstClr>
              </a:solidFill>
            </a:endParaRPr>
          </a:p>
        </p:txBody>
      </p:sp>
    </p:spTree>
    <p:extLst>
      <p:ext uri="{BB962C8B-B14F-4D97-AF65-F5344CB8AC3E}">
        <p14:creationId xmlns:p14="http://schemas.microsoft.com/office/powerpoint/2010/main" val="12946213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9938" name="Title 1"/>
          <p:cNvSpPr>
            <a:spLocks noGrp="1"/>
          </p:cNvSpPr>
          <p:nvPr>
            <p:ph type="title"/>
          </p:nvPr>
        </p:nvSpPr>
        <p:spPr>
          <a:prstGeom prst="rect">
            <a:avLst/>
          </a:prstGeom>
        </p:spPr>
        <p:txBody>
          <a:bodyPr/>
          <a:lstStyle/>
          <a:p>
            <a:r>
              <a:rPr lang="en-US" dirty="0"/>
              <a:t>DERIVABLE STATISTICS</a:t>
            </a:r>
          </a:p>
        </p:txBody>
      </p:sp>
      <p:sp>
        <p:nvSpPr>
          <p:cNvPr id="39939" name="Content Placeholder 2"/>
          <p:cNvSpPr>
            <a:spLocks noGrp="1"/>
          </p:cNvSpPr>
          <p:nvPr>
            <p:ph idx="1"/>
          </p:nvPr>
        </p:nvSpPr>
        <p:spPr>
          <a:prstGeom prst="rect">
            <a:avLst/>
          </a:prstGeom>
        </p:spPr>
        <p:txBody>
          <a:bodyPr/>
          <a:lstStyle/>
          <a:p>
            <a:r>
              <a:rPr lang="en-US" dirty="0"/>
              <a:t>The </a:t>
            </a:r>
            <a:r>
              <a:rPr lang="en-US" b="1" u="sng" dirty="0"/>
              <a:t>selection cardinality</a:t>
            </a:r>
            <a:r>
              <a:rPr lang="en-US" dirty="0"/>
              <a:t> </a:t>
            </a:r>
            <a:r>
              <a:rPr lang="en-US" b="1" dirty="0">
                <a:solidFill>
                  <a:srgbClr val="EF3E42"/>
                </a:solidFill>
                <a:latin typeface="Inconsolata" panose="00000509000000000000" pitchFamily="49" charset="0"/>
              </a:rPr>
              <a:t>SC(A,R)</a:t>
            </a:r>
            <a:r>
              <a:rPr lang="en-US" dirty="0"/>
              <a:t> is the average number of records with a value for an attribute </a:t>
            </a:r>
            <a:r>
              <a:rPr lang="en-US" b="1" dirty="0">
                <a:solidFill>
                  <a:srgbClr val="EF3E42"/>
                </a:solidFill>
                <a:latin typeface="Inconsolata" panose="00000509000000000000" pitchFamily="49" charset="0"/>
              </a:rPr>
              <a:t>A</a:t>
            </a:r>
            <a:r>
              <a:rPr lang="en-US" dirty="0"/>
              <a:t> given </a:t>
            </a:r>
            <a:r>
              <a:rPr lang="en-US" b="1" dirty="0">
                <a:solidFill>
                  <a:srgbClr val="EF3E42"/>
                </a:solidFill>
                <a:latin typeface="Inconsolata" panose="00000509000000000000" pitchFamily="49" charset="0"/>
              </a:rPr>
              <a:t>N</a:t>
            </a:r>
            <a:r>
              <a:rPr lang="en-US" b="1" baseline="-25000" dirty="0">
                <a:solidFill>
                  <a:srgbClr val="EF3E42"/>
                </a:solidFill>
                <a:latin typeface="Inconsolata" panose="00000509000000000000" pitchFamily="49" charset="0"/>
              </a:rPr>
              <a:t>R</a:t>
            </a:r>
            <a:r>
              <a:rPr lang="en-US" b="1" spc="-300" dirty="0">
                <a:solidFill>
                  <a:srgbClr val="EF3E42"/>
                </a:solidFill>
                <a:latin typeface="Inconsolata" panose="00000509000000000000" pitchFamily="49" charset="0"/>
              </a:rPr>
              <a:t> / </a:t>
            </a:r>
            <a:r>
              <a:rPr lang="en-US" b="1" dirty="0">
                <a:solidFill>
                  <a:srgbClr val="EF3E42"/>
                </a:solidFill>
                <a:latin typeface="Inconsolata" panose="00000509000000000000" pitchFamily="49" charset="0"/>
              </a:rPr>
              <a:t>V(A,R)</a:t>
            </a:r>
          </a:p>
          <a:p>
            <a:endParaRPr lang="en-US" sz="1200" dirty="0"/>
          </a:p>
          <a:p>
            <a:r>
              <a:rPr lang="en-US" dirty="0"/>
              <a:t>Note that this formula assumes </a:t>
            </a:r>
            <a:r>
              <a:rPr lang="en-US" b="1" i="1" dirty="0"/>
              <a:t>data uniformity</a:t>
            </a:r>
            <a:r>
              <a:rPr lang="en-US" dirty="0"/>
              <a:t> where every value has the same frequency as all other values.</a:t>
            </a:r>
          </a:p>
          <a:p>
            <a:pPr lvl="1"/>
            <a:r>
              <a:rPr lang="en-US" dirty="0"/>
              <a:t>Example: 10,000 students, 10 colleges – how many students in SCS?</a:t>
            </a:r>
          </a:p>
          <a:p>
            <a:endParaRPr lang="en-US" dirty="0"/>
          </a:p>
        </p:txBody>
      </p:sp>
      <p:sp>
        <p:nvSpPr>
          <p:cNvPr id="2" name="Slide Number Placeholder 1">
            <a:extLst>
              <a:ext uri="{FF2B5EF4-FFF2-40B4-BE49-F238E27FC236}">
                <a16:creationId xmlns:a16="http://schemas.microsoft.com/office/drawing/2014/main" id="{A73D5F10-2DC7-471F-993F-72B3DC374FC3}"/>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62</a:t>
            </a:fld>
            <a:endParaRPr lang="en-US">
              <a:solidFill>
                <a:prstClr val="white">
                  <a:lumMod val="50000"/>
                </a:prstClr>
              </a:solidFill>
            </a:endParaRPr>
          </a:p>
        </p:txBody>
      </p:sp>
    </p:spTree>
    <p:extLst>
      <p:ext uri="{BB962C8B-B14F-4D97-AF65-F5344CB8AC3E}">
        <p14:creationId xmlns:p14="http://schemas.microsoft.com/office/powerpoint/2010/main" val="3694514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939">
                                            <p:txEl>
                                              <p:pRg st="2" end="2"/>
                                            </p:txEl>
                                          </p:spTgt>
                                        </p:tgtEl>
                                        <p:attrNameLst>
                                          <p:attrName>style.visibility</p:attrName>
                                        </p:attrNameLst>
                                      </p:cBhvr>
                                      <p:to>
                                        <p:strVal val="visible"/>
                                      </p:to>
                                    </p:set>
                                    <p:animEffect transition="in" filter="fade">
                                      <p:cBhvr>
                                        <p:cTn id="7" dur="250"/>
                                        <p:tgtEl>
                                          <p:spTgt spid="39939">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9939">
                                            <p:txEl>
                                              <p:pRg st="3" end="3"/>
                                            </p:txEl>
                                          </p:spTgt>
                                        </p:tgtEl>
                                        <p:attrNameLst>
                                          <p:attrName>style.visibility</p:attrName>
                                        </p:attrNameLst>
                                      </p:cBhvr>
                                      <p:to>
                                        <p:strVal val="visible"/>
                                      </p:to>
                                    </p:set>
                                    <p:animEffect transition="in" filter="fade">
                                      <p:cBhvr>
                                        <p:cTn id="10" dur="250"/>
                                        <p:tgtEl>
                                          <p:spTgt spid="3993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010" name="Title 1"/>
          <p:cNvSpPr>
            <a:spLocks noGrp="1"/>
          </p:cNvSpPr>
          <p:nvPr>
            <p:ph type="title"/>
          </p:nvPr>
        </p:nvSpPr>
        <p:spPr>
          <a:prstGeom prst="rect">
            <a:avLst/>
          </a:prstGeom>
        </p:spPr>
        <p:txBody>
          <a:bodyPr/>
          <a:lstStyle/>
          <a:p>
            <a:r>
              <a:rPr lang="en-US" dirty="0"/>
              <a:t>LOGICAL COSTS</a:t>
            </a:r>
          </a:p>
        </p:txBody>
      </p:sp>
      <p:sp>
        <p:nvSpPr>
          <p:cNvPr id="38915" name="Content Placeholder 2"/>
          <p:cNvSpPr>
            <a:spLocks noGrp="1"/>
          </p:cNvSpPr>
          <p:nvPr>
            <p:ph idx="1"/>
          </p:nvPr>
        </p:nvSpPr>
        <p:spPr>
          <a:prstGeom prst="rect">
            <a:avLst/>
          </a:prstGeom>
        </p:spPr>
        <p:txBody>
          <a:bodyPr/>
          <a:lstStyle/>
          <a:p>
            <a:r>
              <a:rPr lang="en-US" dirty="0"/>
              <a:t>Equality predicates on unique keys are easy to estimate. </a:t>
            </a:r>
          </a:p>
          <a:p>
            <a:endParaRPr lang="en-US" dirty="0"/>
          </a:p>
          <a:p>
            <a:endParaRPr lang="en-US" sz="1600" dirty="0"/>
          </a:p>
          <a:p>
            <a:endParaRPr lang="en-US" sz="1100" dirty="0"/>
          </a:p>
          <a:p>
            <a:r>
              <a:rPr lang="en-US" dirty="0"/>
              <a:t>Computing the logical cost of complex predicates is more difficult…</a:t>
            </a:r>
          </a:p>
        </p:txBody>
      </p:sp>
      <p:sp>
        <p:nvSpPr>
          <p:cNvPr id="2" name="Slide Number Placeholder 1">
            <a:extLst>
              <a:ext uri="{FF2B5EF4-FFF2-40B4-BE49-F238E27FC236}">
                <a16:creationId xmlns:a16="http://schemas.microsoft.com/office/drawing/2014/main" id="{FCC54BEC-46CD-4F97-95D5-83122051DBD0}"/>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63</a:t>
            </a:fld>
            <a:endParaRPr lang="en-US">
              <a:solidFill>
                <a:prstClr val="white">
                  <a:lumMod val="50000"/>
                </a:prstClr>
              </a:solidFill>
            </a:endParaRPr>
          </a:p>
        </p:txBody>
      </p:sp>
      <p:sp>
        <p:nvSpPr>
          <p:cNvPr id="4" name="Text Box 4">
            <a:extLst>
              <a:ext uri="{FF2B5EF4-FFF2-40B4-BE49-F238E27FC236}">
                <a16:creationId xmlns:a16="http://schemas.microsoft.com/office/drawing/2014/main" id="{9D6F7264-7121-473F-88BC-58B5D10EE524}"/>
              </a:ext>
            </a:extLst>
          </p:cNvPr>
          <p:cNvSpPr txBox="1">
            <a:spLocks noChangeArrowheads="1"/>
          </p:cNvSpPr>
          <p:nvPr/>
        </p:nvSpPr>
        <p:spPr bwMode="auto">
          <a:xfrm>
            <a:off x="731520" y="2129819"/>
            <a:ext cx="2834640" cy="646331"/>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rgbClr val="595959"/>
                </a:solidFill>
              </a:rPr>
              <a:t>SELECT</a:t>
            </a:r>
            <a:r>
              <a:rPr lang="en-US" b="0" dirty="0">
                <a:solidFill>
                  <a:srgbClr val="595959"/>
                </a:solidFill>
              </a:rPr>
              <a:t> * </a:t>
            </a:r>
            <a:r>
              <a:rPr lang="en-US" dirty="0">
                <a:solidFill>
                  <a:srgbClr val="595959"/>
                </a:solidFill>
              </a:rPr>
              <a:t>FROM</a:t>
            </a:r>
            <a:r>
              <a:rPr lang="en-US" b="0" dirty="0">
                <a:solidFill>
                  <a:srgbClr val="595959"/>
                </a:solidFill>
              </a:rPr>
              <a:t> people </a:t>
            </a:r>
            <a:br>
              <a:rPr lang="en-US" b="0" dirty="0">
                <a:solidFill>
                  <a:srgbClr val="595959"/>
                </a:solidFill>
              </a:rPr>
            </a:br>
            <a:r>
              <a:rPr lang="en-US" b="0" dirty="0">
                <a:solidFill>
                  <a:srgbClr val="595959"/>
                </a:solidFill>
              </a:rPr>
              <a:t> </a:t>
            </a:r>
            <a:r>
              <a:rPr lang="en-US" dirty="0">
                <a:solidFill>
                  <a:srgbClr val="595959"/>
                </a:solidFill>
              </a:rPr>
              <a:t>WHERE</a:t>
            </a:r>
            <a:r>
              <a:rPr lang="en-US" b="0" dirty="0">
                <a:solidFill>
                  <a:srgbClr val="595959"/>
                </a:solidFill>
              </a:rPr>
              <a:t> id = 123</a:t>
            </a:r>
          </a:p>
        </p:txBody>
      </p:sp>
      <p:sp>
        <p:nvSpPr>
          <p:cNvPr id="5" name="Text Box 4">
            <a:extLst>
              <a:ext uri="{FF2B5EF4-FFF2-40B4-BE49-F238E27FC236}">
                <a16:creationId xmlns:a16="http://schemas.microsoft.com/office/drawing/2014/main" id="{AC3E290E-EA9B-4299-A245-41380EA582BC}"/>
              </a:ext>
            </a:extLst>
          </p:cNvPr>
          <p:cNvSpPr txBox="1">
            <a:spLocks noChangeArrowheads="1"/>
          </p:cNvSpPr>
          <p:nvPr/>
        </p:nvSpPr>
        <p:spPr bwMode="auto">
          <a:xfrm>
            <a:off x="731520" y="3928449"/>
            <a:ext cx="2834640" cy="646331"/>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rgbClr val="595959"/>
                </a:solidFill>
              </a:rPr>
              <a:t>SELECT</a:t>
            </a:r>
            <a:r>
              <a:rPr lang="en-US" b="0" dirty="0">
                <a:solidFill>
                  <a:srgbClr val="595959"/>
                </a:solidFill>
              </a:rPr>
              <a:t> * </a:t>
            </a:r>
            <a:r>
              <a:rPr lang="en-US" dirty="0">
                <a:solidFill>
                  <a:srgbClr val="595959"/>
                </a:solidFill>
              </a:rPr>
              <a:t>FROM</a:t>
            </a:r>
            <a:r>
              <a:rPr lang="en-US" b="0" dirty="0">
                <a:solidFill>
                  <a:srgbClr val="595959"/>
                </a:solidFill>
              </a:rPr>
              <a:t> people </a:t>
            </a:r>
            <a:br>
              <a:rPr lang="en-US" b="0" dirty="0">
                <a:solidFill>
                  <a:srgbClr val="595959"/>
                </a:solidFill>
              </a:rPr>
            </a:br>
            <a:r>
              <a:rPr lang="en-US" b="0" dirty="0">
                <a:solidFill>
                  <a:srgbClr val="595959"/>
                </a:solidFill>
              </a:rPr>
              <a:t> </a:t>
            </a:r>
            <a:r>
              <a:rPr lang="en-US" dirty="0">
                <a:solidFill>
                  <a:srgbClr val="595959"/>
                </a:solidFill>
              </a:rPr>
              <a:t>WHERE</a:t>
            </a:r>
            <a:r>
              <a:rPr lang="en-US" b="0" dirty="0">
                <a:solidFill>
                  <a:srgbClr val="595959"/>
                </a:solidFill>
              </a:rPr>
              <a:t> </a:t>
            </a:r>
            <a:r>
              <a:rPr lang="en-US" b="0" dirty="0" err="1">
                <a:solidFill>
                  <a:srgbClr val="595959"/>
                </a:solidFill>
              </a:rPr>
              <a:t>val</a:t>
            </a:r>
            <a:r>
              <a:rPr lang="en-US" b="0" dirty="0">
                <a:solidFill>
                  <a:srgbClr val="595959"/>
                </a:solidFill>
              </a:rPr>
              <a:t> &gt; 1000</a:t>
            </a:r>
          </a:p>
        </p:txBody>
      </p:sp>
      <p:sp>
        <p:nvSpPr>
          <p:cNvPr id="6" name="Text Box 4">
            <a:extLst>
              <a:ext uri="{FF2B5EF4-FFF2-40B4-BE49-F238E27FC236}">
                <a16:creationId xmlns:a16="http://schemas.microsoft.com/office/drawing/2014/main" id="{8D34BD3A-F9A0-450B-A59F-F6B87C17DB1C}"/>
              </a:ext>
            </a:extLst>
          </p:cNvPr>
          <p:cNvSpPr txBox="1">
            <a:spLocks noChangeArrowheads="1"/>
          </p:cNvSpPr>
          <p:nvPr/>
        </p:nvSpPr>
        <p:spPr bwMode="auto">
          <a:xfrm>
            <a:off x="4123690" y="3809821"/>
            <a:ext cx="3200400" cy="1200329"/>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rgbClr val="595959"/>
                </a:solidFill>
              </a:rPr>
              <a:t>SELECT</a:t>
            </a:r>
            <a:r>
              <a:rPr lang="en-US" b="0" dirty="0">
                <a:solidFill>
                  <a:srgbClr val="595959"/>
                </a:solidFill>
              </a:rPr>
              <a:t> * </a:t>
            </a:r>
            <a:r>
              <a:rPr lang="en-US" dirty="0">
                <a:solidFill>
                  <a:srgbClr val="595959"/>
                </a:solidFill>
              </a:rPr>
              <a:t>FROM</a:t>
            </a:r>
            <a:r>
              <a:rPr lang="en-US" b="0" dirty="0">
                <a:solidFill>
                  <a:srgbClr val="595959"/>
                </a:solidFill>
              </a:rPr>
              <a:t> people </a:t>
            </a:r>
            <a:br>
              <a:rPr lang="en-US" b="0" dirty="0">
                <a:solidFill>
                  <a:srgbClr val="595959"/>
                </a:solidFill>
              </a:rPr>
            </a:br>
            <a:r>
              <a:rPr lang="en-US" b="0" dirty="0">
                <a:solidFill>
                  <a:srgbClr val="595959"/>
                </a:solidFill>
              </a:rPr>
              <a:t> </a:t>
            </a:r>
            <a:r>
              <a:rPr lang="en-US" dirty="0">
                <a:solidFill>
                  <a:srgbClr val="595959"/>
                </a:solidFill>
              </a:rPr>
              <a:t>WHERE</a:t>
            </a:r>
            <a:r>
              <a:rPr lang="en-US" b="0" dirty="0">
                <a:solidFill>
                  <a:srgbClr val="595959"/>
                </a:solidFill>
              </a:rPr>
              <a:t> age = 30</a:t>
            </a:r>
            <a:br>
              <a:rPr lang="en-US" b="0" dirty="0">
                <a:solidFill>
                  <a:srgbClr val="595959"/>
                </a:solidFill>
              </a:rPr>
            </a:br>
            <a:r>
              <a:rPr lang="en-US" b="0" dirty="0">
                <a:solidFill>
                  <a:srgbClr val="595959"/>
                </a:solidFill>
              </a:rPr>
              <a:t>   </a:t>
            </a:r>
            <a:r>
              <a:rPr lang="en-US" dirty="0">
                <a:solidFill>
                  <a:srgbClr val="595959"/>
                </a:solidFill>
              </a:rPr>
              <a:t>AND</a:t>
            </a:r>
            <a:r>
              <a:rPr lang="en-US" b="0" dirty="0">
                <a:solidFill>
                  <a:srgbClr val="595959"/>
                </a:solidFill>
              </a:rPr>
              <a:t> status = 'Lit'</a:t>
            </a:r>
          </a:p>
          <a:p>
            <a:r>
              <a:rPr lang="en-US" b="0" dirty="0">
                <a:solidFill>
                  <a:srgbClr val="595959"/>
                </a:solidFill>
              </a:rPr>
              <a:t>   </a:t>
            </a:r>
            <a:r>
              <a:rPr lang="en-US" dirty="0">
                <a:solidFill>
                  <a:srgbClr val="595959"/>
                </a:solidFill>
              </a:rPr>
              <a:t>AND</a:t>
            </a:r>
            <a:r>
              <a:rPr lang="en-US" b="0" dirty="0">
                <a:solidFill>
                  <a:srgbClr val="595959"/>
                </a:solidFill>
              </a:rPr>
              <a:t> </a:t>
            </a:r>
            <a:r>
              <a:rPr lang="en-US" b="0" dirty="0" err="1">
                <a:solidFill>
                  <a:srgbClr val="595959"/>
                </a:solidFill>
              </a:rPr>
              <a:t>age+id</a:t>
            </a:r>
            <a:r>
              <a:rPr lang="en-US" b="0" dirty="0">
                <a:solidFill>
                  <a:srgbClr val="595959"/>
                </a:solidFill>
              </a:rPr>
              <a:t> IN (1,2,3)</a:t>
            </a:r>
          </a:p>
        </p:txBody>
      </p:sp>
      <p:sp>
        <p:nvSpPr>
          <p:cNvPr id="8" name="Text Box 4">
            <a:extLst>
              <a:ext uri="{FF2B5EF4-FFF2-40B4-BE49-F238E27FC236}">
                <a16:creationId xmlns:a16="http://schemas.microsoft.com/office/drawing/2014/main" id="{DEF2CC6B-43D6-426F-9E1C-BFC17BFCD83E}"/>
              </a:ext>
            </a:extLst>
          </p:cNvPr>
          <p:cNvSpPr txBox="1">
            <a:spLocks noChangeArrowheads="1"/>
          </p:cNvSpPr>
          <p:nvPr/>
        </p:nvSpPr>
        <p:spPr bwMode="auto">
          <a:xfrm>
            <a:off x="5867400" y="1500622"/>
            <a:ext cx="2926080" cy="1756928"/>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no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rgbClr val="595959"/>
                </a:solidFill>
              </a:rPr>
              <a:t>CREATE</a:t>
            </a:r>
            <a:r>
              <a:rPr lang="en-US" b="0" dirty="0">
                <a:solidFill>
                  <a:srgbClr val="595959"/>
                </a:solidFill>
              </a:rPr>
              <a:t> </a:t>
            </a:r>
            <a:r>
              <a:rPr lang="en-US" dirty="0">
                <a:solidFill>
                  <a:srgbClr val="595959"/>
                </a:solidFill>
              </a:rPr>
              <a:t>TABLE</a:t>
            </a:r>
            <a:r>
              <a:rPr lang="en-US" b="0" dirty="0">
                <a:solidFill>
                  <a:srgbClr val="595959"/>
                </a:solidFill>
              </a:rPr>
              <a:t> people (</a:t>
            </a:r>
          </a:p>
          <a:p>
            <a:r>
              <a:rPr lang="en-US" b="0" dirty="0">
                <a:solidFill>
                  <a:srgbClr val="595959"/>
                </a:solidFill>
              </a:rPr>
              <a:t>  id </a:t>
            </a:r>
            <a:r>
              <a:rPr lang="en-US" dirty="0">
                <a:solidFill>
                  <a:srgbClr val="595959"/>
                </a:solidFill>
              </a:rPr>
              <a:t>INT</a:t>
            </a:r>
            <a:r>
              <a:rPr lang="en-US" b="0" dirty="0">
                <a:solidFill>
                  <a:srgbClr val="595959"/>
                </a:solidFill>
              </a:rPr>
              <a:t> </a:t>
            </a:r>
            <a:r>
              <a:rPr lang="en-US" dirty="0">
                <a:solidFill>
                  <a:srgbClr val="595959"/>
                </a:solidFill>
              </a:rPr>
              <a:t>PRIMARY</a:t>
            </a:r>
            <a:r>
              <a:rPr lang="en-US" b="0" dirty="0">
                <a:solidFill>
                  <a:srgbClr val="595959"/>
                </a:solidFill>
              </a:rPr>
              <a:t> </a:t>
            </a:r>
            <a:r>
              <a:rPr lang="en-US" dirty="0">
                <a:solidFill>
                  <a:srgbClr val="595959"/>
                </a:solidFill>
              </a:rPr>
              <a:t>KEY</a:t>
            </a:r>
            <a:r>
              <a:rPr lang="en-US" b="0" dirty="0">
                <a:solidFill>
                  <a:srgbClr val="595959"/>
                </a:solidFill>
              </a:rPr>
              <a:t>,</a:t>
            </a:r>
          </a:p>
          <a:p>
            <a:r>
              <a:rPr lang="en-US" b="0" dirty="0">
                <a:solidFill>
                  <a:srgbClr val="595959"/>
                </a:solidFill>
              </a:rPr>
              <a:t>  </a:t>
            </a:r>
            <a:r>
              <a:rPr lang="en-US" b="0" dirty="0" err="1">
                <a:solidFill>
                  <a:srgbClr val="595959"/>
                </a:solidFill>
              </a:rPr>
              <a:t>val</a:t>
            </a:r>
            <a:r>
              <a:rPr lang="en-US" b="0" dirty="0">
                <a:solidFill>
                  <a:srgbClr val="595959"/>
                </a:solidFill>
              </a:rPr>
              <a:t> </a:t>
            </a:r>
            <a:r>
              <a:rPr lang="en-US" dirty="0">
                <a:solidFill>
                  <a:srgbClr val="595959"/>
                </a:solidFill>
              </a:rPr>
              <a:t>INT</a:t>
            </a:r>
            <a:r>
              <a:rPr lang="en-US" b="0" dirty="0">
                <a:solidFill>
                  <a:srgbClr val="595959"/>
                </a:solidFill>
              </a:rPr>
              <a:t> </a:t>
            </a:r>
            <a:r>
              <a:rPr lang="en-US" dirty="0">
                <a:solidFill>
                  <a:srgbClr val="595959"/>
                </a:solidFill>
              </a:rPr>
              <a:t>NOT</a:t>
            </a:r>
            <a:r>
              <a:rPr lang="en-US" b="0" dirty="0">
                <a:solidFill>
                  <a:srgbClr val="595959"/>
                </a:solidFill>
              </a:rPr>
              <a:t> </a:t>
            </a:r>
            <a:r>
              <a:rPr lang="en-US" dirty="0">
                <a:solidFill>
                  <a:srgbClr val="595959"/>
                </a:solidFill>
              </a:rPr>
              <a:t>NULL</a:t>
            </a:r>
            <a:r>
              <a:rPr lang="en-US" b="0" dirty="0">
                <a:solidFill>
                  <a:srgbClr val="595959"/>
                </a:solidFill>
              </a:rPr>
              <a:t>,</a:t>
            </a:r>
          </a:p>
          <a:p>
            <a:r>
              <a:rPr lang="en-US" b="0" dirty="0">
                <a:solidFill>
                  <a:srgbClr val="595959"/>
                </a:solidFill>
              </a:rPr>
              <a:t>  age </a:t>
            </a:r>
            <a:r>
              <a:rPr lang="en-US" dirty="0">
                <a:solidFill>
                  <a:srgbClr val="595959"/>
                </a:solidFill>
              </a:rPr>
              <a:t>INT</a:t>
            </a:r>
            <a:r>
              <a:rPr lang="en-US" b="0" dirty="0">
                <a:solidFill>
                  <a:srgbClr val="595959"/>
                </a:solidFill>
              </a:rPr>
              <a:t> </a:t>
            </a:r>
            <a:r>
              <a:rPr lang="en-US" dirty="0">
                <a:solidFill>
                  <a:srgbClr val="595959"/>
                </a:solidFill>
              </a:rPr>
              <a:t>NOT</a:t>
            </a:r>
            <a:r>
              <a:rPr lang="en-US" b="0" dirty="0">
                <a:solidFill>
                  <a:srgbClr val="595959"/>
                </a:solidFill>
              </a:rPr>
              <a:t> </a:t>
            </a:r>
            <a:r>
              <a:rPr lang="en-US" dirty="0">
                <a:solidFill>
                  <a:srgbClr val="595959"/>
                </a:solidFill>
              </a:rPr>
              <a:t>NULL</a:t>
            </a:r>
            <a:r>
              <a:rPr lang="en-US" b="0" dirty="0">
                <a:solidFill>
                  <a:srgbClr val="595959"/>
                </a:solidFill>
              </a:rPr>
              <a:t>,</a:t>
            </a:r>
          </a:p>
          <a:p>
            <a:r>
              <a:rPr lang="en-US" b="0" dirty="0">
                <a:solidFill>
                  <a:srgbClr val="595959"/>
                </a:solidFill>
              </a:rPr>
              <a:t>  status </a:t>
            </a:r>
            <a:r>
              <a:rPr lang="en-US" dirty="0">
                <a:solidFill>
                  <a:srgbClr val="595959"/>
                </a:solidFill>
              </a:rPr>
              <a:t>VARCHAR</a:t>
            </a:r>
            <a:r>
              <a:rPr lang="en-US" b="0" dirty="0">
                <a:solidFill>
                  <a:srgbClr val="595959"/>
                </a:solidFill>
              </a:rPr>
              <a:t>(16)</a:t>
            </a:r>
          </a:p>
          <a:p>
            <a:r>
              <a:rPr lang="en-US" b="0" dirty="0">
                <a:solidFill>
                  <a:srgbClr val="595959"/>
                </a:solidFill>
              </a:rPr>
              <a:t>);</a:t>
            </a:r>
          </a:p>
        </p:txBody>
      </p:sp>
    </p:spTree>
    <p:extLst>
      <p:ext uri="{BB962C8B-B14F-4D97-AF65-F5344CB8AC3E}">
        <p14:creationId xmlns:p14="http://schemas.microsoft.com/office/powerpoint/2010/main" val="618605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50"/>
                                        <p:tgtEl>
                                          <p:spTgt spid="8"/>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25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8915">
                                            <p:txEl>
                                              <p:pRg st="4" end="4"/>
                                            </p:txEl>
                                          </p:spTgt>
                                        </p:tgtEl>
                                        <p:attrNameLst>
                                          <p:attrName>style.visibility</p:attrName>
                                        </p:attrNameLst>
                                      </p:cBhvr>
                                      <p:to>
                                        <p:strVal val="visible"/>
                                      </p:to>
                                    </p:set>
                                    <p:animEffect transition="in" filter="fade">
                                      <p:cBhvr>
                                        <p:cTn id="16" dur="250"/>
                                        <p:tgtEl>
                                          <p:spTgt spid="38915">
                                            <p:txEl>
                                              <p:pRg st="4" end="4"/>
                                            </p:txEl>
                                          </p:spTgt>
                                        </p:tgtEl>
                                      </p:cBhvr>
                                    </p:animEffect>
                                  </p:childTnLst>
                                </p:cTn>
                              </p:par>
                            </p:childTnLst>
                          </p:cTn>
                        </p:par>
                        <p:par>
                          <p:cTn id="17" fill="hold">
                            <p:stCondLst>
                              <p:cond delay="250"/>
                            </p:stCondLst>
                            <p:childTnLst>
                              <p:par>
                                <p:cTn id="18" presetID="10" presetClass="entr" presetSubtype="0"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250"/>
                                        <p:tgtEl>
                                          <p:spTgt spid="5"/>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animBg="1"/>
    </p:bldLst>
  </p:timing>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D79C1AA8-4030-41C3-A403-A8D89A27D3F2}"/>
              </a:ext>
            </a:extLst>
          </p:cNvPr>
          <p:cNvGraphicFramePr/>
          <p:nvPr/>
        </p:nvGraphicFramePr>
        <p:xfrm>
          <a:off x="2353236" y="3302128"/>
          <a:ext cx="4437529" cy="1828800"/>
        </p:xfrm>
        <a:graphic>
          <a:graphicData uri="http://schemas.openxmlformats.org/drawingml/2006/chart">
            <c:chart xmlns:c="http://schemas.openxmlformats.org/drawingml/2006/chart" xmlns:r="http://schemas.openxmlformats.org/officeDocument/2006/relationships" r:id="rId2"/>
          </a:graphicData>
        </a:graphic>
      </p:graphicFrame>
      <p:sp>
        <p:nvSpPr>
          <p:cNvPr id="46083" name="Title 1"/>
          <p:cNvSpPr>
            <a:spLocks noGrp="1"/>
          </p:cNvSpPr>
          <p:nvPr>
            <p:ph type="title"/>
          </p:nvPr>
        </p:nvSpPr>
        <p:spPr>
          <a:prstGeom prst="rect">
            <a:avLst/>
          </a:prstGeom>
        </p:spPr>
        <p:txBody>
          <a:bodyPr/>
          <a:lstStyle/>
          <a:p>
            <a:r>
              <a:rPr lang="en-US" dirty="0"/>
              <a:t>SELECTIONS – COMPLEX PREDICATES</a:t>
            </a:r>
          </a:p>
        </p:txBody>
      </p:sp>
      <p:sp>
        <p:nvSpPr>
          <p:cNvPr id="46082" name="Content Placeholder 2"/>
          <p:cNvSpPr>
            <a:spLocks noGrp="1"/>
          </p:cNvSpPr>
          <p:nvPr>
            <p:ph idx="1"/>
          </p:nvPr>
        </p:nvSpPr>
        <p:spPr>
          <a:prstGeom prst="rect">
            <a:avLst/>
          </a:prstGeom>
        </p:spPr>
        <p:txBody>
          <a:bodyPr/>
          <a:lstStyle/>
          <a:p>
            <a:r>
              <a:rPr lang="en-US" b="1" dirty="0"/>
              <a:t>Range Predicate:</a:t>
            </a:r>
          </a:p>
          <a:p>
            <a:pPr lvl="1"/>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(A&gt;=a) = (A</a:t>
            </a:r>
            <a:r>
              <a:rPr lang="en-US" b="1" baseline="-25000" dirty="0">
                <a:solidFill>
                  <a:srgbClr val="EF3E42"/>
                </a:solidFill>
                <a:latin typeface="Inconsolata" panose="00000509000000000000" pitchFamily="49" charset="0"/>
              </a:rPr>
              <a:t>max</a:t>
            </a:r>
            <a:r>
              <a:rPr lang="en-US" b="1" spc="-300" dirty="0">
                <a:solidFill>
                  <a:srgbClr val="EF3E42"/>
                </a:solidFill>
                <a:latin typeface="Inconsolata" panose="00000509000000000000" pitchFamily="49" charset="0"/>
              </a:rPr>
              <a:t>– </a:t>
            </a:r>
            <a:r>
              <a:rPr lang="en-US" b="1" dirty="0">
                <a:solidFill>
                  <a:srgbClr val="EF3E42"/>
                </a:solidFill>
                <a:latin typeface="Inconsolata" panose="00000509000000000000" pitchFamily="49" charset="0"/>
              </a:rPr>
              <a:t>a+1) / (A</a:t>
            </a:r>
            <a:r>
              <a:rPr lang="en-US" b="1" baseline="-25000" dirty="0">
                <a:solidFill>
                  <a:srgbClr val="EF3E42"/>
                </a:solidFill>
                <a:latin typeface="Inconsolata" panose="00000509000000000000" pitchFamily="49" charset="0"/>
              </a:rPr>
              <a:t>max</a:t>
            </a:r>
            <a:r>
              <a:rPr lang="en-US" b="1" spc="-300" dirty="0">
                <a:solidFill>
                  <a:srgbClr val="EF3E42"/>
                </a:solidFill>
                <a:latin typeface="Inconsolata" panose="00000509000000000000" pitchFamily="49" charset="0"/>
              </a:rPr>
              <a:t>– </a:t>
            </a:r>
            <a:r>
              <a:rPr lang="en-US" b="1" dirty="0">
                <a:solidFill>
                  <a:srgbClr val="EF3E42"/>
                </a:solidFill>
                <a:latin typeface="Inconsolata" panose="00000509000000000000" pitchFamily="49" charset="0"/>
              </a:rPr>
              <a:t>A</a:t>
            </a:r>
            <a:r>
              <a:rPr lang="en-US" b="1" baseline="-25000" dirty="0">
                <a:solidFill>
                  <a:srgbClr val="EF3E42"/>
                </a:solidFill>
                <a:latin typeface="Inconsolata" panose="00000509000000000000" pitchFamily="49" charset="0"/>
              </a:rPr>
              <a:t>min</a:t>
            </a:r>
            <a:r>
              <a:rPr lang="en-US" b="1" dirty="0">
                <a:solidFill>
                  <a:srgbClr val="EF3E42"/>
                </a:solidFill>
                <a:latin typeface="Inconsolata" panose="00000509000000000000" pitchFamily="49" charset="0"/>
              </a:rPr>
              <a:t>+1)</a:t>
            </a:r>
          </a:p>
          <a:p>
            <a:pPr lvl="1"/>
            <a:r>
              <a:rPr lang="en-US" dirty="0"/>
              <a:t>Example: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(age&gt;=2) </a:t>
            </a:r>
            <a:r>
              <a:rPr lang="en-US" dirty="0">
                <a:solidFill>
                  <a:srgbClr val="EF3E42"/>
                </a:solidFill>
              </a:rPr>
              <a:t>  </a:t>
            </a:r>
          </a:p>
        </p:txBody>
      </p:sp>
      <p:sp>
        <p:nvSpPr>
          <p:cNvPr id="3" name="Slide Number Placeholder 2">
            <a:extLst>
              <a:ext uri="{FF2B5EF4-FFF2-40B4-BE49-F238E27FC236}">
                <a16:creationId xmlns:a16="http://schemas.microsoft.com/office/drawing/2014/main" id="{8199DA9D-0A25-4877-929C-FF73F165919B}"/>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64</a:t>
            </a:fld>
            <a:endParaRPr lang="en-US">
              <a:solidFill>
                <a:prstClr val="white">
                  <a:lumMod val="50000"/>
                </a:prstClr>
              </a:solidFill>
            </a:endParaRPr>
          </a:p>
        </p:txBody>
      </p:sp>
      <p:sp>
        <p:nvSpPr>
          <p:cNvPr id="23" name="Highlight Box"/>
          <p:cNvSpPr>
            <a:spLocks noChangeArrowheads="1"/>
          </p:cNvSpPr>
          <p:nvPr/>
        </p:nvSpPr>
        <p:spPr bwMode="auto">
          <a:xfrm>
            <a:off x="4323229" y="3438326"/>
            <a:ext cx="2420471" cy="1280160"/>
          </a:xfrm>
          <a:prstGeom prst="rect">
            <a:avLst/>
          </a:prstGeom>
          <a:noFill/>
          <a:ln w="28575" algn="ctr">
            <a:solidFill>
              <a:srgbClr val="EF3E42"/>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2" name="TextBox 1"/>
          <p:cNvSpPr txBox="1"/>
          <p:nvPr/>
        </p:nvSpPr>
        <p:spPr>
          <a:xfrm>
            <a:off x="3246170" y="1940064"/>
            <a:ext cx="2544286" cy="707886"/>
          </a:xfrm>
          <a:prstGeom prst="rect">
            <a:avLst/>
          </a:prstGeom>
          <a:noFill/>
        </p:spPr>
        <p:txBody>
          <a:bodyPr wrap="none" rtlCol="0">
            <a:spAutoFit/>
          </a:bodyPr>
          <a:lstStyle/>
          <a:p>
            <a:pPr algn="l"/>
            <a:r>
              <a:rPr lang="en-US" sz="2000" b="1" dirty="0">
                <a:solidFill>
                  <a:srgbClr val="EF3E42"/>
                </a:solidFill>
                <a:latin typeface="Inconsolata" panose="00000509000000000000" pitchFamily="49" charset="0"/>
              </a:rPr>
              <a:t>≈ (4</a:t>
            </a:r>
            <a:r>
              <a:rPr lang="en-US" sz="2000" b="1" spc="-300" dirty="0">
                <a:solidFill>
                  <a:srgbClr val="EF3E42"/>
                </a:solidFill>
                <a:latin typeface="Inconsolata" panose="00000509000000000000" pitchFamily="49" charset="0"/>
              </a:rPr>
              <a:t>–</a:t>
            </a:r>
            <a:r>
              <a:rPr lang="en-US" sz="2000" b="1" dirty="0">
                <a:solidFill>
                  <a:srgbClr val="EF3E42"/>
                </a:solidFill>
                <a:latin typeface="Inconsolata" panose="00000509000000000000" pitchFamily="49" charset="0"/>
              </a:rPr>
              <a:t>2+1) / (4</a:t>
            </a:r>
            <a:r>
              <a:rPr lang="en-US" sz="2000" b="1" spc="-300" dirty="0">
                <a:solidFill>
                  <a:srgbClr val="EF3E42"/>
                </a:solidFill>
                <a:latin typeface="Inconsolata" panose="00000509000000000000" pitchFamily="49" charset="0"/>
              </a:rPr>
              <a:t>–</a:t>
            </a:r>
            <a:r>
              <a:rPr lang="en-US" sz="2000" b="1" dirty="0">
                <a:solidFill>
                  <a:srgbClr val="EF3E42"/>
                </a:solidFill>
                <a:latin typeface="Inconsolata" panose="00000509000000000000" pitchFamily="49" charset="0"/>
              </a:rPr>
              <a:t>0+1)</a:t>
            </a:r>
          </a:p>
          <a:p>
            <a:r>
              <a:rPr lang="en-US" sz="2000" b="1" dirty="0">
                <a:solidFill>
                  <a:srgbClr val="EF3E42"/>
                </a:solidFill>
                <a:latin typeface="Inconsolata" panose="00000509000000000000" pitchFamily="49" charset="0"/>
              </a:rPr>
              <a:t>≈ 3/5</a:t>
            </a:r>
          </a:p>
        </p:txBody>
      </p:sp>
      <p:sp>
        <p:nvSpPr>
          <p:cNvPr id="26" name="Rounded Rectangular Callout 25"/>
          <p:cNvSpPr/>
          <p:nvPr/>
        </p:nvSpPr>
        <p:spPr bwMode="auto">
          <a:xfrm flipH="1">
            <a:off x="1944220" y="3579613"/>
            <a:ext cx="1280160" cy="368560"/>
          </a:xfrm>
          <a:prstGeom prst="wedgeRoundRectCallout">
            <a:avLst>
              <a:gd name="adj1" fmla="val -36570"/>
              <a:gd name="adj2" fmla="val 87981"/>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square" lIns="0" tIns="67414" rIns="0" bIns="67414" anchor="ctr">
            <a:spAutoFit/>
          </a:bodyPr>
          <a:lstStyle/>
          <a:p>
            <a:pPr algn="ctr">
              <a:lnSpc>
                <a:spcPct val="80000"/>
              </a:lnSpc>
            </a:pPr>
            <a:r>
              <a:rPr lang="en-US" sz="1600" b="1" dirty="0" err="1">
                <a:solidFill>
                  <a:srgbClr val="EF3E42"/>
                </a:solidFill>
                <a:latin typeface="Inconsolata" panose="00000509000000000000" pitchFamily="49" charset="0"/>
              </a:rPr>
              <a:t>age</a:t>
            </a:r>
            <a:r>
              <a:rPr lang="en-US" sz="1600" b="1" baseline="-25000" dirty="0" err="1">
                <a:solidFill>
                  <a:srgbClr val="EF3E42"/>
                </a:solidFill>
                <a:latin typeface="Inconsolata" panose="00000509000000000000" pitchFamily="49" charset="0"/>
              </a:rPr>
              <a:t>min</a:t>
            </a:r>
            <a:r>
              <a:rPr lang="en-US" sz="1600" b="1" dirty="0">
                <a:solidFill>
                  <a:srgbClr val="EF3E42"/>
                </a:solidFill>
                <a:latin typeface="Inconsolata" panose="00000509000000000000" pitchFamily="49" charset="0"/>
              </a:rPr>
              <a:t> = 0</a:t>
            </a:r>
          </a:p>
        </p:txBody>
      </p:sp>
      <p:sp>
        <p:nvSpPr>
          <p:cNvPr id="12" name="Text Box 4">
            <a:extLst>
              <a:ext uri="{FF2B5EF4-FFF2-40B4-BE49-F238E27FC236}">
                <a16:creationId xmlns:a16="http://schemas.microsoft.com/office/drawing/2014/main" id="{E6062C5B-B476-4544-BF40-455875EA32A3}"/>
              </a:ext>
            </a:extLst>
          </p:cNvPr>
          <p:cNvSpPr txBox="1">
            <a:spLocks noChangeArrowheads="1"/>
          </p:cNvSpPr>
          <p:nvPr/>
        </p:nvSpPr>
        <p:spPr bwMode="auto">
          <a:xfrm>
            <a:off x="6004560" y="1836849"/>
            <a:ext cx="2834640" cy="646331"/>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people </a:t>
            </a:r>
            <a:br>
              <a:rPr lang="en-US" b="0" dirty="0">
                <a:solidFill>
                  <a:schemeClr val="tx1">
                    <a:lumMod val="65000"/>
                    <a:lumOff val="35000"/>
                  </a:schemeClr>
                </a:solidFill>
              </a:rPr>
            </a:br>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age &gt;= 2</a:t>
            </a:r>
          </a:p>
        </p:txBody>
      </p:sp>
      <p:sp>
        <p:nvSpPr>
          <p:cNvPr id="27" name="Rounded Rectangular Callout 26"/>
          <p:cNvSpPr/>
          <p:nvPr/>
        </p:nvSpPr>
        <p:spPr bwMode="auto">
          <a:xfrm>
            <a:off x="6225988" y="3579613"/>
            <a:ext cx="1280160" cy="368560"/>
          </a:xfrm>
          <a:prstGeom prst="wedgeRoundRectCallout">
            <a:avLst>
              <a:gd name="adj1" fmla="val -36570"/>
              <a:gd name="adj2" fmla="val 87981"/>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square" lIns="0" tIns="67414" rIns="0" bIns="67414" anchor="ctr">
            <a:spAutoFit/>
          </a:bodyPr>
          <a:lstStyle/>
          <a:p>
            <a:pPr algn="ctr">
              <a:lnSpc>
                <a:spcPct val="80000"/>
              </a:lnSpc>
            </a:pPr>
            <a:r>
              <a:rPr lang="en-US" sz="1600" b="1" dirty="0" err="1">
                <a:solidFill>
                  <a:srgbClr val="EF3E42"/>
                </a:solidFill>
                <a:latin typeface="Inconsolata" panose="00000509000000000000" pitchFamily="49" charset="0"/>
              </a:rPr>
              <a:t>age</a:t>
            </a:r>
            <a:r>
              <a:rPr lang="en-US" sz="1600" b="1" baseline="-25000" dirty="0" err="1">
                <a:solidFill>
                  <a:srgbClr val="EF3E42"/>
                </a:solidFill>
                <a:latin typeface="Inconsolata" panose="00000509000000000000" pitchFamily="49" charset="0"/>
              </a:rPr>
              <a:t>max</a:t>
            </a:r>
            <a:r>
              <a:rPr lang="en-US" sz="1600" b="1" dirty="0">
                <a:solidFill>
                  <a:srgbClr val="EF3E42"/>
                </a:solidFill>
                <a:latin typeface="Inconsolata" panose="00000509000000000000" pitchFamily="49" charset="0"/>
              </a:rPr>
              <a:t> = 4</a:t>
            </a:r>
          </a:p>
        </p:txBody>
      </p:sp>
    </p:spTree>
    <p:extLst>
      <p:ext uri="{BB962C8B-B14F-4D97-AF65-F5344CB8AC3E}">
        <p14:creationId xmlns:p14="http://schemas.microsoft.com/office/powerpoint/2010/main" val="3562620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25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250"/>
                                        <p:tgtEl>
                                          <p:spTgt spid="26"/>
                                        </p:tgtEl>
                                      </p:cBhvr>
                                    </p:animEffect>
                                  </p:childTnLst>
                                </p:cTn>
                              </p:par>
                            </p:childTnLst>
                          </p:cTn>
                        </p:par>
                        <p:par>
                          <p:cTn id="13" fill="hold">
                            <p:stCondLst>
                              <p:cond delay="250"/>
                            </p:stCondLst>
                            <p:childTnLst>
                              <p:par>
                                <p:cTn id="14" presetID="10" presetClass="entr" presetSubtype="0" fill="hold" grpId="0" nodeType="after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250"/>
                                        <p:tgtEl>
                                          <p:spTgt spid="2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 grpId="0"/>
      <p:bldP spid="26" grpId="0" animBg="1"/>
      <p:bldP spid="27" grpId="0" animBg="1"/>
    </p:bldLst>
  </p:timing>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12" name="Chart 11">
            <a:extLst>
              <a:ext uri="{FF2B5EF4-FFF2-40B4-BE49-F238E27FC236}">
                <a16:creationId xmlns:a16="http://schemas.microsoft.com/office/drawing/2014/main" id="{1DB40C10-9338-4207-975A-DA7E26E631F2}"/>
              </a:ext>
            </a:extLst>
          </p:cNvPr>
          <p:cNvGraphicFramePr/>
          <p:nvPr/>
        </p:nvGraphicFramePr>
        <p:xfrm>
          <a:off x="2353236" y="3302128"/>
          <a:ext cx="4437529" cy="1828800"/>
        </p:xfrm>
        <a:graphic>
          <a:graphicData uri="http://schemas.openxmlformats.org/drawingml/2006/chart">
            <c:chart xmlns:c="http://schemas.openxmlformats.org/drawingml/2006/chart" xmlns:r="http://schemas.openxmlformats.org/officeDocument/2006/relationships" r:id="rId3"/>
          </a:graphicData>
        </a:graphic>
      </p:graphicFrame>
      <p:sp>
        <p:nvSpPr>
          <p:cNvPr id="47107" name="Title 1"/>
          <p:cNvSpPr>
            <a:spLocks noGrp="1"/>
          </p:cNvSpPr>
          <p:nvPr>
            <p:ph type="title"/>
          </p:nvPr>
        </p:nvSpPr>
        <p:spPr>
          <a:prstGeom prst="rect">
            <a:avLst/>
          </a:prstGeom>
        </p:spPr>
        <p:txBody>
          <a:bodyPr/>
          <a:lstStyle/>
          <a:p>
            <a:r>
              <a:rPr lang="en-US" dirty="0"/>
              <a:t>SELECTIONS – COMPLEX PREDICATES</a:t>
            </a:r>
          </a:p>
        </p:txBody>
      </p:sp>
      <p:sp>
        <p:nvSpPr>
          <p:cNvPr id="47106" name="Content Placeholder 2"/>
          <p:cNvSpPr>
            <a:spLocks noGrp="1"/>
          </p:cNvSpPr>
          <p:nvPr>
            <p:ph idx="1"/>
          </p:nvPr>
        </p:nvSpPr>
        <p:spPr>
          <a:prstGeom prst="rect">
            <a:avLst/>
          </a:prstGeom>
        </p:spPr>
        <p:txBody>
          <a:bodyPr/>
          <a:lstStyle/>
          <a:p>
            <a:r>
              <a:rPr lang="en-US" b="1" dirty="0"/>
              <a:t>Negation Query:</a:t>
            </a:r>
          </a:p>
          <a:p>
            <a:pPr lvl="1"/>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(not P) = 1 –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a:t>
            </a:r>
          </a:p>
          <a:p>
            <a:pPr lvl="1"/>
            <a:r>
              <a:rPr lang="en-US" dirty="0"/>
              <a:t>Example: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(age != 2)</a:t>
            </a:r>
          </a:p>
          <a:p>
            <a:r>
              <a:rPr lang="en-US" b="1" i="1" dirty="0"/>
              <a:t>Observation: Selectivity ≈ Probability</a:t>
            </a:r>
          </a:p>
          <a:p>
            <a:endParaRPr lang="en-US" dirty="0"/>
          </a:p>
        </p:txBody>
      </p:sp>
      <p:sp>
        <p:nvSpPr>
          <p:cNvPr id="2" name="Slide Number Placeholder 1">
            <a:extLst>
              <a:ext uri="{FF2B5EF4-FFF2-40B4-BE49-F238E27FC236}">
                <a16:creationId xmlns:a16="http://schemas.microsoft.com/office/drawing/2014/main" id="{A8FF3A7C-389F-4384-9D21-C7CEC90BCB1A}"/>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65</a:t>
            </a:fld>
            <a:endParaRPr lang="en-US">
              <a:solidFill>
                <a:prstClr val="white">
                  <a:lumMod val="50000"/>
                </a:prstClr>
              </a:solidFill>
            </a:endParaRPr>
          </a:p>
        </p:txBody>
      </p:sp>
      <p:sp>
        <p:nvSpPr>
          <p:cNvPr id="23" name="Rectangle 22"/>
          <p:cNvSpPr>
            <a:spLocks noChangeArrowheads="1"/>
          </p:cNvSpPr>
          <p:nvPr/>
        </p:nvSpPr>
        <p:spPr bwMode="auto">
          <a:xfrm>
            <a:off x="4328159" y="3454527"/>
            <a:ext cx="777241" cy="1280160"/>
          </a:xfrm>
          <a:prstGeom prst="rect">
            <a:avLst/>
          </a:prstGeom>
          <a:noFill/>
          <a:ln w="28575" algn="ctr">
            <a:solidFill>
              <a:srgbClr val="EF3E42"/>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24" name="Rectangle 23"/>
          <p:cNvSpPr>
            <a:spLocks noChangeArrowheads="1"/>
          </p:cNvSpPr>
          <p:nvPr/>
        </p:nvSpPr>
        <p:spPr bwMode="auto">
          <a:xfrm>
            <a:off x="2773680" y="3454527"/>
            <a:ext cx="1554480" cy="1280160"/>
          </a:xfrm>
          <a:prstGeom prst="rect">
            <a:avLst/>
          </a:prstGeom>
          <a:noFill/>
          <a:ln w="28575" algn="ctr">
            <a:solidFill>
              <a:srgbClr val="EF3E42"/>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27" name="Rectangle 26"/>
          <p:cNvSpPr>
            <a:spLocks noChangeArrowheads="1"/>
          </p:cNvSpPr>
          <p:nvPr/>
        </p:nvSpPr>
        <p:spPr bwMode="auto">
          <a:xfrm>
            <a:off x="5105400" y="3454527"/>
            <a:ext cx="1562100" cy="1280160"/>
          </a:xfrm>
          <a:prstGeom prst="rect">
            <a:avLst/>
          </a:prstGeom>
          <a:noFill/>
          <a:ln w="28575" algn="ctr">
            <a:solidFill>
              <a:srgbClr val="EF3E42"/>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28" name="TextBox 27"/>
          <p:cNvSpPr txBox="1"/>
          <p:nvPr/>
        </p:nvSpPr>
        <p:spPr>
          <a:xfrm>
            <a:off x="3554862" y="1944453"/>
            <a:ext cx="2364750" cy="400110"/>
          </a:xfrm>
          <a:prstGeom prst="rect">
            <a:avLst/>
          </a:prstGeom>
          <a:noFill/>
        </p:spPr>
        <p:txBody>
          <a:bodyPr wrap="none" rtlCol="0">
            <a:spAutoFit/>
          </a:bodyPr>
          <a:lstStyle>
            <a:defPPr>
              <a:defRPr lang="en-US"/>
            </a:defPPr>
            <a:lvl1pPr>
              <a:defRPr sz="2000" b="1">
                <a:solidFill>
                  <a:srgbClr val="F76D6D"/>
                </a:solidFill>
                <a:latin typeface="Inconsolata" panose="00000509000000000000" pitchFamily="49" charset="0"/>
              </a:defRPr>
            </a:lvl1pPr>
          </a:lstStyle>
          <a:p>
            <a:r>
              <a:rPr lang="en-US" dirty="0">
                <a:solidFill>
                  <a:srgbClr val="EF3E42"/>
                </a:solidFill>
              </a:rPr>
              <a:t>= 1 – (1/5) = 4/5</a:t>
            </a:r>
          </a:p>
        </p:txBody>
      </p:sp>
      <p:sp>
        <p:nvSpPr>
          <p:cNvPr id="30" name="Rounded Rectangular Callout 29"/>
          <p:cNvSpPr/>
          <p:nvPr/>
        </p:nvSpPr>
        <p:spPr bwMode="auto">
          <a:xfrm flipH="1">
            <a:off x="4874559" y="3378328"/>
            <a:ext cx="1512794" cy="368560"/>
          </a:xfrm>
          <a:prstGeom prst="wedgeRoundRectCallout">
            <a:avLst>
              <a:gd name="adj1" fmla="val 57406"/>
              <a:gd name="adj2" fmla="val 113809"/>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square" lIns="0" tIns="67414" rIns="0" bIns="67414" anchor="ctr">
            <a:spAutoFit/>
          </a:bodyPr>
          <a:lstStyle/>
          <a:p>
            <a:pPr algn="ctr">
              <a:lnSpc>
                <a:spcPct val="80000"/>
              </a:lnSpc>
            </a:pPr>
            <a:r>
              <a:rPr lang="en-US" sz="1600" b="1" dirty="0">
                <a:solidFill>
                  <a:srgbClr val="EF3E42"/>
                </a:solidFill>
                <a:latin typeface="Inconsolata" panose="00000509000000000000" pitchFamily="49" charset="0"/>
              </a:rPr>
              <a:t>SC(age=2)=1</a:t>
            </a:r>
          </a:p>
        </p:txBody>
      </p:sp>
      <p:sp>
        <p:nvSpPr>
          <p:cNvPr id="32" name="Rounded Rectangular Callout 31"/>
          <p:cNvSpPr/>
          <p:nvPr/>
        </p:nvSpPr>
        <p:spPr bwMode="auto">
          <a:xfrm>
            <a:off x="2184609" y="2997328"/>
            <a:ext cx="1625391" cy="368560"/>
          </a:xfrm>
          <a:prstGeom prst="wedgeRoundRectCallout">
            <a:avLst>
              <a:gd name="adj1" fmla="val 32736"/>
              <a:gd name="adj2" fmla="val 87303"/>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square" lIns="0" tIns="67414" rIns="0" bIns="67414" anchor="ctr">
            <a:spAutoFit/>
          </a:bodyPr>
          <a:lstStyle/>
          <a:p>
            <a:pPr algn="ctr">
              <a:lnSpc>
                <a:spcPct val="80000"/>
              </a:lnSpc>
            </a:pPr>
            <a:r>
              <a:rPr lang="en-US" sz="1600" b="1" dirty="0">
                <a:solidFill>
                  <a:srgbClr val="EF3E42"/>
                </a:solidFill>
                <a:latin typeface="Inconsolata" panose="00000509000000000000" pitchFamily="49" charset="0"/>
              </a:rPr>
              <a:t>SC(age!=2)=2</a:t>
            </a:r>
          </a:p>
        </p:txBody>
      </p:sp>
      <p:sp>
        <p:nvSpPr>
          <p:cNvPr id="33" name="Rounded Rectangular Callout 32"/>
          <p:cNvSpPr/>
          <p:nvPr/>
        </p:nvSpPr>
        <p:spPr bwMode="auto">
          <a:xfrm flipH="1">
            <a:off x="5410200" y="2997328"/>
            <a:ext cx="1625391" cy="368560"/>
          </a:xfrm>
          <a:prstGeom prst="wedgeRoundRectCallout">
            <a:avLst>
              <a:gd name="adj1" fmla="val 32736"/>
              <a:gd name="adj2" fmla="val 87303"/>
              <a:gd name="adj3" fmla="val 16667"/>
            </a:avLst>
          </a:prstGeom>
          <a:solidFill>
            <a:schemeClr val="bg1"/>
          </a:solidFill>
          <a:ln w="28575" cap="flat" cmpd="sng" algn="ctr">
            <a:solidFill>
              <a:srgbClr val="646464"/>
            </a:solidFill>
            <a:prstDash val="solid"/>
            <a:round/>
            <a:headEnd type="none" w="sm" len="sm"/>
            <a:tailEnd type="triangle" w="med" len="med"/>
          </a:ln>
          <a:effectLst/>
        </p:spPr>
        <p:txBody>
          <a:bodyPr wrap="square" lIns="0" tIns="67414" rIns="0" bIns="67414" anchor="ctr">
            <a:spAutoFit/>
          </a:bodyPr>
          <a:lstStyle/>
          <a:p>
            <a:pPr algn="ctr">
              <a:lnSpc>
                <a:spcPct val="80000"/>
              </a:lnSpc>
            </a:pPr>
            <a:r>
              <a:rPr lang="en-US" sz="1600" b="1" dirty="0">
                <a:solidFill>
                  <a:srgbClr val="EF3E42"/>
                </a:solidFill>
                <a:latin typeface="Inconsolata" panose="00000509000000000000" pitchFamily="49" charset="0"/>
              </a:rPr>
              <a:t>SC(age!=2)=2</a:t>
            </a:r>
          </a:p>
        </p:txBody>
      </p:sp>
      <p:sp>
        <p:nvSpPr>
          <p:cNvPr id="14" name="Text Box 4">
            <a:extLst>
              <a:ext uri="{FF2B5EF4-FFF2-40B4-BE49-F238E27FC236}">
                <a16:creationId xmlns:a16="http://schemas.microsoft.com/office/drawing/2014/main" id="{81F541DD-E064-457C-823F-B8B1BF9A1064}"/>
              </a:ext>
            </a:extLst>
          </p:cNvPr>
          <p:cNvSpPr txBox="1">
            <a:spLocks noChangeArrowheads="1"/>
          </p:cNvSpPr>
          <p:nvPr/>
        </p:nvSpPr>
        <p:spPr bwMode="auto">
          <a:xfrm>
            <a:off x="6004560" y="1836849"/>
            <a:ext cx="2834640" cy="646331"/>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people </a:t>
            </a:r>
            <a:br>
              <a:rPr lang="en-US" b="0" dirty="0">
                <a:solidFill>
                  <a:schemeClr val="tx1">
                    <a:lumMod val="65000"/>
                    <a:lumOff val="35000"/>
                  </a:schemeClr>
                </a:solidFill>
              </a:rPr>
            </a:br>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age != 2</a:t>
            </a:r>
          </a:p>
        </p:txBody>
      </p:sp>
    </p:spTree>
    <p:extLst>
      <p:ext uri="{BB962C8B-B14F-4D97-AF65-F5344CB8AC3E}">
        <p14:creationId xmlns:p14="http://schemas.microsoft.com/office/powerpoint/2010/main" val="1097725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250"/>
                                        <p:tgtEl>
                                          <p:spTgt spid="23"/>
                                        </p:tgtEl>
                                      </p:cBhvr>
                                    </p:animEffect>
                                  </p:childTnLst>
                                </p:cTn>
                              </p:par>
                            </p:childTnLst>
                          </p:cTn>
                        </p:par>
                        <p:par>
                          <p:cTn id="8" fill="hold">
                            <p:stCondLst>
                              <p:cond delay="250"/>
                            </p:stCondLst>
                            <p:childTnLst>
                              <p:par>
                                <p:cTn id="9" presetID="10" presetClass="entr" presetSubtype="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250"/>
                                        <p:tgtEl>
                                          <p:spTgt spid="3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250"/>
                                        <p:tgtEl>
                                          <p:spTgt spid="23"/>
                                        </p:tgtEl>
                                      </p:cBhvr>
                                    </p:animEffect>
                                    <p:set>
                                      <p:cBhvr>
                                        <p:cTn id="16" dur="1" fill="hold">
                                          <p:stCondLst>
                                            <p:cond delay="249"/>
                                          </p:stCondLst>
                                        </p:cTn>
                                        <p:tgtEl>
                                          <p:spTgt spid="23"/>
                                        </p:tgtEl>
                                        <p:attrNameLst>
                                          <p:attrName>style.visibility</p:attrName>
                                        </p:attrNameLst>
                                      </p:cBhvr>
                                      <p:to>
                                        <p:strVal val="hidden"/>
                                      </p:to>
                                    </p:set>
                                  </p:childTnLst>
                                </p:cTn>
                              </p:par>
                              <p:par>
                                <p:cTn id="17" presetID="10" presetClass="exit" presetSubtype="0" fill="hold" grpId="1" nodeType="withEffect">
                                  <p:stCondLst>
                                    <p:cond delay="0"/>
                                  </p:stCondLst>
                                  <p:childTnLst>
                                    <p:animEffect transition="out" filter="fade">
                                      <p:cBhvr>
                                        <p:cTn id="18" dur="250"/>
                                        <p:tgtEl>
                                          <p:spTgt spid="30"/>
                                        </p:tgtEl>
                                      </p:cBhvr>
                                    </p:animEffect>
                                    <p:set>
                                      <p:cBhvr>
                                        <p:cTn id="19" dur="1" fill="hold">
                                          <p:stCondLst>
                                            <p:cond delay="249"/>
                                          </p:stCondLst>
                                        </p:cTn>
                                        <p:tgtEl>
                                          <p:spTgt spid="30"/>
                                        </p:tgtEl>
                                        <p:attrNameLst>
                                          <p:attrName>style.visibility</p:attrName>
                                        </p:attrNameLst>
                                      </p:cBhvr>
                                      <p:to>
                                        <p:strVal val="hidden"/>
                                      </p:to>
                                    </p:set>
                                  </p:childTnLst>
                                </p:cTn>
                              </p:par>
                            </p:childTnLst>
                          </p:cTn>
                        </p:par>
                        <p:par>
                          <p:cTn id="20" fill="hold">
                            <p:stCondLst>
                              <p:cond delay="250"/>
                            </p:stCondLst>
                            <p:childTnLst>
                              <p:par>
                                <p:cTn id="21" presetID="10"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250"/>
                                        <p:tgtEl>
                                          <p:spTgt spid="27"/>
                                        </p:tgtEl>
                                      </p:cBhvr>
                                    </p:animEffect>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32"/>
                                        </p:tgtEl>
                                        <p:attrNameLst>
                                          <p:attrName>style.visibility</p:attrName>
                                        </p:attrNameLst>
                                      </p:cBhvr>
                                      <p:to>
                                        <p:strVal val="visible"/>
                                      </p:to>
                                    </p:set>
                                    <p:animEffect transition="in" filter="fade">
                                      <p:cBhvr>
                                        <p:cTn id="30" dur="250"/>
                                        <p:tgtEl>
                                          <p:spTgt spid="3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animEffect transition="in" filter="fade">
                                      <p:cBhvr>
                                        <p:cTn id="33" dur="250"/>
                                        <p:tgtEl>
                                          <p:spTgt spid="3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250"/>
                                        <p:tgtEl>
                                          <p:spTgt spid="2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47106">
                                            <p:txEl>
                                              <p:pRg st="3" end="3"/>
                                            </p:txEl>
                                          </p:spTgt>
                                        </p:tgtEl>
                                        <p:attrNameLst>
                                          <p:attrName>style.visibility</p:attrName>
                                        </p:attrNameLst>
                                      </p:cBhvr>
                                      <p:to>
                                        <p:strVal val="visible"/>
                                      </p:to>
                                    </p:set>
                                    <p:animEffect transition="in" filter="fade">
                                      <p:cBhvr>
                                        <p:cTn id="43" dur="250"/>
                                        <p:tgtEl>
                                          <p:spTgt spid="4710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P spid="24" grpId="0" animBg="1"/>
      <p:bldP spid="27" grpId="0" animBg="1"/>
      <p:bldP spid="28" grpId="0"/>
      <p:bldP spid="30" grpId="0" animBg="1"/>
      <p:bldP spid="30" grpId="1" animBg="1"/>
      <p:bldP spid="32" grpId="0" animBg="1"/>
      <p:bldP spid="33" grpId="0" animBg="1"/>
    </p:bldLst>
  </p:timing>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130" name="Title 1"/>
          <p:cNvSpPr>
            <a:spLocks noGrp="1"/>
          </p:cNvSpPr>
          <p:nvPr>
            <p:ph type="title"/>
          </p:nvPr>
        </p:nvSpPr>
        <p:spPr>
          <a:prstGeom prst="rect">
            <a:avLst/>
          </a:prstGeom>
        </p:spPr>
        <p:txBody>
          <a:bodyPr/>
          <a:lstStyle/>
          <a:p>
            <a:r>
              <a:rPr lang="en-US" dirty="0"/>
              <a:t>SELECTIONS – COMPLEX PREDICATES</a:t>
            </a:r>
          </a:p>
        </p:txBody>
      </p:sp>
      <p:sp>
        <p:nvSpPr>
          <p:cNvPr id="48131" name="Content Placeholder 2"/>
          <p:cNvSpPr>
            <a:spLocks noGrp="1"/>
          </p:cNvSpPr>
          <p:nvPr>
            <p:ph idx="1"/>
          </p:nvPr>
        </p:nvSpPr>
        <p:spPr>
          <a:prstGeom prst="rect">
            <a:avLst/>
          </a:prstGeom>
        </p:spPr>
        <p:txBody>
          <a:bodyPr/>
          <a:lstStyle/>
          <a:p>
            <a:r>
              <a:rPr lang="en-US" b="1" dirty="0"/>
              <a:t>Conjunction: </a:t>
            </a:r>
          </a:p>
          <a:p>
            <a:pPr lvl="1"/>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(P1 ⋀ P2) =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(P1) ∙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(P2)</a:t>
            </a:r>
          </a:p>
          <a:p>
            <a:pPr lvl="1"/>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(age=2 ⋀ name LIKE 'A%')</a:t>
            </a:r>
          </a:p>
          <a:p>
            <a:endParaRPr lang="en-US" sz="1200" dirty="0"/>
          </a:p>
          <a:p>
            <a:r>
              <a:rPr lang="en-US" dirty="0"/>
              <a:t>This assumes that the predicates are </a:t>
            </a:r>
            <a:r>
              <a:rPr lang="en-US" b="1" u="sng" dirty="0"/>
              <a:t>independent</a:t>
            </a:r>
            <a:r>
              <a:rPr lang="en-US" dirty="0"/>
              <a:t>.</a:t>
            </a:r>
          </a:p>
        </p:txBody>
      </p:sp>
      <p:sp>
        <p:nvSpPr>
          <p:cNvPr id="3" name="Slide Number Placeholder 2">
            <a:extLst>
              <a:ext uri="{FF2B5EF4-FFF2-40B4-BE49-F238E27FC236}">
                <a16:creationId xmlns:a16="http://schemas.microsoft.com/office/drawing/2014/main" id="{BD0DE06D-50E4-4009-966F-4678EE8BE8FD}"/>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66</a:t>
            </a:fld>
            <a:endParaRPr lang="en-US">
              <a:solidFill>
                <a:prstClr val="white">
                  <a:lumMod val="50000"/>
                </a:prstClr>
              </a:solidFill>
            </a:endParaRPr>
          </a:p>
        </p:txBody>
      </p:sp>
      <p:sp>
        <p:nvSpPr>
          <p:cNvPr id="12" name="Rounded Rectangular Callout 11" hidden="1"/>
          <p:cNvSpPr/>
          <p:nvPr/>
        </p:nvSpPr>
        <p:spPr bwMode="auto">
          <a:xfrm flipH="1">
            <a:off x="5292678" y="3195909"/>
            <a:ext cx="2441482" cy="312800"/>
          </a:xfrm>
          <a:prstGeom prst="wedgeRoundRectCallout">
            <a:avLst>
              <a:gd name="adj1" fmla="val 39500"/>
              <a:gd name="adj2" fmla="val -88512"/>
              <a:gd name="adj3" fmla="val 16667"/>
            </a:avLst>
          </a:prstGeom>
          <a:solidFill>
            <a:schemeClr val="bg1"/>
          </a:solidFill>
          <a:ln w="28575" cap="flat" cmpd="sng" algn="ctr">
            <a:solidFill>
              <a:schemeClr val="bg1">
                <a:lumMod val="50000"/>
              </a:schemeClr>
            </a:solidFill>
            <a:prstDash val="solid"/>
            <a:round/>
            <a:headEnd type="none" w="sm" len="sm"/>
            <a:tailEnd type="triangle" w="med" len="med"/>
          </a:ln>
          <a:effectLst/>
        </p:spPr>
        <p:txBody>
          <a:bodyPr lIns="0" tIns="67414" rIns="0" bIns="67414" anchor="ctr">
            <a:spAutoFit/>
          </a:bodyPr>
          <a:lstStyle/>
          <a:p>
            <a:pPr>
              <a:lnSpc>
                <a:spcPct val="80000"/>
              </a:lnSpc>
              <a:defRPr/>
            </a:pPr>
            <a:r>
              <a:rPr lang="en-US" sz="1191" dirty="0">
                <a:solidFill>
                  <a:schemeClr val="bg2">
                    <a:lumMod val="50000"/>
                  </a:schemeClr>
                </a:solidFill>
                <a:latin typeface="Times New Roman" pitchFamily="-112" charset="0"/>
              </a:rPr>
              <a:t>Not always true in practice!</a:t>
            </a:r>
          </a:p>
        </p:txBody>
      </p:sp>
      <p:sp>
        <p:nvSpPr>
          <p:cNvPr id="11" name="Text Box 4">
            <a:extLst>
              <a:ext uri="{FF2B5EF4-FFF2-40B4-BE49-F238E27FC236}">
                <a16:creationId xmlns:a16="http://schemas.microsoft.com/office/drawing/2014/main" id="{9AB48917-5D39-4B1A-838C-BC543C124DC5}"/>
              </a:ext>
            </a:extLst>
          </p:cNvPr>
          <p:cNvSpPr txBox="1">
            <a:spLocks noChangeArrowheads="1"/>
          </p:cNvSpPr>
          <p:nvPr/>
        </p:nvSpPr>
        <p:spPr bwMode="auto">
          <a:xfrm>
            <a:off x="6004560" y="1836849"/>
            <a:ext cx="2834640" cy="923330"/>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people </a:t>
            </a:r>
            <a:br>
              <a:rPr lang="en-US" b="0" dirty="0">
                <a:solidFill>
                  <a:schemeClr val="tx1">
                    <a:lumMod val="65000"/>
                    <a:lumOff val="35000"/>
                  </a:schemeClr>
                </a:solidFill>
              </a:rPr>
            </a:br>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age = 2</a:t>
            </a:r>
          </a:p>
          <a:p>
            <a:r>
              <a:rPr lang="en-US" b="0" dirty="0">
                <a:solidFill>
                  <a:schemeClr val="tx1">
                    <a:lumMod val="65000"/>
                    <a:lumOff val="35000"/>
                  </a:schemeClr>
                </a:solidFill>
              </a:rPr>
              <a:t>   </a:t>
            </a:r>
            <a:r>
              <a:rPr lang="en-US" dirty="0">
                <a:solidFill>
                  <a:schemeClr val="tx1">
                    <a:lumMod val="65000"/>
                    <a:lumOff val="35000"/>
                  </a:schemeClr>
                </a:solidFill>
              </a:rPr>
              <a:t>AND</a:t>
            </a:r>
            <a:r>
              <a:rPr lang="en-US" b="0" dirty="0">
                <a:solidFill>
                  <a:schemeClr val="tx1">
                    <a:lumMod val="65000"/>
                    <a:lumOff val="35000"/>
                  </a:schemeClr>
                </a:solidFill>
              </a:rPr>
              <a:t> name </a:t>
            </a:r>
            <a:r>
              <a:rPr lang="en-US" dirty="0">
                <a:solidFill>
                  <a:schemeClr val="tx1">
                    <a:lumMod val="65000"/>
                    <a:lumOff val="35000"/>
                  </a:schemeClr>
                </a:solidFill>
              </a:rPr>
              <a:t>LIKE</a:t>
            </a:r>
            <a:r>
              <a:rPr lang="en-US" b="0" dirty="0">
                <a:solidFill>
                  <a:schemeClr val="tx1">
                    <a:lumMod val="65000"/>
                    <a:lumOff val="35000"/>
                  </a:schemeClr>
                </a:solidFill>
              </a:rPr>
              <a:t> 'A%'</a:t>
            </a:r>
          </a:p>
        </p:txBody>
      </p:sp>
      <p:sp>
        <p:nvSpPr>
          <p:cNvPr id="14" name="Rectangle 10">
            <a:extLst>
              <a:ext uri="{FF2B5EF4-FFF2-40B4-BE49-F238E27FC236}">
                <a16:creationId xmlns:a16="http://schemas.microsoft.com/office/drawing/2014/main" id="{4D6C4F53-69A8-473D-9526-08DE31831EEB}"/>
              </a:ext>
            </a:extLst>
          </p:cNvPr>
          <p:cNvSpPr>
            <a:spLocks noChangeArrowheads="1"/>
          </p:cNvSpPr>
          <p:nvPr/>
        </p:nvSpPr>
        <p:spPr bwMode="auto">
          <a:xfrm>
            <a:off x="6004560" y="3059206"/>
            <a:ext cx="2834640" cy="1428750"/>
          </a:xfrm>
          <a:prstGeom prst="rect">
            <a:avLst/>
          </a:prstGeom>
          <a:solidFill>
            <a:schemeClr val="bg1">
              <a:lumMod val="85000"/>
            </a:schemeClr>
          </a:solidFill>
          <a:ln w="28575" algn="ctr">
            <a:solidFill>
              <a:srgbClr val="646464"/>
            </a:solidFill>
            <a:round/>
            <a:headEnd type="none" w="sm" len="sm"/>
            <a:tailEnd type="triangle" w="med" len="med"/>
          </a:ln>
        </p:spPr>
        <p:txBody>
          <a:bodyPr wrap="none" anchor="ctr"/>
          <a:lstStyle/>
          <a:p>
            <a:endParaRPr lang="en-US">
              <a:solidFill>
                <a:schemeClr val="tx1">
                  <a:lumMod val="65000"/>
                  <a:lumOff val="35000"/>
                </a:schemeClr>
              </a:solidFill>
            </a:endParaRPr>
          </a:p>
        </p:txBody>
      </p:sp>
      <p:sp>
        <p:nvSpPr>
          <p:cNvPr id="16" name="Oval 11">
            <a:extLst>
              <a:ext uri="{FF2B5EF4-FFF2-40B4-BE49-F238E27FC236}">
                <a16:creationId xmlns:a16="http://schemas.microsoft.com/office/drawing/2014/main" id="{F8C52721-D8BA-4240-8E09-2D77B9355713}"/>
              </a:ext>
            </a:extLst>
          </p:cNvPr>
          <p:cNvSpPr>
            <a:spLocks noChangeArrowheads="1"/>
          </p:cNvSpPr>
          <p:nvPr/>
        </p:nvSpPr>
        <p:spPr bwMode="auto">
          <a:xfrm>
            <a:off x="6529440" y="3245154"/>
            <a:ext cx="1096972" cy="1050551"/>
          </a:xfrm>
          <a:prstGeom prst="ellipse">
            <a:avLst/>
          </a:prstGeom>
          <a:solidFill>
            <a:srgbClr val="F76D6D">
              <a:alpha val="50195"/>
            </a:srgbClr>
          </a:solidFill>
          <a:ln w="28575" algn="ctr">
            <a:solidFill>
              <a:srgbClr val="646464"/>
            </a:solidFill>
            <a:round/>
            <a:headEnd type="none" w="sm" len="sm"/>
            <a:tailEnd type="triangle" w="med" len="med"/>
          </a:ln>
        </p:spPr>
        <p:txBody>
          <a:bodyPr wrap="none" lIns="67414" tIns="33707" rIns="67414" bIns="33707" anchor="ctr"/>
          <a:lstStyle/>
          <a:p>
            <a:endParaRPr lang="en-US" sz="1191"/>
          </a:p>
        </p:txBody>
      </p:sp>
      <p:sp>
        <p:nvSpPr>
          <p:cNvPr id="17" name="Oval 16">
            <a:extLst>
              <a:ext uri="{FF2B5EF4-FFF2-40B4-BE49-F238E27FC236}">
                <a16:creationId xmlns:a16="http://schemas.microsoft.com/office/drawing/2014/main" id="{730D09B8-5D1C-41B0-B047-B4E6D42C9E15}"/>
              </a:ext>
            </a:extLst>
          </p:cNvPr>
          <p:cNvSpPr/>
          <p:nvPr/>
        </p:nvSpPr>
        <p:spPr bwMode="auto">
          <a:xfrm>
            <a:off x="7218397" y="3245154"/>
            <a:ext cx="1096972" cy="1050551"/>
          </a:xfrm>
          <a:prstGeom prst="ellipse">
            <a:avLst/>
          </a:prstGeom>
          <a:solidFill>
            <a:srgbClr val="474866">
              <a:alpha val="50000"/>
            </a:srgbClr>
          </a:solidFill>
          <a:ln w="28575" cap="flat" cmpd="sng" algn="ctr">
            <a:solidFill>
              <a:srgbClr val="646464"/>
            </a:solidFill>
            <a:prstDash val="solid"/>
            <a:round/>
            <a:headEnd type="none" w="sm" len="sm"/>
            <a:tailEnd type="triangle" w="med" len="med"/>
          </a:ln>
          <a:effectLst/>
        </p:spPr>
        <p:txBody>
          <a:bodyPr wrap="none" lIns="67414" tIns="33707" rIns="67414" bIns="33707" anchor="ctr"/>
          <a:lstStyle/>
          <a:p>
            <a:pPr>
              <a:defRPr/>
            </a:pPr>
            <a:endParaRPr lang="en-US" sz="1191">
              <a:latin typeface="Times New Roman" pitchFamily="-112" charset="0"/>
            </a:endParaRPr>
          </a:p>
        </p:txBody>
      </p:sp>
      <p:sp>
        <p:nvSpPr>
          <p:cNvPr id="18" name="TextBox 8">
            <a:extLst>
              <a:ext uri="{FF2B5EF4-FFF2-40B4-BE49-F238E27FC236}">
                <a16:creationId xmlns:a16="http://schemas.microsoft.com/office/drawing/2014/main" id="{C8EB9BE3-3819-4841-9FB1-33263E38B128}"/>
              </a:ext>
            </a:extLst>
          </p:cNvPr>
          <p:cNvSpPr txBox="1">
            <a:spLocks noChangeArrowheads="1"/>
          </p:cNvSpPr>
          <p:nvPr/>
        </p:nvSpPr>
        <p:spPr bwMode="auto">
          <a:xfrm>
            <a:off x="6004560" y="3520949"/>
            <a:ext cx="487203" cy="498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2800" b="1" u="none" dirty="0">
                <a:solidFill>
                  <a:srgbClr val="646464"/>
                </a:solidFill>
                <a:latin typeface="Museo Sans 500" panose="02000000000000000000" pitchFamily="50" charset="0"/>
              </a:rPr>
              <a:t>P</a:t>
            </a:r>
            <a:r>
              <a:rPr lang="en-US" sz="2800" b="1" u="none" baseline="-25000" dirty="0">
                <a:solidFill>
                  <a:srgbClr val="646464"/>
                </a:solidFill>
                <a:latin typeface="Museo Sans 500" panose="02000000000000000000" pitchFamily="50" charset="0"/>
              </a:rPr>
              <a:t>1</a:t>
            </a:r>
          </a:p>
        </p:txBody>
      </p:sp>
      <p:sp>
        <p:nvSpPr>
          <p:cNvPr id="19" name="TextBox 9">
            <a:extLst>
              <a:ext uri="{FF2B5EF4-FFF2-40B4-BE49-F238E27FC236}">
                <a16:creationId xmlns:a16="http://schemas.microsoft.com/office/drawing/2014/main" id="{6D88094F-490E-4637-8C68-1C7DBAFE42D2}"/>
              </a:ext>
            </a:extLst>
          </p:cNvPr>
          <p:cNvSpPr txBox="1">
            <a:spLocks noChangeArrowheads="1"/>
          </p:cNvSpPr>
          <p:nvPr/>
        </p:nvSpPr>
        <p:spPr bwMode="auto">
          <a:xfrm>
            <a:off x="8357288" y="3520949"/>
            <a:ext cx="506439" cy="498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33707" rIns="67414" bIns="33707">
            <a:spAutoFit/>
          </a:bodyPr>
          <a:lstStyle>
            <a:defPPr>
              <a:defRPr lang="en-US"/>
            </a:defPPr>
            <a:lvl1pPr>
              <a:defRPr sz="2800" u="none">
                <a:solidFill>
                  <a:srgbClr val="646464"/>
                </a:solidFill>
                <a:latin typeface="Proxima Nova Rg" panose="02000506030000020004" pitchFamily="50" charset="0"/>
                <a:ea typeface="ＭＳ Ｐゴシック" charset="-128"/>
              </a:defRPr>
            </a:lvl1pPr>
            <a:lvl2pPr marL="742950" indent="-285750">
              <a:defRPr sz="3100" u="sng">
                <a:latin typeface="Times New Roman" pitchFamily="18" charset="0"/>
                <a:ea typeface="ＭＳ Ｐゴシック" charset="-128"/>
              </a:defRPr>
            </a:lvl2pPr>
            <a:lvl3pPr marL="1143000" indent="-228600">
              <a:defRPr sz="3100" u="sng">
                <a:latin typeface="Times New Roman" pitchFamily="18" charset="0"/>
                <a:ea typeface="ＭＳ Ｐゴシック" charset="-128"/>
              </a:defRPr>
            </a:lvl3pPr>
            <a:lvl4pPr marL="1600200" indent="-228600">
              <a:defRPr sz="3100" u="sng">
                <a:latin typeface="Times New Roman" pitchFamily="18" charset="0"/>
                <a:ea typeface="ＭＳ Ｐゴシック" charset="-128"/>
              </a:defRPr>
            </a:lvl4pPr>
            <a:lvl5pPr marL="2057400" indent="-228600">
              <a:defRPr sz="3100" u="sng">
                <a:latin typeface="Times New Roman" pitchFamily="18" charset="0"/>
                <a:ea typeface="ＭＳ Ｐゴシック" charset="-128"/>
              </a:defRPr>
            </a:lvl5pPr>
            <a:lvl6pPr marL="2514600" indent="-228600" algn="ctr" eaLnBrk="0" fontAlgn="base" hangingPunct="0">
              <a:spcBef>
                <a:spcPct val="0"/>
              </a:spcBef>
              <a:spcAft>
                <a:spcPct val="0"/>
              </a:spcAft>
              <a:defRPr sz="3100" u="sng">
                <a:latin typeface="Times New Roman" pitchFamily="18" charset="0"/>
                <a:ea typeface="ＭＳ Ｐゴシック" charset="-128"/>
              </a:defRPr>
            </a:lvl6pPr>
            <a:lvl7pPr marL="2971800" indent="-228600" algn="ctr" eaLnBrk="0" fontAlgn="base" hangingPunct="0">
              <a:spcBef>
                <a:spcPct val="0"/>
              </a:spcBef>
              <a:spcAft>
                <a:spcPct val="0"/>
              </a:spcAft>
              <a:defRPr sz="3100" u="sng">
                <a:latin typeface="Times New Roman" pitchFamily="18" charset="0"/>
                <a:ea typeface="ＭＳ Ｐゴシック" charset="-128"/>
              </a:defRPr>
            </a:lvl7pPr>
            <a:lvl8pPr marL="3429000" indent="-228600" algn="ctr" eaLnBrk="0" fontAlgn="base" hangingPunct="0">
              <a:spcBef>
                <a:spcPct val="0"/>
              </a:spcBef>
              <a:spcAft>
                <a:spcPct val="0"/>
              </a:spcAft>
              <a:defRPr sz="3100" u="sng">
                <a:latin typeface="Times New Roman" pitchFamily="18" charset="0"/>
                <a:ea typeface="ＭＳ Ｐゴシック" charset="-128"/>
              </a:defRPr>
            </a:lvl8pPr>
            <a:lvl9pPr marL="3886200" indent="-228600" algn="ctr" eaLnBrk="0" fontAlgn="base" hangingPunct="0">
              <a:spcBef>
                <a:spcPct val="0"/>
              </a:spcBef>
              <a:spcAft>
                <a:spcPct val="0"/>
              </a:spcAft>
              <a:defRPr sz="3100" u="sng">
                <a:latin typeface="Times New Roman" pitchFamily="18" charset="0"/>
                <a:ea typeface="ＭＳ Ｐゴシック" charset="-128"/>
              </a:defRPr>
            </a:lvl9pPr>
          </a:lstStyle>
          <a:p>
            <a:r>
              <a:rPr lang="en-US" b="1" dirty="0">
                <a:latin typeface="Museo Sans 500" panose="02000000000000000000" pitchFamily="50" charset="0"/>
              </a:rPr>
              <a:t>P</a:t>
            </a:r>
            <a:r>
              <a:rPr lang="en-US" b="1" baseline="-25000" dirty="0">
                <a:latin typeface="Museo Sans 500" panose="02000000000000000000" pitchFamily="50" charset="0"/>
              </a:rPr>
              <a:t>2</a:t>
            </a:r>
          </a:p>
        </p:txBody>
      </p:sp>
      <p:sp>
        <p:nvSpPr>
          <p:cNvPr id="22" name="Freeform: Shape 21">
            <a:extLst>
              <a:ext uri="{FF2B5EF4-FFF2-40B4-BE49-F238E27FC236}">
                <a16:creationId xmlns:a16="http://schemas.microsoft.com/office/drawing/2014/main" id="{270DE7CA-1CD8-4A18-A44A-0389AD14ED95}"/>
              </a:ext>
            </a:extLst>
          </p:cNvPr>
          <p:cNvSpPr>
            <a:spLocks noChangeArrowheads="1"/>
          </p:cNvSpPr>
          <p:nvPr/>
        </p:nvSpPr>
        <p:spPr bwMode="auto">
          <a:xfrm>
            <a:off x="7218397" y="3367021"/>
            <a:ext cx="408015" cy="811374"/>
          </a:xfrm>
          <a:custGeom>
            <a:avLst/>
            <a:gdLst>
              <a:gd name="connsiteX0" fmla="*/ 204008 w 408015"/>
              <a:gd name="connsiteY0" fmla="*/ 0 h 811374"/>
              <a:gd name="connsiteX1" fmla="*/ 247367 w 408015"/>
              <a:gd name="connsiteY1" fmla="*/ 34261 h 811374"/>
              <a:gd name="connsiteX2" fmla="*/ 408015 w 408015"/>
              <a:gd name="connsiteY2" fmla="*/ 405687 h 811374"/>
              <a:gd name="connsiteX3" fmla="*/ 247367 w 408015"/>
              <a:gd name="connsiteY3" fmla="*/ 777113 h 811374"/>
              <a:gd name="connsiteX4" fmla="*/ 204008 w 408015"/>
              <a:gd name="connsiteY4" fmla="*/ 811374 h 811374"/>
              <a:gd name="connsiteX5" fmla="*/ 160648 w 408015"/>
              <a:gd name="connsiteY5" fmla="*/ 777113 h 811374"/>
              <a:gd name="connsiteX6" fmla="*/ 0 w 408015"/>
              <a:gd name="connsiteY6" fmla="*/ 405687 h 811374"/>
              <a:gd name="connsiteX7" fmla="*/ 160648 w 408015"/>
              <a:gd name="connsiteY7" fmla="*/ 34261 h 81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015" h="811374">
                <a:moveTo>
                  <a:pt x="204008" y="0"/>
                </a:moveTo>
                <a:lnTo>
                  <a:pt x="247367" y="34261"/>
                </a:lnTo>
                <a:cubicBezTo>
                  <a:pt x="346624" y="129317"/>
                  <a:pt x="408015" y="260636"/>
                  <a:pt x="408015" y="405687"/>
                </a:cubicBezTo>
                <a:cubicBezTo>
                  <a:pt x="408015" y="550738"/>
                  <a:pt x="346624" y="682057"/>
                  <a:pt x="247367" y="777113"/>
                </a:cubicBezTo>
                <a:lnTo>
                  <a:pt x="204008" y="811374"/>
                </a:lnTo>
                <a:lnTo>
                  <a:pt x="160648" y="777113"/>
                </a:lnTo>
                <a:cubicBezTo>
                  <a:pt x="61392" y="682057"/>
                  <a:pt x="0" y="550738"/>
                  <a:pt x="0" y="405687"/>
                </a:cubicBezTo>
                <a:cubicBezTo>
                  <a:pt x="0" y="260636"/>
                  <a:pt x="61392" y="129317"/>
                  <a:pt x="160648" y="34261"/>
                </a:cubicBezTo>
                <a:close/>
              </a:path>
            </a:pathLst>
          </a:custGeom>
          <a:solidFill>
            <a:srgbClr val="9E7C8B">
              <a:alpha val="50196"/>
            </a:srgbClr>
          </a:solidFill>
          <a:ln w="28575" algn="ctr">
            <a:solidFill>
              <a:srgbClr val="646464"/>
            </a:solidFill>
            <a:round/>
            <a:headEnd type="none" w="sm" len="sm"/>
            <a:tailEnd type="triangle" w="med" len="med"/>
          </a:ln>
        </p:spPr>
        <p:txBody>
          <a:bodyPr wrap="square" lIns="67414" tIns="33707" rIns="67414" bIns="33707" anchor="ctr">
            <a:noAutofit/>
          </a:bodyPr>
          <a:lstStyle/>
          <a:p>
            <a:endParaRPr lang="en-US" sz="1191" dirty="0"/>
          </a:p>
        </p:txBody>
      </p:sp>
    </p:spTree>
    <p:extLst>
      <p:ext uri="{BB962C8B-B14F-4D97-AF65-F5344CB8AC3E}">
        <p14:creationId xmlns:p14="http://schemas.microsoft.com/office/powerpoint/2010/main" val="16578563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mph" presetSubtype="0" grpId="0" nodeType="clickEffect">
                                  <p:stCondLst>
                                    <p:cond delay="0"/>
                                  </p:stCondLst>
                                  <p:childTnLst>
                                    <p:set>
                                      <p:cBhvr>
                                        <p:cTn id="11" dur="indefinite"/>
                                        <p:tgtEl>
                                          <p:spTgt spid="16"/>
                                        </p:tgtEl>
                                        <p:attrNameLst>
                                          <p:attrName>style.opacity</p:attrName>
                                        </p:attrNameLst>
                                      </p:cBhvr>
                                      <p:to>
                                        <p:strVal val="0.25"/>
                                      </p:to>
                                    </p:set>
                                    <p:animEffect filter="image" prLst="opacity: 0.25">
                                      <p:cBhvr rctx="IE">
                                        <p:cTn id="12" dur="indefinite"/>
                                        <p:tgtEl>
                                          <p:spTgt spid="16"/>
                                        </p:tgtEl>
                                      </p:cBhvr>
                                    </p:animEffect>
                                  </p:childTnLst>
                                </p:cTn>
                              </p:par>
                              <p:par>
                                <p:cTn id="13" presetID="9" presetClass="emph" presetSubtype="0" grpId="0" nodeType="withEffect">
                                  <p:stCondLst>
                                    <p:cond delay="0"/>
                                  </p:stCondLst>
                                  <p:childTnLst>
                                    <p:set>
                                      <p:cBhvr>
                                        <p:cTn id="14" dur="indefinite"/>
                                        <p:tgtEl>
                                          <p:spTgt spid="17"/>
                                        </p:tgtEl>
                                        <p:attrNameLst>
                                          <p:attrName>style.opacity</p:attrName>
                                        </p:attrNameLst>
                                      </p:cBhvr>
                                      <p:to>
                                        <p:strVal val="0.25"/>
                                      </p:to>
                                    </p:set>
                                    <p:animEffect filter="image" prLst="opacity: 0.25">
                                      <p:cBhvr rctx="IE">
                                        <p:cTn id="15" dur="indefinite"/>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6" grpId="0" animBg="1"/>
      <p:bldP spid="17" grpId="0" animBg="1"/>
    </p:bldLst>
  </p:timing>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9154" name="Title 1"/>
          <p:cNvSpPr>
            <a:spLocks noGrp="1"/>
          </p:cNvSpPr>
          <p:nvPr>
            <p:ph type="title"/>
          </p:nvPr>
        </p:nvSpPr>
        <p:spPr>
          <a:prstGeom prst="rect">
            <a:avLst/>
          </a:prstGeom>
        </p:spPr>
        <p:txBody>
          <a:bodyPr/>
          <a:lstStyle/>
          <a:p>
            <a:r>
              <a:rPr lang="en-US" dirty="0"/>
              <a:t>SELECTIONS – COMPLEX PREDICATES</a:t>
            </a:r>
          </a:p>
        </p:txBody>
      </p:sp>
      <p:sp>
        <p:nvSpPr>
          <p:cNvPr id="49155" name="Content Placeholder 2"/>
          <p:cNvSpPr>
            <a:spLocks noGrp="1"/>
          </p:cNvSpPr>
          <p:nvPr>
            <p:ph idx="1"/>
          </p:nvPr>
        </p:nvSpPr>
        <p:spPr>
          <a:prstGeom prst="rect">
            <a:avLst/>
          </a:prstGeom>
        </p:spPr>
        <p:txBody>
          <a:bodyPr/>
          <a:lstStyle/>
          <a:p>
            <a:r>
              <a:rPr lang="en-US" b="1" dirty="0"/>
              <a:t>Disjunction: </a:t>
            </a:r>
          </a:p>
          <a:p>
            <a:pPr lvl="1"/>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(P1 ⋁ P2)</a:t>
            </a:r>
            <a:br>
              <a:rPr lang="en-US" b="1" dirty="0">
                <a:solidFill>
                  <a:srgbClr val="EF3E42"/>
                </a:solidFill>
                <a:latin typeface="Inconsolata" panose="00000509000000000000" pitchFamily="49" charset="0"/>
              </a:rPr>
            </a:br>
            <a:r>
              <a:rPr lang="en-US" b="1" dirty="0">
                <a:solidFill>
                  <a:srgbClr val="EF3E42"/>
                </a:solidFill>
                <a:latin typeface="Inconsolata" panose="00000509000000000000" pitchFamily="49" charset="0"/>
              </a:rPr>
              <a:t> =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(P1)</a:t>
            </a:r>
            <a:r>
              <a:rPr lang="en-US" b="1" spc="-300" dirty="0">
                <a:solidFill>
                  <a:srgbClr val="EF3E42"/>
                </a:solidFill>
                <a:latin typeface="Inconsolata" panose="00000509000000000000" pitchFamily="49" charset="0"/>
              </a:rPr>
              <a:t> +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(P2)</a:t>
            </a:r>
            <a:r>
              <a:rPr lang="en-US" b="1" spc="-300" dirty="0">
                <a:solidFill>
                  <a:srgbClr val="EF3E42"/>
                </a:solidFill>
                <a:latin typeface="Inconsolata" panose="00000509000000000000" pitchFamily="49" charset="0"/>
              </a:rPr>
              <a:t> –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(P1⋀P2)</a:t>
            </a:r>
            <a:br>
              <a:rPr lang="en-US" b="1" dirty="0">
                <a:solidFill>
                  <a:srgbClr val="EF3E42"/>
                </a:solidFill>
                <a:latin typeface="Inconsolata" panose="00000509000000000000" pitchFamily="49" charset="0"/>
              </a:rPr>
            </a:br>
            <a:r>
              <a:rPr lang="en-US" b="1" dirty="0">
                <a:solidFill>
                  <a:srgbClr val="EF3E42"/>
                </a:solidFill>
                <a:latin typeface="Inconsolata" panose="00000509000000000000" pitchFamily="49" charset="0"/>
              </a:rPr>
              <a:t> =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(P1)</a:t>
            </a:r>
            <a:r>
              <a:rPr lang="en-US" b="1" spc="-300" dirty="0">
                <a:solidFill>
                  <a:srgbClr val="EF3E42"/>
                </a:solidFill>
                <a:latin typeface="Inconsolata" panose="00000509000000000000" pitchFamily="49" charset="0"/>
              </a:rPr>
              <a:t> +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(P2)</a:t>
            </a:r>
            <a:r>
              <a:rPr lang="en-US" b="1" spc="-300" dirty="0">
                <a:solidFill>
                  <a:srgbClr val="EF3E42"/>
                </a:solidFill>
                <a:latin typeface="Inconsolata" panose="00000509000000000000" pitchFamily="49" charset="0"/>
              </a:rPr>
              <a:t> –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(P1)</a:t>
            </a:r>
            <a:r>
              <a:rPr lang="en-US" b="1" spc="-300" dirty="0">
                <a:solidFill>
                  <a:srgbClr val="EF3E42"/>
                </a:solidFill>
                <a:latin typeface="Inconsolata" panose="00000509000000000000" pitchFamily="49" charset="0"/>
              </a:rPr>
              <a:t> ∙ </a:t>
            </a:r>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(P2)</a:t>
            </a:r>
          </a:p>
          <a:p>
            <a:pPr lvl="1"/>
            <a:r>
              <a:rPr lang="en-US" b="1" dirty="0" err="1">
                <a:solidFill>
                  <a:srgbClr val="EF3E42"/>
                </a:solidFill>
                <a:latin typeface="Inconsolata" panose="00000509000000000000" pitchFamily="49" charset="0"/>
              </a:rPr>
              <a:t>sel</a:t>
            </a:r>
            <a:r>
              <a:rPr lang="en-US" b="1" dirty="0">
                <a:solidFill>
                  <a:srgbClr val="EF3E42"/>
                </a:solidFill>
                <a:latin typeface="Inconsolata" panose="00000509000000000000" pitchFamily="49" charset="0"/>
              </a:rPr>
              <a:t>(age=2 OR name LIKE 'A%')</a:t>
            </a:r>
          </a:p>
          <a:p>
            <a:endParaRPr lang="en-US" sz="1200" dirty="0"/>
          </a:p>
          <a:p>
            <a:r>
              <a:rPr lang="en-US" dirty="0"/>
              <a:t>This again assumes that the</a:t>
            </a:r>
            <a:br>
              <a:rPr lang="en-US" dirty="0"/>
            </a:br>
            <a:r>
              <a:rPr lang="en-US" dirty="0" err="1"/>
              <a:t>selectivities</a:t>
            </a:r>
            <a:r>
              <a:rPr lang="en-US" dirty="0"/>
              <a:t> are </a:t>
            </a:r>
            <a:r>
              <a:rPr lang="en-US" b="1" u="sng" dirty="0"/>
              <a:t>independent</a:t>
            </a:r>
            <a:r>
              <a:rPr lang="en-US" dirty="0"/>
              <a:t>.</a:t>
            </a:r>
          </a:p>
        </p:txBody>
      </p:sp>
      <p:sp>
        <p:nvSpPr>
          <p:cNvPr id="2" name="Slide Number Placeholder 1">
            <a:extLst>
              <a:ext uri="{FF2B5EF4-FFF2-40B4-BE49-F238E27FC236}">
                <a16:creationId xmlns:a16="http://schemas.microsoft.com/office/drawing/2014/main" id="{78D7AFBC-A760-40B6-A166-7B862F92755F}"/>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67</a:t>
            </a:fld>
            <a:endParaRPr lang="en-US">
              <a:solidFill>
                <a:prstClr val="white">
                  <a:lumMod val="50000"/>
                </a:prstClr>
              </a:solidFill>
            </a:endParaRPr>
          </a:p>
        </p:txBody>
      </p:sp>
      <p:sp>
        <p:nvSpPr>
          <p:cNvPr id="4" name="Text Box 4">
            <a:extLst>
              <a:ext uri="{FF2B5EF4-FFF2-40B4-BE49-F238E27FC236}">
                <a16:creationId xmlns:a16="http://schemas.microsoft.com/office/drawing/2014/main" id="{7DA45D00-4D94-49D6-81CB-FF51BE389BAF}"/>
              </a:ext>
            </a:extLst>
          </p:cNvPr>
          <p:cNvSpPr txBox="1">
            <a:spLocks noChangeArrowheads="1"/>
          </p:cNvSpPr>
          <p:nvPr/>
        </p:nvSpPr>
        <p:spPr bwMode="auto">
          <a:xfrm>
            <a:off x="6004560" y="1836849"/>
            <a:ext cx="2834640" cy="923330"/>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people </a:t>
            </a:r>
            <a:br>
              <a:rPr lang="en-US" b="0" dirty="0">
                <a:solidFill>
                  <a:schemeClr val="tx1">
                    <a:lumMod val="65000"/>
                    <a:lumOff val="35000"/>
                  </a:schemeClr>
                </a:solidFill>
              </a:rPr>
            </a:br>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age = 2</a:t>
            </a:r>
          </a:p>
          <a:p>
            <a:r>
              <a:rPr lang="en-US" b="0" dirty="0">
                <a:solidFill>
                  <a:schemeClr val="tx1">
                    <a:lumMod val="65000"/>
                    <a:lumOff val="35000"/>
                  </a:schemeClr>
                </a:solidFill>
              </a:rPr>
              <a:t>    </a:t>
            </a:r>
            <a:r>
              <a:rPr lang="en-US" dirty="0">
                <a:solidFill>
                  <a:schemeClr val="tx1">
                    <a:lumMod val="65000"/>
                    <a:lumOff val="35000"/>
                  </a:schemeClr>
                </a:solidFill>
              </a:rPr>
              <a:t>OR</a:t>
            </a:r>
            <a:r>
              <a:rPr lang="en-US" b="0" dirty="0">
                <a:solidFill>
                  <a:schemeClr val="tx1">
                    <a:lumMod val="65000"/>
                    <a:lumOff val="35000"/>
                  </a:schemeClr>
                </a:solidFill>
              </a:rPr>
              <a:t> name </a:t>
            </a:r>
            <a:r>
              <a:rPr lang="en-US" dirty="0">
                <a:solidFill>
                  <a:schemeClr val="tx1">
                    <a:lumMod val="65000"/>
                    <a:lumOff val="35000"/>
                  </a:schemeClr>
                </a:solidFill>
              </a:rPr>
              <a:t>LIKE</a:t>
            </a:r>
            <a:r>
              <a:rPr lang="en-US" b="0" dirty="0">
                <a:solidFill>
                  <a:schemeClr val="tx1">
                    <a:lumMod val="65000"/>
                    <a:lumOff val="35000"/>
                  </a:schemeClr>
                </a:solidFill>
              </a:rPr>
              <a:t> 'A%'</a:t>
            </a:r>
          </a:p>
        </p:txBody>
      </p:sp>
      <p:sp>
        <p:nvSpPr>
          <p:cNvPr id="6" name="Rectangle 10">
            <a:extLst>
              <a:ext uri="{FF2B5EF4-FFF2-40B4-BE49-F238E27FC236}">
                <a16:creationId xmlns:a16="http://schemas.microsoft.com/office/drawing/2014/main" id="{22817A50-5FD6-4EA5-B253-FCDAB4C362E3}"/>
              </a:ext>
            </a:extLst>
          </p:cNvPr>
          <p:cNvSpPr>
            <a:spLocks noChangeArrowheads="1"/>
          </p:cNvSpPr>
          <p:nvPr/>
        </p:nvSpPr>
        <p:spPr bwMode="auto">
          <a:xfrm>
            <a:off x="6004560" y="3059206"/>
            <a:ext cx="2834640" cy="1428750"/>
          </a:xfrm>
          <a:prstGeom prst="rect">
            <a:avLst/>
          </a:prstGeom>
          <a:solidFill>
            <a:schemeClr val="bg1">
              <a:lumMod val="85000"/>
            </a:schemeClr>
          </a:solidFill>
          <a:ln w="28575" algn="ctr">
            <a:solidFill>
              <a:srgbClr val="646464"/>
            </a:solidFill>
            <a:round/>
            <a:headEnd type="none" w="sm" len="sm"/>
            <a:tailEnd type="triangle" w="med" len="med"/>
          </a:ln>
        </p:spPr>
        <p:txBody>
          <a:bodyPr wrap="none" anchor="ctr"/>
          <a:lstStyle/>
          <a:p>
            <a:endParaRPr lang="en-US" dirty="0">
              <a:solidFill>
                <a:schemeClr val="tx1">
                  <a:lumMod val="65000"/>
                  <a:lumOff val="35000"/>
                </a:schemeClr>
              </a:solidFill>
            </a:endParaRPr>
          </a:p>
        </p:txBody>
      </p:sp>
      <p:sp>
        <p:nvSpPr>
          <p:cNvPr id="8" name="Oval 11">
            <a:extLst>
              <a:ext uri="{FF2B5EF4-FFF2-40B4-BE49-F238E27FC236}">
                <a16:creationId xmlns:a16="http://schemas.microsoft.com/office/drawing/2014/main" id="{996F371E-69E5-49BC-9855-3343F4F5A6FA}"/>
              </a:ext>
            </a:extLst>
          </p:cNvPr>
          <p:cNvSpPr>
            <a:spLocks noChangeArrowheads="1"/>
          </p:cNvSpPr>
          <p:nvPr/>
        </p:nvSpPr>
        <p:spPr bwMode="auto">
          <a:xfrm>
            <a:off x="6529440" y="3245154"/>
            <a:ext cx="1096972" cy="1050551"/>
          </a:xfrm>
          <a:prstGeom prst="ellipse">
            <a:avLst/>
          </a:prstGeom>
          <a:solidFill>
            <a:srgbClr val="F76D6D">
              <a:alpha val="50195"/>
            </a:srgbClr>
          </a:solidFill>
          <a:ln w="28575" algn="ctr">
            <a:solidFill>
              <a:srgbClr val="646464"/>
            </a:solidFill>
            <a:round/>
            <a:headEnd type="none" w="sm" len="sm"/>
            <a:tailEnd type="triangle" w="med" len="med"/>
          </a:ln>
        </p:spPr>
        <p:txBody>
          <a:bodyPr wrap="none" lIns="67414" tIns="33707" rIns="67414" bIns="33707" anchor="ctr"/>
          <a:lstStyle/>
          <a:p>
            <a:endParaRPr lang="en-US" sz="1191"/>
          </a:p>
        </p:txBody>
      </p:sp>
      <p:sp>
        <p:nvSpPr>
          <p:cNvPr id="9" name="Oval 8">
            <a:extLst>
              <a:ext uri="{FF2B5EF4-FFF2-40B4-BE49-F238E27FC236}">
                <a16:creationId xmlns:a16="http://schemas.microsoft.com/office/drawing/2014/main" id="{DDB14F80-BE84-49AE-BB68-6AADFD8BD1C8}"/>
              </a:ext>
            </a:extLst>
          </p:cNvPr>
          <p:cNvSpPr/>
          <p:nvPr/>
        </p:nvSpPr>
        <p:spPr bwMode="auto">
          <a:xfrm>
            <a:off x="7218397" y="3245154"/>
            <a:ext cx="1096972" cy="1050551"/>
          </a:xfrm>
          <a:prstGeom prst="ellipse">
            <a:avLst/>
          </a:prstGeom>
          <a:solidFill>
            <a:srgbClr val="474866">
              <a:alpha val="50000"/>
            </a:srgbClr>
          </a:solidFill>
          <a:ln w="28575" cap="flat" cmpd="sng" algn="ctr">
            <a:solidFill>
              <a:srgbClr val="646464"/>
            </a:solidFill>
            <a:prstDash val="solid"/>
            <a:round/>
            <a:headEnd type="none" w="sm" len="sm"/>
            <a:tailEnd type="triangle" w="med" len="med"/>
          </a:ln>
          <a:effectLst/>
        </p:spPr>
        <p:txBody>
          <a:bodyPr wrap="none" lIns="67414" tIns="33707" rIns="67414" bIns="33707" anchor="ctr"/>
          <a:lstStyle/>
          <a:p>
            <a:pPr>
              <a:defRPr/>
            </a:pPr>
            <a:endParaRPr lang="en-US" sz="1191">
              <a:latin typeface="Times New Roman" pitchFamily="-112" charset="0"/>
            </a:endParaRPr>
          </a:p>
        </p:txBody>
      </p:sp>
      <p:sp>
        <p:nvSpPr>
          <p:cNvPr id="10" name="TextBox 8">
            <a:extLst>
              <a:ext uri="{FF2B5EF4-FFF2-40B4-BE49-F238E27FC236}">
                <a16:creationId xmlns:a16="http://schemas.microsoft.com/office/drawing/2014/main" id="{F0039CB9-B556-4E8D-8EA2-BB0B3E71BED5}"/>
              </a:ext>
            </a:extLst>
          </p:cNvPr>
          <p:cNvSpPr txBox="1">
            <a:spLocks noChangeArrowheads="1"/>
          </p:cNvSpPr>
          <p:nvPr/>
        </p:nvSpPr>
        <p:spPr bwMode="auto">
          <a:xfrm>
            <a:off x="6004560" y="3520949"/>
            <a:ext cx="487203" cy="498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33707" rIns="67414" bIns="33707">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r>
              <a:rPr lang="en-US" sz="2800" b="1" u="none" dirty="0">
                <a:solidFill>
                  <a:srgbClr val="646464"/>
                </a:solidFill>
                <a:latin typeface="Museo Sans 500" panose="02000000000000000000" pitchFamily="50" charset="0"/>
              </a:rPr>
              <a:t>P</a:t>
            </a:r>
            <a:r>
              <a:rPr lang="en-US" sz="2800" b="1" u="none" baseline="-25000" dirty="0">
                <a:solidFill>
                  <a:srgbClr val="646464"/>
                </a:solidFill>
                <a:latin typeface="Museo Sans 500" panose="02000000000000000000" pitchFamily="50" charset="0"/>
              </a:rPr>
              <a:t>1</a:t>
            </a:r>
          </a:p>
        </p:txBody>
      </p:sp>
      <p:sp>
        <p:nvSpPr>
          <p:cNvPr id="11" name="TextBox 9">
            <a:extLst>
              <a:ext uri="{FF2B5EF4-FFF2-40B4-BE49-F238E27FC236}">
                <a16:creationId xmlns:a16="http://schemas.microsoft.com/office/drawing/2014/main" id="{FD7F9835-C8AD-4365-85AA-ADF964BE76A3}"/>
              </a:ext>
            </a:extLst>
          </p:cNvPr>
          <p:cNvSpPr txBox="1">
            <a:spLocks noChangeArrowheads="1"/>
          </p:cNvSpPr>
          <p:nvPr/>
        </p:nvSpPr>
        <p:spPr bwMode="auto">
          <a:xfrm>
            <a:off x="8357288" y="3520949"/>
            <a:ext cx="506439" cy="498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414" tIns="33707" rIns="67414" bIns="33707">
            <a:spAutoFit/>
          </a:bodyPr>
          <a:lstStyle>
            <a:defPPr>
              <a:defRPr lang="en-US"/>
            </a:defPPr>
            <a:lvl1pPr>
              <a:defRPr sz="2800" u="none">
                <a:solidFill>
                  <a:srgbClr val="646464"/>
                </a:solidFill>
                <a:latin typeface="Proxima Nova Rg" panose="02000506030000020004" pitchFamily="50" charset="0"/>
                <a:ea typeface="ＭＳ Ｐゴシック" charset="-128"/>
              </a:defRPr>
            </a:lvl1pPr>
            <a:lvl2pPr marL="742950" indent="-285750">
              <a:defRPr sz="3100" u="sng">
                <a:latin typeface="Times New Roman" pitchFamily="18" charset="0"/>
                <a:ea typeface="ＭＳ Ｐゴシック" charset="-128"/>
              </a:defRPr>
            </a:lvl2pPr>
            <a:lvl3pPr marL="1143000" indent="-228600">
              <a:defRPr sz="3100" u="sng">
                <a:latin typeface="Times New Roman" pitchFamily="18" charset="0"/>
                <a:ea typeface="ＭＳ Ｐゴシック" charset="-128"/>
              </a:defRPr>
            </a:lvl3pPr>
            <a:lvl4pPr marL="1600200" indent="-228600">
              <a:defRPr sz="3100" u="sng">
                <a:latin typeface="Times New Roman" pitchFamily="18" charset="0"/>
                <a:ea typeface="ＭＳ Ｐゴシック" charset="-128"/>
              </a:defRPr>
            </a:lvl4pPr>
            <a:lvl5pPr marL="2057400" indent="-228600">
              <a:defRPr sz="3100" u="sng">
                <a:latin typeface="Times New Roman" pitchFamily="18" charset="0"/>
                <a:ea typeface="ＭＳ Ｐゴシック" charset="-128"/>
              </a:defRPr>
            </a:lvl5pPr>
            <a:lvl6pPr marL="2514600" indent="-228600" algn="ctr" eaLnBrk="0" fontAlgn="base" hangingPunct="0">
              <a:spcBef>
                <a:spcPct val="0"/>
              </a:spcBef>
              <a:spcAft>
                <a:spcPct val="0"/>
              </a:spcAft>
              <a:defRPr sz="3100" u="sng">
                <a:latin typeface="Times New Roman" pitchFamily="18" charset="0"/>
                <a:ea typeface="ＭＳ Ｐゴシック" charset="-128"/>
              </a:defRPr>
            </a:lvl6pPr>
            <a:lvl7pPr marL="2971800" indent="-228600" algn="ctr" eaLnBrk="0" fontAlgn="base" hangingPunct="0">
              <a:spcBef>
                <a:spcPct val="0"/>
              </a:spcBef>
              <a:spcAft>
                <a:spcPct val="0"/>
              </a:spcAft>
              <a:defRPr sz="3100" u="sng">
                <a:latin typeface="Times New Roman" pitchFamily="18" charset="0"/>
                <a:ea typeface="ＭＳ Ｐゴシック" charset="-128"/>
              </a:defRPr>
            </a:lvl7pPr>
            <a:lvl8pPr marL="3429000" indent="-228600" algn="ctr" eaLnBrk="0" fontAlgn="base" hangingPunct="0">
              <a:spcBef>
                <a:spcPct val="0"/>
              </a:spcBef>
              <a:spcAft>
                <a:spcPct val="0"/>
              </a:spcAft>
              <a:defRPr sz="3100" u="sng">
                <a:latin typeface="Times New Roman" pitchFamily="18" charset="0"/>
                <a:ea typeface="ＭＳ Ｐゴシック" charset="-128"/>
              </a:defRPr>
            </a:lvl8pPr>
            <a:lvl9pPr marL="3886200" indent="-228600" algn="ctr" eaLnBrk="0" fontAlgn="base" hangingPunct="0">
              <a:spcBef>
                <a:spcPct val="0"/>
              </a:spcBef>
              <a:spcAft>
                <a:spcPct val="0"/>
              </a:spcAft>
              <a:defRPr sz="3100" u="sng">
                <a:latin typeface="Times New Roman" pitchFamily="18" charset="0"/>
                <a:ea typeface="ＭＳ Ｐゴシック" charset="-128"/>
              </a:defRPr>
            </a:lvl9pPr>
          </a:lstStyle>
          <a:p>
            <a:r>
              <a:rPr lang="en-US" b="1" dirty="0">
                <a:latin typeface="Museo Sans 500" panose="02000000000000000000" pitchFamily="50" charset="0"/>
              </a:rPr>
              <a:t>P</a:t>
            </a:r>
            <a:r>
              <a:rPr lang="en-US" b="1" baseline="-25000" dirty="0">
                <a:latin typeface="Museo Sans 500" panose="02000000000000000000" pitchFamily="50" charset="0"/>
              </a:rPr>
              <a:t>2</a:t>
            </a:r>
          </a:p>
        </p:txBody>
      </p:sp>
      <p:sp>
        <p:nvSpPr>
          <p:cNvPr id="15" name="Freeform: Shape 14">
            <a:extLst>
              <a:ext uri="{FF2B5EF4-FFF2-40B4-BE49-F238E27FC236}">
                <a16:creationId xmlns:a16="http://schemas.microsoft.com/office/drawing/2014/main" id="{9810071B-1D75-4ECC-A569-73A022B8873E}"/>
              </a:ext>
            </a:extLst>
          </p:cNvPr>
          <p:cNvSpPr>
            <a:spLocks noChangeArrowheads="1"/>
          </p:cNvSpPr>
          <p:nvPr/>
        </p:nvSpPr>
        <p:spPr bwMode="auto">
          <a:xfrm>
            <a:off x="6529440" y="3245154"/>
            <a:ext cx="1785929" cy="1050552"/>
          </a:xfrm>
          <a:custGeom>
            <a:avLst/>
            <a:gdLst>
              <a:gd name="connsiteX0" fmla="*/ 548486 w 1785929"/>
              <a:gd name="connsiteY0" fmla="*/ 0 h 1050552"/>
              <a:gd name="connsiteX1" fmla="*/ 855150 w 1785929"/>
              <a:gd name="connsiteY1" fmla="*/ 89709 h 1050552"/>
              <a:gd name="connsiteX2" fmla="*/ 892965 w 1785929"/>
              <a:gd name="connsiteY2" fmla="*/ 119589 h 1050552"/>
              <a:gd name="connsiteX3" fmla="*/ 930780 w 1785929"/>
              <a:gd name="connsiteY3" fmla="*/ 89709 h 1050552"/>
              <a:gd name="connsiteX4" fmla="*/ 1237443 w 1785929"/>
              <a:gd name="connsiteY4" fmla="*/ 0 h 1050552"/>
              <a:gd name="connsiteX5" fmla="*/ 1785929 w 1785929"/>
              <a:gd name="connsiteY5" fmla="*/ 525276 h 1050552"/>
              <a:gd name="connsiteX6" fmla="*/ 1237443 w 1785929"/>
              <a:gd name="connsiteY6" fmla="*/ 1050552 h 1050552"/>
              <a:gd name="connsiteX7" fmla="*/ 930780 w 1785929"/>
              <a:gd name="connsiteY7" fmla="*/ 960843 h 1050552"/>
              <a:gd name="connsiteX8" fmla="*/ 892965 w 1785929"/>
              <a:gd name="connsiteY8" fmla="*/ 930963 h 1050552"/>
              <a:gd name="connsiteX9" fmla="*/ 855150 w 1785929"/>
              <a:gd name="connsiteY9" fmla="*/ 960843 h 1050552"/>
              <a:gd name="connsiteX10" fmla="*/ 548486 w 1785929"/>
              <a:gd name="connsiteY10" fmla="*/ 1050552 h 1050552"/>
              <a:gd name="connsiteX11" fmla="*/ 0 w 1785929"/>
              <a:gd name="connsiteY11" fmla="*/ 525276 h 1050552"/>
              <a:gd name="connsiteX12" fmla="*/ 548486 w 1785929"/>
              <a:gd name="connsiteY12" fmla="*/ 0 h 1050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85929" h="1050552">
                <a:moveTo>
                  <a:pt x="548486" y="0"/>
                </a:moveTo>
                <a:cubicBezTo>
                  <a:pt x="662081" y="0"/>
                  <a:pt x="767611" y="33071"/>
                  <a:pt x="855150" y="89709"/>
                </a:cubicBezTo>
                <a:lnTo>
                  <a:pt x="892965" y="119589"/>
                </a:lnTo>
                <a:lnTo>
                  <a:pt x="930780" y="89709"/>
                </a:lnTo>
                <a:cubicBezTo>
                  <a:pt x="1018319" y="33071"/>
                  <a:pt x="1123848" y="0"/>
                  <a:pt x="1237443" y="0"/>
                </a:cubicBezTo>
                <a:cubicBezTo>
                  <a:pt x="1540363" y="0"/>
                  <a:pt x="1785929" y="235174"/>
                  <a:pt x="1785929" y="525276"/>
                </a:cubicBezTo>
                <a:cubicBezTo>
                  <a:pt x="1785929" y="815378"/>
                  <a:pt x="1540363" y="1050552"/>
                  <a:pt x="1237443" y="1050552"/>
                </a:cubicBezTo>
                <a:cubicBezTo>
                  <a:pt x="1123848" y="1050552"/>
                  <a:pt x="1018319" y="1017481"/>
                  <a:pt x="930780" y="960843"/>
                </a:cubicBezTo>
                <a:lnTo>
                  <a:pt x="892965" y="930963"/>
                </a:lnTo>
                <a:lnTo>
                  <a:pt x="855150" y="960843"/>
                </a:lnTo>
                <a:cubicBezTo>
                  <a:pt x="767611" y="1017481"/>
                  <a:pt x="662081" y="1050552"/>
                  <a:pt x="548486" y="1050552"/>
                </a:cubicBezTo>
                <a:cubicBezTo>
                  <a:pt x="245566" y="1050552"/>
                  <a:pt x="0" y="815378"/>
                  <a:pt x="0" y="525276"/>
                </a:cubicBezTo>
                <a:cubicBezTo>
                  <a:pt x="0" y="235174"/>
                  <a:pt x="245566" y="0"/>
                  <a:pt x="548486" y="0"/>
                </a:cubicBezTo>
                <a:close/>
              </a:path>
            </a:pathLst>
          </a:custGeom>
          <a:solidFill>
            <a:srgbClr val="9E7C8B"/>
          </a:solidFill>
          <a:ln w="28575" algn="ctr">
            <a:solidFill>
              <a:srgbClr val="646464"/>
            </a:solidFill>
            <a:round/>
            <a:headEnd type="none" w="sm" len="sm"/>
            <a:tailEnd type="triangle" w="med" len="med"/>
          </a:ln>
        </p:spPr>
        <p:txBody>
          <a:bodyPr wrap="square" lIns="67414" tIns="33707" rIns="67414" bIns="33707" anchor="ctr">
            <a:noAutofit/>
          </a:bodyPr>
          <a:lstStyle/>
          <a:p>
            <a:endParaRPr lang="en-US" sz="1191"/>
          </a:p>
        </p:txBody>
      </p:sp>
    </p:spTree>
    <p:extLst>
      <p:ext uri="{BB962C8B-B14F-4D97-AF65-F5344CB8AC3E}">
        <p14:creationId xmlns:p14="http://schemas.microsoft.com/office/powerpoint/2010/main" val="186553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250"/>
                                        <p:tgtEl>
                                          <p:spTgt spid="9"/>
                                        </p:tgtEl>
                                      </p:cBhvr>
                                    </p:animEffect>
                                    <p:set>
                                      <p:cBhvr>
                                        <p:cTn id="7" dur="1" fill="hold">
                                          <p:stCondLst>
                                            <p:cond delay="249"/>
                                          </p:stCondLst>
                                        </p:cTn>
                                        <p:tgtEl>
                                          <p:spTgt spid="9"/>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250"/>
                                        <p:tgtEl>
                                          <p:spTgt spid="8"/>
                                        </p:tgtEl>
                                      </p:cBhvr>
                                    </p:animEffect>
                                    <p:set>
                                      <p:cBhvr>
                                        <p:cTn id="10" dur="1" fill="hold">
                                          <p:stCondLst>
                                            <p:cond delay="249"/>
                                          </p:stCondLst>
                                        </p:cTn>
                                        <p:tgtEl>
                                          <p:spTgt spid="8"/>
                                        </p:tgtEl>
                                        <p:attrNameLst>
                                          <p:attrName>style.visibility</p:attrName>
                                        </p:attrNameLst>
                                      </p:cBhvr>
                                      <p:to>
                                        <p:strVal val="hidden"/>
                                      </p:to>
                                    </p:se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5" grpId="0" animBg="1"/>
    </p:bldLst>
  </p:timing>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2226" name="Title 1"/>
          <p:cNvSpPr>
            <a:spLocks noGrp="1"/>
          </p:cNvSpPr>
          <p:nvPr>
            <p:ph type="title"/>
          </p:nvPr>
        </p:nvSpPr>
        <p:spPr>
          <a:prstGeom prst="rect">
            <a:avLst/>
          </a:prstGeom>
        </p:spPr>
        <p:txBody>
          <a:bodyPr/>
          <a:lstStyle/>
          <a:p>
            <a:r>
              <a:rPr lang="en-US" dirty="0"/>
              <a:t>RESULT SIZE ESTIMATION FOR JOINS</a:t>
            </a:r>
          </a:p>
        </p:txBody>
      </p:sp>
      <p:sp>
        <p:nvSpPr>
          <p:cNvPr id="52227" name="Content Placeholder 2"/>
          <p:cNvSpPr>
            <a:spLocks noGrp="1"/>
          </p:cNvSpPr>
          <p:nvPr>
            <p:ph idx="1"/>
          </p:nvPr>
        </p:nvSpPr>
        <p:spPr>
          <a:prstGeom prst="rect">
            <a:avLst/>
          </a:prstGeom>
        </p:spPr>
        <p:txBody>
          <a:bodyPr/>
          <a:lstStyle/>
          <a:p>
            <a:r>
              <a:rPr lang="en-US" dirty="0"/>
              <a:t>Given a join of </a:t>
            </a:r>
            <a:r>
              <a:rPr lang="en-US" b="1" dirty="0">
                <a:solidFill>
                  <a:srgbClr val="EF3E42"/>
                </a:solidFill>
                <a:latin typeface="Inconsolata" panose="00000509000000000000" pitchFamily="49" charset="0"/>
              </a:rPr>
              <a:t>R</a:t>
            </a:r>
            <a:r>
              <a:rPr lang="en-US" dirty="0"/>
              <a:t> and </a:t>
            </a:r>
            <a:r>
              <a:rPr lang="en-US" b="1" dirty="0">
                <a:solidFill>
                  <a:srgbClr val="EF3E42"/>
                </a:solidFill>
                <a:latin typeface="Inconsolata" panose="00000509000000000000" pitchFamily="49" charset="0"/>
              </a:rPr>
              <a:t>S</a:t>
            </a:r>
            <a:r>
              <a:rPr lang="en-US" dirty="0"/>
              <a:t>, what is the range of possible result sizes in # of tuples?</a:t>
            </a:r>
          </a:p>
          <a:p>
            <a:pPr lvl="1"/>
            <a:r>
              <a:rPr lang="en-US" dirty="0">
                <a:sym typeface="Symbol" pitchFamily="18" charset="2"/>
              </a:rPr>
              <a:t>In other words, for a given tuple of </a:t>
            </a:r>
            <a:r>
              <a:rPr lang="en-US" b="1" dirty="0">
                <a:solidFill>
                  <a:srgbClr val="EF3E42"/>
                </a:solidFill>
                <a:latin typeface="Inconsolata" panose="00000509000000000000" pitchFamily="49" charset="0"/>
                <a:sym typeface="Symbol" pitchFamily="18" charset="2"/>
              </a:rPr>
              <a:t>R</a:t>
            </a:r>
            <a:r>
              <a:rPr lang="en-US" dirty="0">
                <a:sym typeface="Symbol" pitchFamily="18" charset="2"/>
              </a:rPr>
              <a:t>,  how many tuples of </a:t>
            </a:r>
            <a:r>
              <a:rPr lang="en-US" b="1" dirty="0">
                <a:solidFill>
                  <a:srgbClr val="EF3E42"/>
                </a:solidFill>
                <a:latin typeface="Inconsolata" panose="00000509000000000000" pitchFamily="49" charset="0"/>
                <a:sym typeface="Symbol" pitchFamily="18" charset="2"/>
              </a:rPr>
              <a:t>S</a:t>
            </a:r>
            <a:r>
              <a:rPr lang="en-US" dirty="0">
                <a:sym typeface="Symbol" pitchFamily="18" charset="2"/>
              </a:rPr>
              <a:t> will it match?</a:t>
            </a:r>
          </a:p>
          <a:p>
            <a:endParaRPr lang="en-US" sz="1200" dirty="0">
              <a:sym typeface="Symbol" pitchFamily="18" charset="2"/>
            </a:endParaRPr>
          </a:p>
          <a:p>
            <a:r>
              <a:rPr lang="en-US" dirty="0"/>
              <a:t>Assume each key in the inner relation will exist in the outer table.</a:t>
            </a:r>
          </a:p>
          <a:p>
            <a:endParaRPr lang="en-US" sz="1200" dirty="0">
              <a:sym typeface="Symbol" pitchFamily="18" charset="2"/>
            </a:endParaRPr>
          </a:p>
          <a:p>
            <a:r>
              <a:rPr lang="en-US" dirty="0">
                <a:sym typeface="Symbol" pitchFamily="18" charset="2"/>
              </a:rPr>
              <a:t>This is super hard.</a:t>
            </a:r>
          </a:p>
          <a:p>
            <a:endParaRPr lang="en-US" b="1" dirty="0"/>
          </a:p>
        </p:txBody>
      </p:sp>
      <p:sp>
        <p:nvSpPr>
          <p:cNvPr id="2" name="Slide Number Placeholder 1">
            <a:extLst>
              <a:ext uri="{FF2B5EF4-FFF2-40B4-BE49-F238E27FC236}">
                <a16:creationId xmlns:a16="http://schemas.microsoft.com/office/drawing/2014/main" id="{8ABE9CD3-7144-44CD-A9FC-58C50E022E3D}"/>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68</a:t>
            </a:fld>
            <a:endParaRPr lang="en-US">
              <a:solidFill>
                <a:prstClr val="white">
                  <a:lumMod val="50000"/>
                </a:prstClr>
              </a:solidFill>
            </a:endParaRPr>
          </a:p>
        </p:txBody>
      </p:sp>
    </p:spTree>
    <p:extLst>
      <p:ext uri="{BB962C8B-B14F-4D97-AF65-F5344CB8AC3E}">
        <p14:creationId xmlns:p14="http://schemas.microsoft.com/office/powerpoint/2010/main" val="222804591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5298" name="Title 1"/>
          <p:cNvSpPr>
            <a:spLocks noGrp="1"/>
          </p:cNvSpPr>
          <p:nvPr>
            <p:ph type="title"/>
          </p:nvPr>
        </p:nvSpPr>
        <p:spPr>
          <a:prstGeom prst="rect">
            <a:avLst/>
          </a:prstGeom>
        </p:spPr>
        <p:txBody>
          <a:bodyPr/>
          <a:lstStyle/>
          <a:p>
            <a:r>
              <a:rPr lang="en-US" dirty="0"/>
              <a:t>RESULT SIZE ESTIMATION FOR JOINS</a:t>
            </a:r>
          </a:p>
        </p:txBody>
      </p:sp>
      <p:sp>
        <p:nvSpPr>
          <p:cNvPr id="55299" name="Content Placeholder 2"/>
          <p:cNvSpPr>
            <a:spLocks noGrp="1"/>
          </p:cNvSpPr>
          <p:nvPr>
            <p:ph idx="1"/>
          </p:nvPr>
        </p:nvSpPr>
        <p:spPr>
          <a:prstGeom prst="rect">
            <a:avLst/>
          </a:prstGeom>
        </p:spPr>
        <p:txBody>
          <a:bodyPr/>
          <a:lstStyle/>
          <a:p>
            <a:r>
              <a:rPr lang="en-US" dirty="0">
                <a:sym typeface="Symbol" pitchFamily="18" charset="2"/>
              </a:rPr>
              <a:t>General case: </a:t>
            </a:r>
            <a:r>
              <a:rPr lang="en-US" b="1" dirty="0" err="1">
                <a:solidFill>
                  <a:srgbClr val="EF3E42"/>
                </a:solidFill>
                <a:latin typeface="Inconsolata" panose="00000509000000000000" pitchFamily="49" charset="0"/>
              </a:rPr>
              <a:t>R</a:t>
            </a:r>
            <a:r>
              <a:rPr lang="en-US" b="1" baseline="-25000" dirty="0" err="1">
                <a:solidFill>
                  <a:srgbClr val="EF3E42"/>
                </a:solidFill>
                <a:latin typeface="Inconsolata" panose="00000509000000000000" pitchFamily="49" charset="0"/>
              </a:rPr>
              <a:t>cols</a:t>
            </a:r>
            <a:r>
              <a:rPr lang="en-US" b="1" dirty="0" err="1">
                <a:solidFill>
                  <a:srgbClr val="EF3E42"/>
                </a:solidFill>
                <a:latin typeface="Inconsolata" panose="00000509000000000000" pitchFamily="49" charset="0"/>
              </a:rPr>
              <a:t>⋂S</a:t>
            </a:r>
            <a:r>
              <a:rPr lang="en-US" b="1" baseline="-25000" dirty="0" err="1">
                <a:solidFill>
                  <a:srgbClr val="EF3E42"/>
                </a:solidFill>
                <a:latin typeface="Inconsolata" panose="00000509000000000000" pitchFamily="49" charset="0"/>
              </a:rPr>
              <a:t>cols</a:t>
            </a:r>
            <a:r>
              <a:rPr lang="en-US" b="1" dirty="0">
                <a:solidFill>
                  <a:srgbClr val="EF3E42"/>
                </a:solidFill>
                <a:latin typeface="Inconsolata" panose="00000509000000000000" pitchFamily="49" charset="0"/>
                <a:sym typeface="Symbol" pitchFamily="18" charset="2"/>
              </a:rPr>
              <a:t>={A}</a:t>
            </a:r>
            <a:r>
              <a:rPr lang="en-US" dirty="0">
                <a:sym typeface="Symbol" pitchFamily="18" charset="2"/>
              </a:rPr>
              <a:t> where </a:t>
            </a:r>
            <a:r>
              <a:rPr lang="en-US" b="1" dirty="0">
                <a:solidFill>
                  <a:srgbClr val="EF3E42"/>
                </a:solidFill>
                <a:latin typeface="Inconsolata" panose="00000509000000000000" pitchFamily="49" charset="0"/>
                <a:sym typeface="Symbol" pitchFamily="18" charset="2"/>
              </a:rPr>
              <a:t>A</a:t>
            </a:r>
            <a:r>
              <a:rPr lang="en-US" dirty="0">
                <a:sym typeface="Symbol" pitchFamily="18" charset="2"/>
              </a:rPr>
              <a:t> is not a primary key for either table.</a:t>
            </a:r>
          </a:p>
          <a:p>
            <a:pPr lvl="1"/>
            <a:r>
              <a:rPr lang="en-US" dirty="0">
                <a:sym typeface="Symbol" pitchFamily="18" charset="2"/>
              </a:rPr>
              <a:t>Match each </a:t>
            </a:r>
            <a:r>
              <a:rPr lang="en-US" b="1" dirty="0">
                <a:solidFill>
                  <a:srgbClr val="EF3E42"/>
                </a:solidFill>
                <a:latin typeface="Inconsolata" panose="00000509000000000000" pitchFamily="49" charset="0"/>
                <a:sym typeface="Symbol" pitchFamily="18" charset="2"/>
              </a:rPr>
              <a:t>R</a:t>
            </a:r>
            <a:r>
              <a:rPr lang="en-US" dirty="0">
                <a:sym typeface="Symbol" pitchFamily="18" charset="2"/>
              </a:rPr>
              <a:t>-tuple with </a:t>
            </a:r>
            <a:r>
              <a:rPr lang="en-US" b="1" dirty="0">
                <a:solidFill>
                  <a:srgbClr val="EF3E42"/>
                </a:solidFill>
                <a:latin typeface="Inconsolata" panose="00000509000000000000" pitchFamily="49" charset="0"/>
                <a:sym typeface="Symbol" pitchFamily="18" charset="2"/>
              </a:rPr>
              <a:t>S</a:t>
            </a:r>
            <a:r>
              <a:rPr lang="en-US" dirty="0">
                <a:sym typeface="Symbol" pitchFamily="18" charset="2"/>
              </a:rPr>
              <a:t>-tuples:</a:t>
            </a:r>
            <a:br>
              <a:rPr lang="en-US" dirty="0">
                <a:sym typeface="Symbol" pitchFamily="18" charset="2"/>
              </a:rPr>
            </a:br>
            <a:r>
              <a:rPr lang="en-US" b="1" dirty="0" err="1">
                <a:solidFill>
                  <a:srgbClr val="EF3E42"/>
                </a:solidFill>
                <a:latin typeface="Inconsolata" panose="00000509000000000000" pitchFamily="49" charset="0"/>
                <a:sym typeface="Symbol" pitchFamily="18" charset="2"/>
              </a:rPr>
              <a:t>estSize</a:t>
            </a:r>
            <a:r>
              <a:rPr lang="en-US" b="1" dirty="0">
                <a:solidFill>
                  <a:srgbClr val="EF3E42"/>
                </a:solidFill>
                <a:latin typeface="Inconsolata" panose="00000509000000000000" pitchFamily="49" charset="0"/>
                <a:sym typeface="Symbol" pitchFamily="18" charset="2"/>
              </a:rPr>
              <a:t> </a:t>
            </a:r>
            <a:r>
              <a:rPr lang="en-US" b="1" dirty="0">
                <a:solidFill>
                  <a:srgbClr val="EF3E42"/>
                </a:solidFill>
                <a:latin typeface="Inconsolata" panose="00000509000000000000" pitchFamily="49" charset="0"/>
              </a:rPr>
              <a:t>≈</a:t>
            </a:r>
            <a:r>
              <a:rPr lang="en-US" b="1" dirty="0">
                <a:solidFill>
                  <a:srgbClr val="EF3E42"/>
                </a:solidFill>
                <a:latin typeface="Inconsolata" panose="00000509000000000000" pitchFamily="49" charset="0"/>
                <a:sym typeface="Symbol" pitchFamily="18" charset="2"/>
              </a:rPr>
              <a:t> N</a:t>
            </a:r>
            <a:r>
              <a:rPr lang="en-US" b="1" baseline="-25000" dirty="0">
                <a:solidFill>
                  <a:srgbClr val="EF3E42"/>
                </a:solidFill>
                <a:latin typeface="Inconsolata" panose="00000509000000000000" pitchFamily="49" charset="0"/>
                <a:sym typeface="Symbol" pitchFamily="18" charset="2"/>
              </a:rPr>
              <a:t>R</a:t>
            </a:r>
            <a:r>
              <a:rPr lang="en-US" b="1" dirty="0">
                <a:solidFill>
                  <a:srgbClr val="EF3E42"/>
                </a:solidFill>
                <a:latin typeface="Inconsolata" panose="00000509000000000000" pitchFamily="49" charset="0"/>
                <a:sym typeface="Symbol" pitchFamily="18" charset="2"/>
              </a:rPr>
              <a:t> </a:t>
            </a:r>
            <a:r>
              <a:rPr lang="en-US" b="1" dirty="0">
                <a:solidFill>
                  <a:srgbClr val="EF3E42"/>
                </a:solidFill>
                <a:latin typeface="Inconsolata" panose="00000509000000000000" pitchFamily="49" charset="0"/>
              </a:rPr>
              <a:t>∙</a:t>
            </a:r>
            <a:r>
              <a:rPr lang="en-US" b="1" dirty="0">
                <a:solidFill>
                  <a:srgbClr val="EF3E42"/>
                </a:solidFill>
                <a:latin typeface="Inconsolata" panose="00000509000000000000" pitchFamily="49" charset="0"/>
                <a:sym typeface="Symbol" pitchFamily="18" charset="2"/>
              </a:rPr>
              <a:t> N</a:t>
            </a:r>
            <a:r>
              <a:rPr lang="en-US" b="1" baseline="-25000" dirty="0">
                <a:solidFill>
                  <a:srgbClr val="EF3E42"/>
                </a:solidFill>
                <a:latin typeface="Inconsolata" panose="00000509000000000000" pitchFamily="49" charset="0"/>
                <a:sym typeface="Symbol" pitchFamily="18" charset="2"/>
              </a:rPr>
              <a:t>S</a:t>
            </a:r>
            <a:r>
              <a:rPr lang="en-US" b="1" dirty="0">
                <a:solidFill>
                  <a:srgbClr val="EF3E42"/>
                </a:solidFill>
                <a:latin typeface="Inconsolata" panose="00000509000000000000" pitchFamily="49" charset="0"/>
                <a:sym typeface="Symbol" pitchFamily="18" charset="2"/>
              </a:rPr>
              <a:t> / V(A,S)</a:t>
            </a:r>
          </a:p>
          <a:p>
            <a:pPr lvl="1"/>
            <a:r>
              <a:rPr lang="en-US" dirty="0">
                <a:sym typeface="Symbol" pitchFamily="18" charset="2"/>
              </a:rPr>
              <a:t>Symmetrically, for </a:t>
            </a:r>
            <a:r>
              <a:rPr lang="en-US" b="1" dirty="0">
                <a:solidFill>
                  <a:srgbClr val="EF3E42"/>
                </a:solidFill>
                <a:latin typeface="Inconsolata" panose="00000509000000000000" pitchFamily="49" charset="0"/>
                <a:sym typeface="Symbol" pitchFamily="18" charset="2"/>
              </a:rPr>
              <a:t>S</a:t>
            </a:r>
            <a:r>
              <a:rPr lang="en-US" dirty="0">
                <a:sym typeface="Symbol" pitchFamily="18" charset="2"/>
              </a:rPr>
              <a:t>:</a:t>
            </a:r>
            <a:br>
              <a:rPr lang="en-US" dirty="0">
                <a:sym typeface="Symbol" pitchFamily="18" charset="2"/>
              </a:rPr>
            </a:br>
            <a:r>
              <a:rPr lang="en-US" b="1" dirty="0" err="1">
                <a:solidFill>
                  <a:srgbClr val="EF3E42"/>
                </a:solidFill>
                <a:latin typeface="Inconsolata" panose="00000509000000000000" pitchFamily="49" charset="0"/>
                <a:sym typeface="Symbol" pitchFamily="18" charset="2"/>
              </a:rPr>
              <a:t>estSize</a:t>
            </a:r>
            <a:r>
              <a:rPr lang="en-US" b="1" dirty="0">
                <a:solidFill>
                  <a:srgbClr val="EF3E42"/>
                </a:solidFill>
                <a:latin typeface="Inconsolata" panose="00000509000000000000" pitchFamily="49" charset="0"/>
                <a:sym typeface="Symbol" pitchFamily="18" charset="2"/>
              </a:rPr>
              <a:t> </a:t>
            </a:r>
            <a:r>
              <a:rPr lang="en-US" b="1" dirty="0">
                <a:solidFill>
                  <a:srgbClr val="EF3E42"/>
                </a:solidFill>
                <a:latin typeface="Inconsolata" panose="00000509000000000000" pitchFamily="49" charset="0"/>
              </a:rPr>
              <a:t>≈</a:t>
            </a:r>
            <a:r>
              <a:rPr lang="en-US" b="1" dirty="0">
                <a:solidFill>
                  <a:srgbClr val="EF3E42"/>
                </a:solidFill>
                <a:latin typeface="Inconsolata" panose="00000509000000000000" pitchFamily="49" charset="0"/>
                <a:sym typeface="Symbol" pitchFamily="18" charset="2"/>
              </a:rPr>
              <a:t> N</a:t>
            </a:r>
            <a:r>
              <a:rPr lang="en-US" b="1" baseline="-25000" dirty="0">
                <a:solidFill>
                  <a:srgbClr val="EF3E42"/>
                </a:solidFill>
                <a:latin typeface="Inconsolata" panose="00000509000000000000" pitchFamily="49" charset="0"/>
                <a:sym typeface="Symbol" pitchFamily="18" charset="2"/>
              </a:rPr>
              <a:t>R</a:t>
            </a:r>
            <a:r>
              <a:rPr lang="en-US" b="1" dirty="0">
                <a:solidFill>
                  <a:srgbClr val="EF3E42"/>
                </a:solidFill>
                <a:latin typeface="Inconsolata" panose="00000509000000000000" pitchFamily="49" charset="0"/>
                <a:sym typeface="Symbol" pitchFamily="18" charset="2"/>
              </a:rPr>
              <a:t> </a:t>
            </a:r>
            <a:r>
              <a:rPr lang="en-US" b="1" dirty="0">
                <a:solidFill>
                  <a:srgbClr val="EF3E42"/>
                </a:solidFill>
                <a:latin typeface="Inconsolata" panose="00000509000000000000" pitchFamily="49" charset="0"/>
              </a:rPr>
              <a:t>∙</a:t>
            </a:r>
            <a:r>
              <a:rPr lang="en-US" b="1" dirty="0">
                <a:solidFill>
                  <a:srgbClr val="EF3E42"/>
                </a:solidFill>
                <a:latin typeface="Inconsolata" panose="00000509000000000000" pitchFamily="49" charset="0"/>
                <a:sym typeface="Symbol" pitchFamily="18" charset="2"/>
              </a:rPr>
              <a:t> N</a:t>
            </a:r>
            <a:r>
              <a:rPr lang="en-US" b="1" baseline="-25000" dirty="0">
                <a:solidFill>
                  <a:srgbClr val="EF3E42"/>
                </a:solidFill>
                <a:latin typeface="Inconsolata" panose="00000509000000000000" pitchFamily="49" charset="0"/>
                <a:sym typeface="Symbol" pitchFamily="18" charset="2"/>
              </a:rPr>
              <a:t>S</a:t>
            </a:r>
            <a:r>
              <a:rPr lang="en-US" b="1" dirty="0">
                <a:solidFill>
                  <a:srgbClr val="EF3E42"/>
                </a:solidFill>
                <a:latin typeface="Inconsolata" panose="00000509000000000000" pitchFamily="49" charset="0"/>
                <a:sym typeface="Symbol" pitchFamily="18" charset="2"/>
              </a:rPr>
              <a:t> / V(A,R)</a:t>
            </a:r>
          </a:p>
          <a:p>
            <a:endParaRPr lang="en-US" sz="1200" dirty="0">
              <a:sym typeface="Symbol" pitchFamily="18" charset="2"/>
            </a:endParaRPr>
          </a:p>
          <a:p>
            <a:r>
              <a:rPr lang="en-US" dirty="0">
                <a:sym typeface="Symbol" pitchFamily="18" charset="2"/>
              </a:rPr>
              <a:t>Overall: </a:t>
            </a:r>
          </a:p>
          <a:p>
            <a:pPr lvl="1"/>
            <a:r>
              <a:rPr lang="en-US" b="1" dirty="0" err="1">
                <a:solidFill>
                  <a:srgbClr val="EF3E42"/>
                </a:solidFill>
                <a:latin typeface="Inconsolata" panose="00000509000000000000" pitchFamily="49" charset="0"/>
                <a:sym typeface="Symbol" pitchFamily="18" charset="2"/>
              </a:rPr>
              <a:t>estSize</a:t>
            </a:r>
            <a:r>
              <a:rPr lang="en-US" b="1" dirty="0">
                <a:solidFill>
                  <a:srgbClr val="EF3E42"/>
                </a:solidFill>
                <a:latin typeface="Inconsolata" panose="00000509000000000000" pitchFamily="49" charset="0"/>
                <a:sym typeface="Symbol" pitchFamily="18" charset="2"/>
              </a:rPr>
              <a:t> </a:t>
            </a:r>
            <a:r>
              <a:rPr lang="en-US" b="1" dirty="0">
                <a:solidFill>
                  <a:srgbClr val="EF3E42"/>
                </a:solidFill>
                <a:latin typeface="Inconsolata" panose="00000509000000000000" pitchFamily="49" charset="0"/>
              </a:rPr>
              <a:t>≈</a:t>
            </a:r>
            <a:r>
              <a:rPr lang="en-US" b="1" dirty="0">
                <a:solidFill>
                  <a:srgbClr val="EF3E42"/>
                </a:solidFill>
                <a:latin typeface="Inconsolata" panose="00000509000000000000" pitchFamily="49" charset="0"/>
                <a:sym typeface="Symbol" pitchFamily="18" charset="2"/>
              </a:rPr>
              <a:t> N</a:t>
            </a:r>
            <a:r>
              <a:rPr lang="en-US" b="1" baseline="-25000" dirty="0">
                <a:solidFill>
                  <a:srgbClr val="EF3E42"/>
                </a:solidFill>
                <a:latin typeface="Inconsolata" panose="00000509000000000000" pitchFamily="49" charset="0"/>
                <a:sym typeface="Symbol" pitchFamily="18" charset="2"/>
              </a:rPr>
              <a:t>R</a:t>
            </a:r>
            <a:r>
              <a:rPr lang="en-US" b="1" dirty="0">
                <a:solidFill>
                  <a:srgbClr val="EF3E42"/>
                </a:solidFill>
                <a:latin typeface="Inconsolata" panose="00000509000000000000" pitchFamily="49" charset="0"/>
                <a:sym typeface="Symbol" pitchFamily="18" charset="2"/>
              </a:rPr>
              <a:t> </a:t>
            </a:r>
            <a:r>
              <a:rPr lang="en-US" b="1" dirty="0">
                <a:solidFill>
                  <a:srgbClr val="EF3E42"/>
                </a:solidFill>
                <a:latin typeface="Inconsolata" panose="00000509000000000000" pitchFamily="49" charset="0"/>
              </a:rPr>
              <a:t>∙</a:t>
            </a:r>
            <a:r>
              <a:rPr lang="en-US" b="1" dirty="0">
                <a:solidFill>
                  <a:srgbClr val="EF3E42"/>
                </a:solidFill>
                <a:latin typeface="Inconsolata" panose="00000509000000000000" pitchFamily="49" charset="0"/>
                <a:sym typeface="Symbol" pitchFamily="18" charset="2"/>
              </a:rPr>
              <a:t> N</a:t>
            </a:r>
            <a:r>
              <a:rPr lang="en-US" b="1" baseline="-25000" dirty="0">
                <a:solidFill>
                  <a:srgbClr val="EF3E42"/>
                </a:solidFill>
                <a:latin typeface="Inconsolata" panose="00000509000000000000" pitchFamily="49" charset="0"/>
                <a:sym typeface="Symbol" pitchFamily="18" charset="2"/>
              </a:rPr>
              <a:t>S</a:t>
            </a:r>
            <a:r>
              <a:rPr lang="en-US" b="1" dirty="0">
                <a:solidFill>
                  <a:srgbClr val="EF3E42"/>
                </a:solidFill>
                <a:latin typeface="Inconsolata" panose="00000509000000000000" pitchFamily="49" charset="0"/>
                <a:sym typeface="Symbol" pitchFamily="18" charset="2"/>
              </a:rPr>
              <a:t> / max({V(A,S), V(A,R)})</a:t>
            </a:r>
          </a:p>
        </p:txBody>
      </p:sp>
      <p:sp>
        <p:nvSpPr>
          <p:cNvPr id="2" name="Slide Number Placeholder 1">
            <a:extLst>
              <a:ext uri="{FF2B5EF4-FFF2-40B4-BE49-F238E27FC236}">
                <a16:creationId xmlns:a16="http://schemas.microsoft.com/office/drawing/2014/main" id="{63EAD7A6-14B7-4EDA-AA70-75550C7E56CD}"/>
              </a:ext>
            </a:extLst>
          </p:cNvPr>
          <p:cNvSpPr>
            <a:spLocks noGrp="1"/>
          </p:cNvSpPr>
          <p:nvPr>
            <p:ph type="sldNum" sz="quarter" idx="4"/>
          </p:nvPr>
        </p:nvSpPr>
        <p:spPr>
          <a:prstGeom prst="rect">
            <a:avLst/>
          </a:prstGeom>
        </p:spPr>
        <p:txBody>
          <a:bodyPr/>
          <a:lstStyle/>
          <a:p>
            <a:fld id="{97DD1AB5-42BA-4E8A-BFEE-435884E16AAB}" type="slidenum">
              <a:rPr lang="en-US" smtClean="0">
                <a:solidFill>
                  <a:prstClr val="white">
                    <a:lumMod val="50000"/>
                  </a:prstClr>
                </a:solidFill>
              </a:rPr>
              <a:pPr/>
              <a:t>69</a:t>
            </a:fld>
            <a:endParaRPr lang="en-US">
              <a:solidFill>
                <a:prstClr val="white">
                  <a:lumMod val="50000"/>
                </a:prstClr>
              </a:solidFill>
            </a:endParaRPr>
          </a:p>
        </p:txBody>
      </p:sp>
    </p:spTree>
    <p:extLst>
      <p:ext uri="{BB962C8B-B14F-4D97-AF65-F5344CB8AC3E}">
        <p14:creationId xmlns:p14="http://schemas.microsoft.com/office/powerpoint/2010/main" val="2859232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CD0932-E193-6FDB-C4D8-FBC4397DAF49}"/>
            </a:ext>
          </a:extLst>
        </p:cNvPr>
        <p:cNvGrpSpPr/>
        <p:nvPr/>
      </p:nvGrpSpPr>
      <p:grpSpPr>
        <a:xfrm>
          <a:off x="0" y="0"/>
          <a:ext cx="0" cy="0"/>
          <a:chOff x="0" y="0"/>
          <a:chExt cx="0" cy="0"/>
        </a:xfrm>
      </p:grpSpPr>
      <p:sp>
        <p:nvSpPr>
          <p:cNvPr id="24" name="Text Box 35">
            <a:extLst>
              <a:ext uri="{FF2B5EF4-FFF2-40B4-BE49-F238E27FC236}">
                <a16:creationId xmlns:a16="http://schemas.microsoft.com/office/drawing/2014/main" id="{70BD1956-44BA-F52F-B146-410CA1B823F9}"/>
              </a:ext>
            </a:extLst>
          </p:cNvPr>
          <p:cNvSpPr txBox="1">
            <a:spLocks noChangeArrowheads="1"/>
          </p:cNvSpPr>
          <p:nvPr/>
        </p:nvSpPr>
        <p:spPr bwMode="auto">
          <a:xfrm>
            <a:off x="3139486" y="2702064"/>
            <a:ext cx="3610283" cy="931024"/>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1 + 3 (</a:t>
            </a:r>
            <a:r>
              <a:rPr lang="en-US" sz="2000" b="1" dirty="0" err="1">
                <a:solidFill>
                  <a:schemeClr val="tx1">
                    <a:lumMod val="65000"/>
                    <a:lumOff val="35000"/>
                  </a:schemeClr>
                </a:solidFill>
                <a:latin typeface="CRIMSON TEXT" panose="02000503000000000000" pitchFamily="2" charset="77"/>
              </a:rPr>
              <a:t>idx</a:t>
            </a:r>
            <a:r>
              <a:rPr lang="en-US" sz="2000" b="1" dirty="0">
                <a:solidFill>
                  <a:schemeClr val="tx1">
                    <a:lumMod val="65000"/>
                    <a:lumOff val="35000"/>
                  </a:schemeClr>
                </a:solidFill>
                <a:latin typeface="CRIMSON TEXT" panose="02000503000000000000" pitchFamily="2" charset="77"/>
              </a:rPr>
              <a:t>) + 20 (</a:t>
            </a:r>
            <a:r>
              <a:rPr lang="en-US" sz="2000" b="1" dirty="0" err="1">
                <a:solidFill>
                  <a:schemeClr val="tx1">
                    <a:lumMod val="65000"/>
                    <a:lumOff val="35000"/>
                  </a:schemeClr>
                </a:solidFill>
                <a:latin typeface="CRIMSON TEXT" panose="02000503000000000000" pitchFamily="2" charset="77"/>
              </a:rPr>
              <a:t>ptr</a:t>
            </a:r>
            <a:r>
              <a:rPr lang="en-US" sz="2000" b="1" dirty="0">
                <a:solidFill>
                  <a:schemeClr val="tx1">
                    <a:lumMod val="65000"/>
                    <a:lumOff val="35000"/>
                  </a:schemeClr>
                </a:solidFill>
                <a:latin typeface="CRIMSON TEXT" panose="02000503000000000000" pitchFamily="2" charset="77"/>
              </a:rPr>
              <a:t> chase) reads</a:t>
            </a:r>
            <a:br>
              <a:rPr lang="en-US" sz="2000" b="1" dirty="0">
                <a:solidFill>
                  <a:schemeClr val="tx1">
                    <a:lumMod val="65000"/>
                    <a:lumOff val="35000"/>
                  </a:schemeClr>
                </a:solidFill>
                <a:latin typeface="CRIMSON TEXT" panose="02000503000000000000" pitchFamily="2" charset="77"/>
              </a:rPr>
            </a:br>
            <a:r>
              <a:rPr lang="en-US" sz="2000" b="1" dirty="0">
                <a:solidFill>
                  <a:schemeClr val="tx1">
                    <a:lumMod val="65000"/>
                    <a:lumOff val="35000"/>
                  </a:schemeClr>
                </a:solidFill>
                <a:latin typeface="CRIMSON TEXT" panose="02000503000000000000" pitchFamily="2" charset="77"/>
              </a:rPr>
              <a:t>+ 4 writes</a:t>
            </a:r>
            <a:br>
              <a:rPr lang="en-US" sz="2000" b="1" dirty="0">
                <a:solidFill>
                  <a:schemeClr val="tx1">
                    <a:lumMod val="65000"/>
                    <a:lumOff val="35000"/>
                  </a:schemeClr>
                </a:solidFill>
                <a:latin typeface="CRIMSON TEXT" panose="02000503000000000000" pitchFamily="2" charset="77"/>
              </a:rPr>
            </a:br>
            <a:r>
              <a:rPr lang="en-US" sz="2000" b="1" dirty="0">
                <a:solidFill>
                  <a:schemeClr val="accent1"/>
                </a:solidFill>
                <a:latin typeface="CRIMSON TEXT" panose="02000503000000000000" pitchFamily="2" charset="77"/>
              </a:rPr>
              <a:t>Index Nested-Loop Join</a:t>
            </a:r>
          </a:p>
        </p:txBody>
      </p:sp>
      <p:sp>
        <p:nvSpPr>
          <p:cNvPr id="27" name="Text Box 36">
            <a:extLst>
              <a:ext uri="{FF2B5EF4-FFF2-40B4-BE49-F238E27FC236}">
                <a16:creationId xmlns:a16="http://schemas.microsoft.com/office/drawing/2014/main" id="{CF142DD5-1163-64EB-81DE-D0E66EE2B6E6}"/>
              </a:ext>
            </a:extLst>
          </p:cNvPr>
          <p:cNvSpPr txBox="1">
            <a:spLocks noChangeArrowheads="1"/>
          </p:cNvSpPr>
          <p:nvPr/>
        </p:nvSpPr>
        <p:spPr bwMode="auto">
          <a:xfrm>
            <a:off x="4849261" y="1787664"/>
            <a:ext cx="2053767" cy="646331"/>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4 reads + 1 writes</a:t>
            </a:r>
            <a:br>
              <a:rPr lang="en-US" sz="2000" b="1" dirty="0">
                <a:solidFill>
                  <a:schemeClr val="tx1">
                    <a:lumMod val="65000"/>
                    <a:lumOff val="35000"/>
                  </a:schemeClr>
                </a:solidFill>
                <a:latin typeface="CRIMSON TEXT" panose="02000503000000000000" pitchFamily="2" charset="77"/>
              </a:rPr>
            </a:br>
            <a:r>
              <a:rPr lang="en-US" sz="2000" dirty="0">
                <a:solidFill>
                  <a:schemeClr val="tx1">
                    <a:lumMod val="65000"/>
                    <a:lumOff val="35000"/>
                  </a:schemeClr>
                </a:solidFill>
                <a:latin typeface="CRIMSON TEXT" panose="02000503000000000000" pitchFamily="2" charset="77"/>
              </a:rPr>
              <a:t>Read temp T2</a:t>
            </a:r>
          </a:p>
        </p:txBody>
      </p:sp>
      <p:sp>
        <p:nvSpPr>
          <p:cNvPr id="8" name="Title 7">
            <a:extLst>
              <a:ext uri="{FF2B5EF4-FFF2-40B4-BE49-F238E27FC236}">
                <a16:creationId xmlns:a16="http://schemas.microsoft.com/office/drawing/2014/main" id="{E190BF50-1722-5770-F625-A8869232DE93}"/>
              </a:ext>
            </a:extLst>
          </p:cNvPr>
          <p:cNvSpPr>
            <a:spLocks noGrp="1"/>
          </p:cNvSpPr>
          <p:nvPr>
            <p:ph type="title"/>
          </p:nvPr>
        </p:nvSpPr>
        <p:spPr/>
        <p:txBody>
          <a:bodyPr/>
          <a:lstStyle/>
          <a:p>
            <a:r>
              <a:rPr lang="en-US" dirty="0"/>
              <a:t>Motivation</a:t>
            </a:r>
          </a:p>
        </p:txBody>
      </p:sp>
      <p:sp>
        <p:nvSpPr>
          <p:cNvPr id="48" name="Slide Number Placeholder 3">
            <a:extLst>
              <a:ext uri="{FF2B5EF4-FFF2-40B4-BE49-F238E27FC236}">
                <a16:creationId xmlns:a16="http://schemas.microsoft.com/office/drawing/2014/main" id="{7E906A73-4028-892C-0B29-768C38519D82}"/>
              </a:ext>
            </a:extLst>
          </p:cNvPr>
          <p:cNvSpPr>
            <a:spLocks noGrp="1"/>
          </p:cNvSpPr>
          <p:nvPr>
            <p:ph type="sldNum" sz="quarter" idx="4"/>
          </p:nvPr>
        </p:nvSpPr>
        <p:spPr/>
        <p:txBody>
          <a:bodyPr/>
          <a:lstStyle/>
          <a:p>
            <a:pPr algn="r"/>
            <a:fld id="{97DD1AB5-42BA-4E8A-BFEE-435884E16AAB}" type="slidenum">
              <a:rPr lang="en-US" smtClean="0"/>
              <a:pPr algn="r"/>
              <a:t>7</a:t>
            </a:fld>
            <a:endParaRPr lang="en-US" dirty="0"/>
          </a:p>
        </p:txBody>
      </p:sp>
      <p:sp>
        <p:nvSpPr>
          <p:cNvPr id="56" name="Text Box 108">
            <a:extLst>
              <a:ext uri="{FF2B5EF4-FFF2-40B4-BE49-F238E27FC236}">
                <a16:creationId xmlns:a16="http://schemas.microsoft.com/office/drawing/2014/main" id="{0A066E9A-306E-B2E9-C0F9-1210DB53634F}"/>
              </a:ext>
            </a:extLst>
          </p:cNvPr>
          <p:cNvSpPr txBox="1">
            <a:spLocks noChangeArrowheads="1"/>
          </p:cNvSpPr>
          <p:nvPr/>
        </p:nvSpPr>
        <p:spPr bwMode="auto">
          <a:xfrm>
            <a:off x="6172201" y="1260318"/>
            <a:ext cx="2033132" cy="397032"/>
          </a:xfrm>
          <a:prstGeom prst="rect">
            <a:avLst/>
          </a:prstGeom>
          <a:solidFill>
            <a:schemeClr val="accent1"/>
          </a:solidFill>
          <a:ln>
            <a:noFill/>
            <a:headEnd/>
            <a:tailEnd type="none" w="lg" len="lg"/>
          </a:ln>
        </p:spPr>
        <p:style>
          <a:lnRef idx="2">
            <a:schemeClr val="accent2"/>
          </a:lnRef>
          <a:fillRef idx="1">
            <a:schemeClr val="lt1"/>
          </a:fillRef>
          <a:effectRef idx="0">
            <a:schemeClr val="accent2"/>
          </a:effectRef>
          <a:fontRef idx="minor">
            <a:schemeClr val="dk1"/>
          </a:fontRef>
        </p:style>
        <p:txBody>
          <a:bodyPr wrap="square">
            <a:prstTxWarp prst="textNoShape">
              <a:avLst/>
            </a:prstTxWarp>
            <a:spAutoFit/>
          </a:bodyPr>
          <a:lstStyle>
            <a:defPPr>
              <a:defRPr lang="en-US"/>
            </a:defPPr>
            <a:lvl1pPr algn="ctr">
              <a:lnSpc>
                <a:spcPct val="110000"/>
              </a:lnSpc>
              <a:spcBef>
                <a:spcPct val="20000"/>
              </a:spcBef>
              <a:buClr>
                <a:schemeClr val="tx2"/>
              </a:buClr>
              <a:buSzPct val="60000"/>
              <a:buFont typeface="Wingdings" charset="2"/>
              <a:buNone/>
              <a:defRPr b="1">
                <a:solidFill>
                  <a:schemeClr val="bg1"/>
                </a:solidFill>
                <a:latin typeface="+mj-lt"/>
              </a:defRPr>
            </a:lvl1pPr>
          </a:lstStyle>
          <a:p>
            <a:r>
              <a:rPr lang="en-US" dirty="0"/>
              <a:t>Total: 37 I/</a:t>
            </a:r>
            <a:r>
              <a:rPr lang="en-US" dirty="0" err="1"/>
              <a:t>Os</a:t>
            </a:r>
            <a:endParaRPr lang="en-US" dirty="0"/>
          </a:p>
        </p:txBody>
      </p:sp>
      <p:grpSp>
        <p:nvGrpSpPr>
          <p:cNvPr id="1107049" name="Group 1107048">
            <a:extLst>
              <a:ext uri="{FF2B5EF4-FFF2-40B4-BE49-F238E27FC236}">
                <a16:creationId xmlns:a16="http://schemas.microsoft.com/office/drawing/2014/main" id="{EB172268-AF81-B9E7-14F7-DC5139FF3DF1}"/>
              </a:ext>
            </a:extLst>
          </p:cNvPr>
          <p:cNvGrpSpPr/>
          <p:nvPr/>
        </p:nvGrpSpPr>
        <p:grpSpPr>
          <a:xfrm>
            <a:off x="257670" y="1733550"/>
            <a:ext cx="3140213" cy="2913088"/>
            <a:chOff x="257670" y="1868462"/>
            <a:chExt cx="2972907" cy="2913088"/>
          </a:xfrm>
        </p:grpSpPr>
        <p:grpSp>
          <p:nvGrpSpPr>
            <p:cNvPr id="19" name="Group 18">
              <a:extLst>
                <a:ext uri="{FF2B5EF4-FFF2-40B4-BE49-F238E27FC236}">
                  <a16:creationId xmlns:a16="http://schemas.microsoft.com/office/drawing/2014/main" id="{CD8ECC0D-1D3B-C771-AEB9-437914C9D779}"/>
                </a:ext>
              </a:extLst>
            </p:cNvPr>
            <p:cNvGrpSpPr/>
            <p:nvPr/>
          </p:nvGrpSpPr>
          <p:grpSpPr>
            <a:xfrm>
              <a:off x="257670" y="1868462"/>
              <a:ext cx="2834641" cy="2913088"/>
              <a:chOff x="257670" y="1279519"/>
              <a:chExt cx="2834641" cy="2913088"/>
            </a:xfrm>
          </p:grpSpPr>
          <p:sp>
            <p:nvSpPr>
              <p:cNvPr id="16" name="Text Box 4">
                <a:extLst>
                  <a:ext uri="{FF2B5EF4-FFF2-40B4-BE49-F238E27FC236}">
                    <a16:creationId xmlns:a16="http://schemas.microsoft.com/office/drawing/2014/main" id="{5676CE62-A66F-428E-4B42-C0BDD61119F9}"/>
                  </a:ext>
                </a:extLst>
              </p:cNvPr>
              <p:cNvSpPr txBox="1">
                <a:spLocks noChangeArrowheads="1"/>
              </p:cNvSpPr>
              <p:nvPr/>
            </p:nvSpPr>
            <p:spPr bwMode="auto">
              <a:xfrm>
                <a:off x="257671" y="1632287"/>
                <a:ext cx="2834640" cy="2560320"/>
              </a:xfrm>
              <a:prstGeom prst="rect">
                <a:avLst/>
              </a:prstGeom>
              <a:solidFill>
                <a:schemeClr val="bg1">
                  <a:lumMod val="85000"/>
                </a:schemeClr>
              </a:solidFill>
              <a:ln w="9525">
                <a:noFill/>
                <a:prstDash val="solid"/>
                <a:miter lim="800000"/>
                <a:headEnd/>
                <a:tailEnd/>
              </a:ln>
              <a:effectLst/>
            </p:spPr>
            <p:txBody>
              <a:bodyPr/>
              <a:lstStyle/>
              <a:p>
                <a:pPr eaLnBrk="0" hangingPunct="0">
                  <a:defRPr/>
                </a:pPr>
                <a:endParaRPr lang="en-US" sz="2400" u="none" dirty="0">
                  <a:latin typeface="DejaVu Sans Mono" pitchFamily="49" charset="0"/>
                  <a:ea typeface="DejaVu Sans Mono" pitchFamily="49" charset="0"/>
                  <a:cs typeface="DejaVu Sans Mono" pitchFamily="49" charset="0"/>
                </a:endParaRPr>
              </a:p>
            </p:txBody>
          </p:sp>
          <p:sp>
            <p:nvSpPr>
              <p:cNvPr id="18" name="TextBox 15">
                <a:extLst>
                  <a:ext uri="{FF2B5EF4-FFF2-40B4-BE49-F238E27FC236}">
                    <a16:creationId xmlns:a16="http://schemas.microsoft.com/office/drawing/2014/main" id="{09428B43-FE5E-6D72-E8DB-B74156982886}"/>
                  </a:ext>
                </a:extLst>
              </p:cNvPr>
              <p:cNvSpPr txBox="1">
                <a:spLocks noChangeArrowheads="1"/>
              </p:cNvSpPr>
              <p:nvPr/>
            </p:nvSpPr>
            <p:spPr bwMode="auto">
              <a:xfrm>
                <a:off x="257670" y="1279519"/>
                <a:ext cx="25708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noAutofit/>
              </a:bodyPr>
              <a:lstStyle>
                <a:defPPr>
                  <a:defRPr lang="en-US"/>
                </a:defPPr>
                <a:lvl1pPr eaLnBrk="0" hangingPunct="0">
                  <a:defRPr sz="2400" b="1" i="1">
                    <a:solidFill>
                      <a:schemeClr val="tx1">
                        <a:lumMod val="65000"/>
                        <a:lumOff val="35000"/>
                      </a:schemeClr>
                    </a:solidFill>
                    <a:latin typeface="Crimson Text" pitchFamily="2" charset="0"/>
                    <a:ea typeface="Crimson Text" pitchFamily="2" charset="0"/>
                  </a:defRPr>
                </a:lvl1pPr>
              </a:lstStyle>
              <a:p>
                <a:r>
                  <a:rPr lang="en-US" dirty="0"/>
                  <a:t>Catalog</a:t>
                </a:r>
              </a:p>
            </p:txBody>
          </p:sp>
        </p:grpSp>
        <p:grpSp>
          <p:nvGrpSpPr>
            <p:cNvPr id="17" name="Group 16">
              <a:extLst>
                <a:ext uri="{FF2B5EF4-FFF2-40B4-BE49-F238E27FC236}">
                  <a16:creationId xmlns:a16="http://schemas.microsoft.com/office/drawing/2014/main" id="{FF43AD5D-6F61-03AC-DF32-D7F2161C2C4F}"/>
                </a:ext>
              </a:extLst>
            </p:cNvPr>
            <p:cNvGrpSpPr/>
            <p:nvPr/>
          </p:nvGrpSpPr>
          <p:grpSpPr>
            <a:xfrm>
              <a:off x="302283" y="2410346"/>
              <a:ext cx="2928294" cy="2266607"/>
              <a:chOff x="257672" y="2162935"/>
              <a:chExt cx="2928294" cy="2266607"/>
            </a:xfrm>
          </p:grpSpPr>
          <p:grpSp>
            <p:nvGrpSpPr>
              <p:cNvPr id="55" name="Group 54">
                <a:extLst>
                  <a:ext uri="{FF2B5EF4-FFF2-40B4-BE49-F238E27FC236}">
                    <a16:creationId xmlns:a16="http://schemas.microsoft.com/office/drawing/2014/main" id="{7D7A73ED-0516-89FE-801E-BC30D54AF0C5}"/>
                  </a:ext>
                </a:extLst>
              </p:cNvPr>
              <p:cNvGrpSpPr/>
              <p:nvPr/>
            </p:nvGrpSpPr>
            <p:grpSpPr>
              <a:xfrm>
                <a:off x="257672" y="2162935"/>
                <a:ext cx="2928294" cy="2266607"/>
                <a:chOff x="304801" y="2044513"/>
                <a:chExt cx="2928294" cy="2266607"/>
              </a:xfrm>
            </p:grpSpPr>
            <p:grpSp>
              <p:nvGrpSpPr>
                <p:cNvPr id="29" name="Group 28">
                  <a:extLst>
                    <a:ext uri="{FF2B5EF4-FFF2-40B4-BE49-F238E27FC236}">
                      <a16:creationId xmlns:a16="http://schemas.microsoft.com/office/drawing/2014/main" id="{F9965DFB-551D-B840-13A9-DE2F5D2F07FB}"/>
                    </a:ext>
                  </a:extLst>
                </p:cNvPr>
                <p:cNvGrpSpPr/>
                <p:nvPr/>
              </p:nvGrpSpPr>
              <p:grpSpPr>
                <a:xfrm>
                  <a:off x="304801" y="2044513"/>
                  <a:ext cx="2928294" cy="958409"/>
                  <a:chOff x="1143001" y="867535"/>
                  <a:chExt cx="2928294" cy="958409"/>
                </a:xfrm>
              </p:grpSpPr>
              <p:sp>
                <p:nvSpPr>
                  <p:cNvPr id="1106947" name="Text Box 3">
                    <a:extLst>
                      <a:ext uri="{FF2B5EF4-FFF2-40B4-BE49-F238E27FC236}">
                        <a16:creationId xmlns:a16="http://schemas.microsoft.com/office/drawing/2014/main" id="{72BFA9E4-8FBB-23E3-94D5-D9577840D93E}"/>
                      </a:ext>
                    </a:extLst>
                  </p:cNvPr>
                  <p:cNvSpPr txBox="1">
                    <a:spLocks noChangeArrowheads="1"/>
                  </p:cNvSpPr>
                  <p:nvPr/>
                </p:nvSpPr>
                <p:spPr bwMode="auto">
                  <a:xfrm>
                    <a:off x="1143001" y="1015604"/>
                    <a:ext cx="2928294" cy="246221"/>
                  </a:xfrm>
                  <a:prstGeom prst="rect">
                    <a:avLst/>
                  </a:prstGeom>
                  <a:noFill/>
                  <a:ln w="25400">
                    <a:noFill/>
                    <a:miter lim="800000"/>
                    <a:headEnd/>
                    <a:tailEnd type="none" w="lg" len="lg"/>
                  </a:ln>
                  <a:effectLst/>
                </p:spPr>
                <p:txBody>
                  <a:bodyPr wrap="square" lIns="0" tIns="0" rIns="0" bIns="0">
                    <a:prstTxWarp prst="textNoShape">
                      <a:avLst/>
                    </a:prstTxWarp>
                    <a:noAutofit/>
                  </a:bodyPr>
                  <a:lstStyle/>
                  <a:p>
                    <a:r>
                      <a:rPr lang="en-US" sz="1600" b="1" dirty="0">
                        <a:solidFill>
                          <a:schemeClr val="accent1"/>
                        </a:solidFill>
                        <a:latin typeface="Inconsolata" panose="00000509000000000000" pitchFamily="49" charset="0"/>
                      </a:rPr>
                      <a:t>Emp(</a:t>
                    </a:r>
                    <a:r>
                      <a:rPr lang="en-US" sz="1600" b="1" u="sng" dirty="0" err="1">
                        <a:solidFill>
                          <a:schemeClr val="accent1"/>
                        </a:solidFill>
                        <a:latin typeface="Inconsolata" panose="00000509000000000000" pitchFamily="49" charset="0"/>
                      </a:rPr>
                      <a:t>ssn</a:t>
                    </a:r>
                    <a:r>
                      <a:rPr lang="en-US" sz="1600" b="1" dirty="0" err="1">
                        <a:solidFill>
                          <a:schemeClr val="accent1"/>
                        </a:solidFill>
                        <a:latin typeface="Inconsolata" panose="00000509000000000000" pitchFamily="49" charset="0"/>
                      </a:rPr>
                      <a:t>,ename,addr,sal,did</a:t>
                    </a:r>
                    <a:r>
                      <a:rPr lang="en-US" sz="1600" b="1" dirty="0">
                        <a:solidFill>
                          <a:schemeClr val="accent1"/>
                        </a:solidFill>
                        <a:latin typeface="Inconsolata" panose="00000509000000000000" pitchFamily="49" charset="0"/>
                      </a:rPr>
                      <a:t>)</a:t>
                    </a:r>
                  </a:p>
                </p:txBody>
              </p:sp>
              <p:sp>
                <p:nvSpPr>
                  <p:cNvPr id="1106948" name="AutoShape 4">
                    <a:extLst>
                      <a:ext uri="{FF2B5EF4-FFF2-40B4-BE49-F238E27FC236}">
                        <a16:creationId xmlns:a16="http://schemas.microsoft.com/office/drawing/2014/main" id="{4EAC732F-CC29-6D1E-7CDA-3D4E10346558}"/>
                      </a:ext>
                    </a:extLst>
                  </p:cNvPr>
                  <p:cNvSpPr>
                    <a:spLocks noChangeAspect="1" noChangeArrowheads="1"/>
                  </p:cNvSpPr>
                  <p:nvPr/>
                </p:nvSpPr>
                <p:spPr bwMode="auto">
                  <a:xfrm>
                    <a:off x="1565140" y="867535"/>
                    <a:ext cx="243840" cy="182880"/>
                  </a:xfrm>
                  <a:prstGeom prst="triangle">
                    <a:avLst>
                      <a:gd name="adj" fmla="val 50000"/>
                    </a:avLst>
                  </a:prstGeom>
                  <a:solidFill>
                    <a:schemeClr val="tx1"/>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49" name="AutoShape 5">
                    <a:extLst>
                      <a:ext uri="{FF2B5EF4-FFF2-40B4-BE49-F238E27FC236}">
                        <a16:creationId xmlns:a16="http://schemas.microsoft.com/office/drawing/2014/main" id="{58A71345-6C70-1C78-8E2A-199F081C36B2}"/>
                      </a:ext>
                    </a:extLst>
                  </p:cNvPr>
                  <p:cNvSpPr>
                    <a:spLocks noChangeAspect="1" noChangeArrowheads="1"/>
                  </p:cNvSpPr>
                  <p:nvPr/>
                </p:nvSpPr>
                <p:spPr bwMode="auto">
                  <a:xfrm>
                    <a:off x="2130033" y="867535"/>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0" name="AutoShape 6">
                    <a:extLst>
                      <a:ext uri="{FF2B5EF4-FFF2-40B4-BE49-F238E27FC236}">
                        <a16:creationId xmlns:a16="http://schemas.microsoft.com/office/drawing/2014/main" id="{102BC786-1B6A-6DA0-3201-CB829B3535C7}"/>
                      </a:ext>
                    </a:extLst>
                  </p:cNvPr>
                  <p:cNvSpPr>
                    <a:spLocks noChangeAspect="1" noChangeArrowheads="1"/>
                  </p:cNvSpPr>
                  <p:nvPr/>
                </p:nvSpPr>
                <p:spPr bwMode="auto">
                  <a:xfrm>
                    <a:off x="3512188" y="867535"/>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7" name="Text Box 13">
                    <a:extLst>
                      <a:ext uri="{FF2B5EF4-FFF2-40B4-BE49-F238E27FC236}">
                        <a16:creationId xmlns:a16="http://schemas.microsoft.com/office/drawing/2014/main" id="{55946E1E-AA28-A807-4B0F-2DD8C8445CB4}"/>
                      </a:ext>
                    </a:extLst>
                  </p:cNvPr>
                  <p:cNvSpPr txBox="1">
                    <a:spLocks noChangeArrowheads="1"/>
                  </p:cNvSpPr>
                  <p:nvPr/>
                </p:nvSpPr>
                <p:spPr bwMode="auto">
                  <a:xfrm>
                    <a:off x="2637930" y="1333501"/>
                    <a:ext cx="1179810" cy="492443"/>
                  </a:xfrm>
                  <a:prstGeom prst="rect">
                    <a:avLst/>
                  </a:prstGeom>
                  <a:noFill/>
                  <a:ln w="25400">
                    <a:noFill/>
                    <a:miter lim="800000"/>
                    <a:headEnd/>
                    <a:tailEnd type="none" w="lg" len="lg"/>
                  </a:ln>
                  <a:effectLst/>
                </p:spPr>
                <p:txBody>
                  <a:bodyPr wrap="none" lIns="0" tIns="0" rIns="0" bIns="0">
                    <a:prstTxWarp prst="textNoShape">
                      <a:avLst/>
                    </a:prstTxWarp>
                    <a:spAutoFit/>
                  </a:bodyPr>
                  <a:lstStyle/>
                  <a:p>
                    <a:pPr algn="r"/>
                    <a:r>
                      <a:rPr lang="en-US" sz="1600" dirty="0">
                        <a:solidFill>
                          <a:schemeClr val="tx1">
                            <a:lumMod val="65000"/>
                            <a:lumOff val="35000"/>
                          </a:schemeClr>
                        </a:solidFill>
                      </a:rPr>
                      <a:t>10,000 records</a:t>
                    </a:r>
                  </a:p>
                  <a:p>
                    <a:pPr algn="r"/>
                    <a:r>
                      <a:rPr lang="en-US" sz="1600" dirty="0">
                        <a:solidFill>
                          <a:schemeClr val="tx1">
                            <a:lumMod val="65000"/>
                            <a:lumOff val="35000"/>
                          </a:schemeClr>
                        </a:solidFill>
                      </a:rPr>
                      <a:t>1,000 pages</a:t>
                    </a:r>
                  </a:p>
                </p:txBody>
              </p:sp>
            </p:grpSp>
            <p:grpSp>
              <p:nvGrpSpPr>
                <p:cNvPr id="30" name="Group 29">
                  <a:extLst>
                    <a:ext uri="{FF2B5EF4-FFF2-40B4-BE49-F238E27FC236}">
                      <a16:creationId xmlns:a16="http://schemas.microsoft.com/office/drawing/2014/main" id="{B7C197E2-D696-5F37-C0DD-DE28BEE2964A}"/>
                    </a:ext>
                  </a:extLst>
                </p:cNvPr>
                <p:cNvGrpSpPr/>
                <p:nvPr/>
              </p:nvGrpSpPr>
              <p:grpSpPr>
                <a:xfrm>
                  <a:off x="317797" y="3335167"/>
                  <a:ext cx="2731312" cy="975953"/>
                  <a:chOff x="4717256" y="804271"/>
                  <a:chExt cx="2731312" cy="975953"/>
                </a:xfrm>
              </p:grpSpPr>
              <p:sp>
                <p:nvSpPr>
                  <p:cNvPr id="1106951" name="Text Box 7">
                    <a:extLst>
                      <a:ext uri="{FF2B5EF4-FFF2-40B4-BE49-F238E27FC236}">
                        <a16:creationId xmlns:a16="http://schemas.microsoft.com/office/drawing/2014/main" id="{1321A89E-97A0-DFE2-D2D2-C1F3118317F7}"/>
                      </a:ext>
                    </a:extLst>
                  </p:cNvPr>
                  <p:cNvSpPr txBox="1">
                    <a:spLocks noChangeArrowheads="1"/>
                  </p:cNvSpPr>
                  <p:nvPr/>
                </p:nvSpPr>
                <p:spPr bwMode="auto">
                  <a:xfrm>
                    <a:off x="4717256" y="969884"/>
                    <a:ext cx="2731312" cy="246221"/>
                  </a:xfrm>
                  <a:prstGeom prst="rect">
                    <a:avLst/>
                  </a:prstGeom>
                  <a:noFill/>
                  <a:ln w="25400">
                    <a:noFill/>
                    <a:miter lim="800000"/>
                    <a:headEnd/>
                    <a:tailEnd type="none" w="lg" len="lg"/>
                  </a:ln>
                  <a:effectLst/>
                </p:spPr>
                <p:txBody>
                  <a:bodyPr wrap="square" lIns="0" tIns="0" rIns="0" bIns="0">
                    <a:prstTxWarp prst="textNoShape">
                      <a:avLst/>
                    </a:prstTxWarp>
                    <a:noAutofit/>
                  </a:bodyPr>
                  <a:lstStyle>
                    <a:defPPr>
                      <a:defRPr lang="en-US"/>
                    </a:defPPr>
                    <a:lvl1pPr>
                      <a:defRPr sz="1600" b="1">
                        <a:solidFill>
                          <a:schemeClr val="accent1"/>
                        </a:solidFill>
                        <a:latin typeface="Inconsolata" panose="00000509000000000000" pitchFamily="49" charset="0"/>
                      </a:defRPr>
                    </a:lvl1pPr>
                  </a:lstStyle>
                  <a:p>
                    <a:r>
                      <a:rPr lang="en-US" dirty="0"/>
                      <a:t>Dept(</a:t>
                    </a:r>
                    <a:r>
                      <a:rPr lang="en-US" u="sng" dirty="0" err="1"/>
                      <a:t>did</a:t>
                    </a:r>
                    <a:r>
                      <a:rPr lang="en-US" dirty="0" err="1"/>
                      <a:t>,dname,floor,mgr</a:t>
                    </a:r>
                    <a:r>
                      <a:rPr lang="en-US" dirty="0"/>
                      <a:t>)</a:t>
                    </a:r>
                  </a:p>
                </p:txBody>
              </p:sp>
              <p:sp>
                <p:nvSpPr>
                  <p:cNvPr id="1106952" name="AutoShape 8">
                    <a:extLst>
                      <a:ext uri="{FF2B5EF4-FFF2-40B4-BE49-F238E27FC236}">
                        <a16:creationId xmlns:a16="http://schemas.microsoft.com/office/drawing/2014/main" id="{4638ADA5-E629-5DD0-E7E7-B56A0CC49053}"/>
                      </a:ext>
                    </a:extLst>
                  </p:cNvPr>
                  <p:cNvSpPr>
                    <a:spLocks noChangeAspect="1" noChangeArrowheads="1"/>
                  </p:cNvSpPr>
                  <p:nvPr/>
                </p:nvSpPr>
                <p:spPr bwMode="auto">
                  <a:xfrm>
                    <a:off x="5263776" y="804271"/>
                    <a:ext cx="243840" cy="182880"/>
                  </a:xfrm>
                  <a:prstGeom prst="triangle">
                    <a:avLst>
                      <a:gd name="adj" fmla="val 50000"/>
                    </a:avLst>
                  </a:prstGeom>
                  <a:solidFill>
                    <a:schemeClr val="tx1"/>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3" name="AutoShape 9">
                    <a:extLst>
                      <a:ext uri="{FF2B5EF4-FFF2-40B4-BE49-F238E27FC236}">
                        <a16:creationId xmlns:a16="http://schemas.microsoft.com/office/drawing/2014/main" id="{C56C08B6-7356-A0F4-A55D-1BF4AD2F89A3}"/>
                      </a:ext>
                    </a:extLst>
                  </p:cNvPr>
                  <p:cNvSpPr>
                    <a:spLocks noChangeAspect="1" noChangeArrowheads="1"/>
                  </p:cNvSpPr>
                  <p:nvPr/>
                </p:nvSpPr>
                <p:spPr bwMode="auto">
                  <a:xfrm>
                    <a:off x="5762478" y="804271"/>
                    <a:ext cx="243840" cy="182880"/>
                  </a:xfrm>
                  <a:prstGeom prst="triangle">
                    <a:avLst>
                      <a:gd name="adj" fmla="val 50000"/>
                    </a:avLst>
                  </a:prstGeom>
                  <a:solidFill>
                    <a:schemeClr val="bg1">
                      <a:lumMod val="95000"/>
                    </a:schemeClr>
                  </a:solidFill>
                  <a:ln w="9525">
                    <a:solidFill>
                      <a:schemeClr val="tx1"/>
                    </a:solidFill>
                    <a:miter lim="800000"/>
                    <a:headEnd/>
                    <a:tailEnd type="none" w="lg" len="lg"/>
                  </a:ln>
                  <a:effectLst/>
                </p:spPr>
                <p:txBody>
                  <a:bodyPr wrap="none" anchor="ctr">
                    <a:prstTxWarp prst="textNoShape">
                      <a:avLst/>
                    </a:prstTxWarp>
                    <a:spAutoFit/>
                  </a:bodyPr>
                  <a:lstStyle/>
                  <a:p>
                    <a:endParaRPr lang="en-US" sz="1350">
                      <a:latin typeface="Lato" panose="020F0502020204030203" pitchFamily="34" charset="77"/>
                    </a:endParaRPr>
                  </a:p>
                </p:txBody>
              </p:sp>
              <p:sp>
                <p:nvSpPr>
                  <p:cNvPr id="1106958" name="Text Box 14">
                    <a:extLst>
                      <a:ext uri="{FF2B5EF4-FFF2-40B4-BE49-F238E27FC236}">
                        <a16:creationId xmlns:a16="http://schemas.microsoft.com/office/drawing/2014/main" id="{963528E4-7608-92F4-4758-C61E689AAB68}"/>
                      </a:ext>
                    </a:extLst>
                  </p:cNvPr>
                  <p:cNvSpPr txBox="1">
                    <a:spLocks noChangeArrowheads="1"/>
                  </p:cNvSpPr>
                  <p:nvPr/>
                </p:nvSpPr>
                <p:spPr bwMode="auto">
                  <a:xfrm>
                    <a:off x="6442845" y="1287781"/>
                    <a:ext cx="936154" cy="492443"/>
                  </a:xfrm>
                  <a:prstGeom prst="rect">
                    <a:avLst/>
                  </a:prstGeom>
                  <a:noFill/>
                  <a:ln w="25400">
                    <a:noFill/>
                    <a:miter lim="800000"/>
                    <a:headEnd/>
                    <a:tailEnd type="none" w="lg" len="lg"/>
                  </a:ln>
                  <a:effectLst/>
                </p:spPr>
                <p:txBody>
                  <a:bodyPr wrap="none" lIns="0" tIns="0" rIns="0" bIns="0">
                    <a:prstTxWarp prst="textNoShape">
                      <a:avLst/>
                    </a:prstTxWarp>
                    <a:spAutoFit/>
                  </a:bodyPr>
                  <a:lstStyle>
                    <a:defPPr>
                      <a:defRPr lang="en-US"/>
                    </a:defPPr>
                    <a:lvl1pPr algn="r">
                      <a:defRPr sz="1600">
                        <a:solidFill>
                          <a:schemeClr val="tx1">
                            <a:lumMod val="75000"/>
                            <a:lumOff val="25000"/>
                          </a:schemeClr>
                        </a:solidFill>
                      </a:defRPr>
                    </a:lvl1pPr>
                  </a:lstStyle>
                  <a:p>
                    <a:r>
                      <a:rPr lang="en-US" dirty="0">
                        <a:solidFill>
                          <a:schemeClr val="tx1">
                            <a:lumMod val="65000"/>
                            <a:lumOff val="35000"/>
                          </a:schemeClr>
                        </a:solidFill>
                      </a:rPr>
                      <a:t>500 records</a:t>
                    </a:r>
                  </a:p>
                  <a:p>
                    <a:r>
                      <a:rPr lang="en-US" dirty="0">
                        <a:solidFill>
                          <a:schemeClr val="tx1">
                            <a:lumMod val="65000"/>
                            <a:lumOff val="35000"/>
                          </a:schemeClr>
                        </a:solidFill>
                      </a:rPr>
                      <a:t>50 pages</a:t>
                    </a:r>
                  </a:p>
                </p:txBody>
              </p:sp>
            </p:grpSp>
            <p:cxnSp>
              <p:nvCxnSpPr>
                <p:cNvPr id="34" name="Straight Connector 33">
                  <a:extLst>
                    <a:ext uri="{FF2B5EF4-FFF2-40B4-BE49-F238E27FC236}">
                      <a16:creationId xmlns:a16="http://schemas.microsoft.com/office/drawing/2014/main" id="{A2B73D51-3AC2-EC2C-C426-58D1F8F50867}"/>
                    </a:ext>
                  </a:extLst>
                </p:cNvPr>
                <p:cNvCxnSpPr>
                  <a:cxnSpLocks/>
                </p:cNvCxnSpPr>
                <p:nvPr/>
              </p:nvCxnSpPr>
              <p:spPr>
                <a:xfrm>
                  <a:off x="305909" y="3086265"/>
                  <a:ext cx="2743200" cy="0"/>
                </a:xfrm>
                <a:prstGeom prst="line">
                  <a:avLst/>
                </a:prstGeom>
                <a:ln>
                  <a:solidFill>
                    <a:schemeClr val="tx1">
                      <a:lumMod val="65000"/>
                      <a:lumOff val="35000"/>
                    </a:schemeClr>
                  </a:solidFill>
                </a:ln>
              </p:spPr>
              <p:style>
                <a:lnRef idx="1">
                  <a:schemeClr val="dk1"/>
                </a:lnRef>
                <a:fillRef idx="0">
                  <a:schemeClr val="dk1"/>
                </a:fillRef>
                <a:effectRef idx="0">
                  <a:schemeClr val="dk1"/>
                </a:effectRef>
                <a:fontRef idx="minor">
                  <a:schemeClr val="tx1"/>
                </a:fontRef>
              </p:style>
            </p:cxnSp>
          </p:grpSp>
          <p:sp>
            <p:nvSpPr>
              <p:cNvPr id="14" name="TextBox 13">
                <a:extLst>
                  <a:ext uri="{FF2B5EF4-FFF2-40B4-BE49-F238E27FC236}">
                    <a16:creationId xmlns:a16="http://schemas.microsoft.com/office/drawing/2014/main" id="{529847CA-7F57-9EC0-5EDF-C928BA723829}"/>
                  </a:ext>
                </a:extLst>
              </p:cNvPr>
              <p:cNvSpPr txBox="1"/>
              <p:nvPr/>
            </p:nvSpPr>
            <p:spPr>
              <a:xfrm>
                <a:off x="639934" y="3310890"/>
                <a:ext cx="598348" cy="138499"/>
              </a:xfrm>
              <a:prstGeom prst="rect">
                <a:avLst/>
              </a:prstGeom>
              <a:noFill/>
            </p:spPr>
            <p:txBody>
              <a:bodyPr wrap="square" lIns="0" tIns="0" rIns="0" bIns="0" rtlCol="0">
                <a:spAutoFit/>
              </a:bodyPr>
              <a:lstStyle/>
              <a:p>
                <a:pPr algn="ctr"/>
                <a:r>
                  <a:rPr lang="en-US" sz="900" b="1" i="1" dirty="0">
                    <a:solidFill>
                      <a:schemeClr val="tx1">
                        <a:lumMod val="85000"/>
                        <a:lumOff val="15000"/>
                      </a:schemeClr>
                    </a:solidFill>
                  </a:rPr>
                  <a:t>clustered</a:t>
                </a:r>
              </a:p>
            </p:txBody>
          </p:sp>
          <p:sp>
            <p:nvSpPr>
              <p:cNvPr id="15" name="TextBox 14">
                <a:extLst>
                  <a:ext uri="{FF2B5EF4-FFF2-40B4-BE49-F238E27FC236}">
                    <a16:creationId xmlns:a16="http://schemas.microsoft.com/office/drawing/2014/main" id="{3D4BE95A-75B7-D995-F30C-37A721E2C58D}"/>
                  </a:ext>
                </a:extLst>
              </p:cNvPr>
              <p:cNvSpPr txBox="1"/>
              <p:nvPr/>
            </p:nvSpPr>
            <p:spPr>
              <a:xfrm>
                <a:off x="1033565" y="3310890"/>
                <a:ext cx="808490" cy="138499"/>
              </a:xfrm>
              <a:prstGeom prst="rect">
                <a:avLst/>
              </a:prstGeom>
              <a:noFill/>
            </p:spPr>
            <p:txBody>
              <a:bodyPr wrap="square" lIns="0" tIns="0" rIns="0" bIns="0" rtlCol="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grpSp>
      </p:grpSp>
      <p:sp>
        <p:nvSpPr>
          <p:cNvPr id="7" name="Text Box 4">
            <a:extLst>
              <a:ext uri="{FF2B5EF4-FFF2-40B4-BE49-F238E27FC236}">
                <a16:creationId xmlns:a16="http://schemas.microsoft.com/office/drawing/2014/main" id="{A2F9C018-30A5-791C-260D-47C6D34ECD45}"/>
              </a:ext>
            </a:extLst>
          </p:cNvPr>
          <p:cNvSpPr txBox="1">
            <a:spLocks noChangeArrowheads="1"/>
          </p:cNvSpPr>
          <p:nvPr/>
        </p:nvSpPr>
        <p:spPr bwMode="auto">
          <a:xfrm>
            <a:off x="279728" y="758190"/>
            <a:ext cx="2834640" cy="978729"/>
          </a:xfrm>
          <a:prstGeom prst="rect">
            <a:avLst/>
          </a:prstGeom>
          <a:solidFill>
            <a:schemeClr val="bg1">
              <a:lumMod val="85000"/>
            </a:schemeClr>
          </a:solidFill>
          <a:ln w="19050">
            <a:solidFill>
              <a:schemeClr val="bg1">
                <a:lumMod val="65000"/>
              </a:schemeClr>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75000"/>
                    <a:lumOff val="25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solidFill>
                  <a:schemeClr val="dk1"/>
                </a:solidFill>
                <a:latin typeface="Times New Roman" pitchFamily="-112" charset="0"/>
                <a:ea typeface="ＭＳ Ｐゴシック" pitchFamily="-112" charset="-128"/>
              </a:defRPr>
            </a:lvl2pPr>
            <a:lvl3pPr marL="1143000" indent="-228600">
              <a:defRPr sz="2800" u="sng">
                <a:solidFill>
                  <a:schemeClr val="dk1"/>
                </a:solidFill>
                <a:latin typeface="Times New Roman" pitchFamily="-112" charset="0"/>
                <a:ea typeface="ＭＳ Ｐゴシック" pitchFamily="-112" charset="-128"/>
              </a:defRPr>
            </a:lvl3pPr>
            <a:lvl4pPr marL="1600200" indent="-228600">
              <a:defRPr sz="2800" u="sng">
                <a:solidFill>
                  <a:schemeClr val="dk1"/>
                </a:solidFill>
                <a:latin typeface="Times New Roman" pitchFamily="-112" charset="0"/>
                <a:ea typeface="ＭＳ Ｐゴシック" pitchFamily="-112" charset="-128"/>
              </a:defRPr>
            </a:lvl4pPr>
            <a:lvl5pPr marL="2057400" indent="-228600">
              <a:defRPr sz="2800" u="sng">
                <a:solidFill>
                  <a:schemeClr val="dk1"/>
                </a:solidFill>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solidFill>
                  <a:schemeClr val="dk1"/>
                </a:solidFill>
                <a:latin typeface="Times New Roman" pitchFamily="-112" charset="0"/>
                <a:ea typeface="ＭＳ Ｐゴシック" pitchFamily="-112" charset="-128"/>
              </a:defRPr>
            </a:lvl9pPr>
          </a:lstStyle>
          <a:p>
            <a:r>
              <a:rPr lang="en-US" sz="1600" dirty="0">
                <a:solidFill>
                  <a:schemeClr val="tx1">
                    <a:lumMod val="65000"/>
                    <a:lumOff val="35000"/>
                  </a:schemeClr>
                </a:solidFill>
              </a:rPr>
              <a:t>SELECT</a:t>
            </a:r>
            <a:r>
              <a:rPr lang="en-US" sz="1600" b="0" dirty="0">
                <a:solidFill>
                  <a:schemeClr val="tx1">
                    <a:lumMod val="65000"/>
                    <a:lumOff val="35000"/>
                  </a:schemeClr>
                </a:solidFill>
              </a:rPr>
              <a:t> </a:t>
            </a:r>
            <a:r>
              <a:rPr lang="en-US" sz="1600" dirty="0">
                <a:solidFill>
                  <a:schemeClr val="tx1">
                    <a:lumMod val="65000"/>
                    <a:lumOff val="35000"/>
                  </a:schemeClr>
                </a:solidFill>
              </a:rPr>
              <a:t>DISTINCT</a:t>
            </a:r>
            <a:r>
              <a:rPr lang="en-US" sz="1600" b="0" dirty="0">
                <a:solidFill>
                  <a:schemeClr val="tx1">
                    <a:lumMod val="65000"/>
                    <a:lumOff val="35000"/>
                  </a:schemeClr>
                </a:solidFill>
              </a:rPr>
              <a:t> </a:t>
            </a:r>
            <a:r>
              <a:rPr lang="en-US" sz="1600" b="0" dirty="0" err="1">
                <a:solidFill>
                  <a:schemeClr val="tx1">
                    <a:lumMod val="65000"/>
                    <a:lumOff val="35000"/>
                  </a:schemeClr>
                </a:solidFill>
              </a:rPr>
              <a:t>ename</a:t>
            </a:r>
            <a:r>
              <a:rPr lang="en-US" sz="1600" b="0" dirty="0">
                <a:solidFill>
                  <a:schemeClr val="tx1">
                    <a:lumMod val="65000"/>
                    <a:lumOff val="35000"/>
                  </a:schemeClr>
                </a:solidFill>
              </a:rPr>
              <a:t> </a:t>
            </a:r>
            <a:br>
              <a:rPr lang="en-US" sz="1600" b="0" dirty="0">
                <a:solidFill>
                  <a:schemeClr val="tx1">
                    <a:lumMod val="65000"/>
                    <a:lumOff val="35000"/>
                  </a:schemeClr>
                </a:solidFill>
              </a:rPr>
            </a:br>
            <a:r>
              <a:rPr lang="en-US" sz="1600" b="0" dirty="0">
                <a:solidFill>
                  <a:schemeClr val="tx1">
                    <a:lumMod val="65000"/>
                    <a:lumOff val="35000"/>
                  </a:schemeClr>
                </a:solidFill>
              </a:rPr>
              <a:t>  </a:t>
            </a:r>
            <a:r>
              <a:rPr lang="en-US" sz="1600" dirty="0">
                <a:solidFill>
                  <a:schemeClr val="tx1">
                    <a:lumMod val="65000"/>
                    <a:lumOff val="35000"/>
                  </a:schemeClr>
                </a:solidFill>
              </a:rPr>
              <a:t>FROM</a:t>
            </a:r>
            <a:r>
              <a:rPr lang="en-US" sz="1600" b="0" dirty="0">
                <a:solidFill>
                  <a:schemeClr val="tx1">
                    <a:lumMod val="65000"/>
                    <a:lumOff val="35000"/>
                  </a:schemeClr>
                </a:solidFill>
              </a:rPr>
              <a:t> Emp E </a:t>
            </a:r>
            <a:r>
              <a:rPr lang="en-US" sz="1600" dirty="0">
                <a:solidFill>
                  <a:schemeClr val="tx1">
                    <a:lumMod val="65000"/>
                    <a:lumOff val="35000"/>
                  </a:schemeClr>
                </a:solidFill>
              </a:rPr>
              <a:t>JOIN</a:t>
            </a:r>
            <a:r>
              <a:rPr lang="en-US" sz="1600" b="0" dirty="0">
                <a:solidFill>
                  <a:schemeClr val="tx1">
                    <a:lumMod val="65000"/>
                    <a:lumOff val="35000"/>
                  </a:schemeClr>
                </a:solidFill>
              </a:rPr>
              <a:t> Dept D</a:t>
            </a:r>
            <a:br>
              <a:rPr lang="en-US" sz="1600" b="0" dirty="0">
                <a:solidFill>
                  <a:schemeClr val="tx1">
                    <a:lumMod val="65000"/>
                    <a:lumOff val="35000"/>
                  </a:schemeClr>
                </a:solidFill>
              </a:rPr>
            </a:br>
            <a:r>
              <a:rPr lang="en-US" sz="1600" b="0" dirty="0">
                <a:solidFill>
                  <a:schemeClr val="tx1">
                    <a:lumMod val="65000"/>
                    <a:lumOff val="35000"/>
                  </a:schemeClr>
                </a:solidFill>
              </a:rPr>
              <a:t>    </a:t>
            </a:r>
            <a:r>
              <a:rPr lang="en-US" sz="1600" dirty="0">
                <a:solidFill>
                  <a:schemeClr val="tx1">
                    <a:lumMod val="65000"/>
                    <a:lumOff val="35000"/>
                  </a:schemeClr>
                </a:solidFill>
              </a:rPr>
              <a:t>ON</a:t>
            </a:r>
            <a:r>
              <a:rPr lang="en-US" sz="1600" b="0" dirty="0">
                <a:solidFill>
                  <a:schemeClr val="tx1">
                    <a:lumMod val="65000"/>
                    <a:lumOff val="35000"/>
                  </a:schemeClr>
                </a:solidFill>
              </a:rPr>
              <a:t> </a:t>
            </a:r>
            <a:r>
              <a:rPr lang="en-US" sz="1600" b="0" dirty="0" err="1">
                <a:solidFill>
                  <a:schemeClr val="tx1">
                    <a:lumMod val="65000"/>
                    <a:lumOff val="35000"/>
                  </a:schemeClr>
                </a:solidFill>
              </a:rPr>
              <a:t>E.did</a:t>
            </a:r>
            <a:r>
              <a:rPr lang="en-US" sz="1600" b="0" dirty="0">
                <a:solidFill>
                  <a:schemeClr val="tx1">
                    <a:lumMod val="65000"/>
                    <a:lumOff val="35000"/>
                  </a:schemeClr>
                </a:solidFill>
              </a:rPr>
              <a:t> = </a:t>
            </a:r>
            <a:r>
              <a:rPr lang="en-US" sz="1600" b="0" dirty="0" err="1">
                <a:solidFill>
                  <a:schemeClr val="tx1">
                    <a:lumMod val="65000"/>
                    <a:lumOff val="35000"/>
                  </a:schemeClr>
                </a:solidFill>
              </a:rPr>
              <a:t>D.did</a:t>
            </a:r>
            <a:endParaRPr lang="en-US" sz="1600" b="0" dirty="0">
              <a:solidFill>
                <a:schemeClr val="tx1">
                  <a:lumMod val="65000"/>
                  <a:lumOff val="35000"/>
                </a:schemeClr>
              </a:solidFill>
            </a:endParaRPr>
          </a:p>
          <a:p>
            <a:r>
              <a:rPr lang="en-US" sz="1600" dirty="0">
                <a:solidFill>
                  <a:schemeClr val="tx1">
                    <a:lumMod val="65000"/>
                    <a:lumOff val="35000"/>
                  </a:schemeClr>
                </a:solidFill>
              </a:rPr>
              <a:t> WHERE</a:t>
            </a:r>
            <a:r>
              <a:rPr lang="en-US" sz="1600" b="0" dirty="0">
                <a:solidFill>
                  <a:schemeClr val="tx1">
                    <a:lumMod val="65000"/>
                    <a:lumOff val="35000"/>
                  </a:schemeClr>
                </a:solidFill>
              </a:rPr>
              <a:t> </a:t>
            </a:r>
            <a:r>
              <a:rPr lang="en-US" sz="1600" b="0" dirty="0" err="1">
                <a:solidFill>
                  <a:schemeClr val="tx1">
                    <a:lumMod val="65000"/>
                    <a:lumOff val="35000"/>
                  </a:schemeClr>
                </a:solidFill>
              </a:rPr>
              <a:t>D.dname</a:t>
            </a:r>
            <a:r>
              <a:rPr lang="en-US" sz="1600" b="0" dirty="0">
                <a:solidFill>
                  <a:schemeClr val="tx1">
                    <a:lumMod val="65000"/>
                    <a:lumOff val="35000"/>
                  </a:schemeClr>
                </a:solidFill>
              </a:rPr>
              <a:t> = 'Toy'</a:t>
            </a:r>
          </a:p>
        </p:txBody>
      </p:sp>
      <p:grpSp>
        <p:nvGrpSpPr>
          <p:cNvPr id="32" name="Group 31" hidden="1">
            <a:extLst>
              <a:ext uri="{FF2B5EF4-FFF2-40B4-BE49-F238E27FC236}">
                <a16:creationId xmlns:a16="http://schemas.microsoft.com/office/drawing/2014/main" id="{90A5CD74-43C5-9387-E564-7751BEA61804}"/>
              </a:ext>
            </a:extLst>
          </p:cNvPr>
          <p:cNvGrpSpPr/>
          <p:nvPr/>
        </p:nvGrpSpPr>
        <p:grpSpPr>
          <a:xfrm>
            <a:off x="7123018" y="3945700"/>
            <a:ext cx="198120" cy="45720"/>
            <a:chOff x="6975655" y="3945700"/>
            <a:chExt cx="198120" cy="45720"/>
          </a:xfrm>
        </p:grpSpPr>
        <p:sp>
          <p:nvSpPr>
            <p:cNvPr id="25" name="magnet">
              <a:extLst>
                <a:ext uri="{FF2B5EF4-FFF2-40B4-BE49-F238E27FC236}">
                  <a16:creationId xmlns:a16="http://schemas.microsoft.com/office/drawing/2014/main" id="{03AD0C97-7CA4-8784-327C-4D57BAB58EA3}"/>
                </a:ext>
              </a:extLst>
            </p:cNvPr>
            <p:cNvSpPr/>
            <p:nvPr/>
          </p:nvSpPr>
          <p:spPr>
            <a:xfrm>
              <a:off x="6975655" y="394570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28" name="magnet">
              <a:extLst>
                <a:ext uri="{FF2B5EF4-FFF2-40B4-BE49-F238E27FC236}">
                  <a16:creationId xmlns:a16="http://schemas.microsoft.com/office/drawing/2014/main" id="{A2FFB495-CDE1-B4C9-A2E0-CD437D420CD7}"/>
                </a:ext>
              </a:extLst>
            </p:cNvPr>
            <p:cNvSpPr/>
            <p:nvPr/>
          </p:nvSpPr>
          <p:spPr>
            <a:xfrm>
              <a:off x="7128055" y="394570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5" name="EMP1">
            <a:extLst>
              <a:ext uri="{FF2B5EF4-FFF2-40B4-BE49-F238E27FC236}">
                <a16:creationId xmlns:a16="http://schemas.microsoft.com/office/drawing/2014/main" id="{ED4E1A42-3436-0FAD-BC1F-EF5DB4696477}"/>
              </a:ext>
            </a:extLst>
          </p:cNvPr>
          <p:cNvSpPr>
            <a:spLocks noChangeArrowheads="1"/>
          </p:cNvSpPr>
          <p:nvPr/>
        </p:nvSpPr>
        <p:spPr bwMode="auto">
          <a:xfrm>
            <a:off x="6416400" y="4580751"/>
            <a:ext cx="572988" cy="276999"/>
          </a:xfrm>
          <a:prstGeom prst="rect">
            <a:avLst/>
          </a:prstGeom>
          <a:noFill/>
          <a:ln w="12700">
            <a:noFill/>
            <a:miter lim="800000"/>
            <a:headEnd/>
            <a:tailEnd/>
          </a:ln>
          <a:effectLst/>
        </p:spPr>
        <p:txBody>
          <a:bodyPr wrap="square" lIns="0" tIns="0" rIns="0"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Emp</a:t>
            </a:r>
          </a:p>
        </p:txBody>
      </p:sp>
      <p:sp>
        <p:nvSpPr>
          <p:cNvPr id="6" name="Rectangle 22">
            <a:extLst>
              <a:ext uri="{FF2B5EF4-FFF2-40B4-BE49-F238E27FC236}">
                <a16:creationId xmlns:a16="http://schemas.microsoft.com/office/drawing/2014/main" id="{FB95025E-E067-4FB5-1204-69DDA84ECDAC}"/>
              </a:ext>
            </a:extLst>
          </p:cNvPr>
          <p:cNvSpPr>
            <a:spLocks noChangeArrowheads="1"/>
          </p:cNvSpPr>
          <p:nvPr/>
        </p:nvSpPr>
        <p:spPr bwMode="auto">
          <a:xfrm>
            <a:off x="7447685" y="4580751"/>
            <a:ext cx="588626" cy="276999"/>
          </a:xfrm>
          <a:prstGeom prst="rect">
            <a:avLst/>
          </a:prstGeom>
          <a:noFill/>
          <a:ln w="12700">
            <a:noFill/>
            <a:miter lim="800000"/>
            <a:headEnd/>
            <a:tailEnd/>
          </a:ln>
          <a:effectLst/>
        </p:spPr>
        <p:txBody>
          <a:bodyPr wrap="square" lIns="0" tIns="0" rIns="0"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Dept</a:t>
            </a:r>
          </a:p>
        </p:txBody>
      </p:sp>
      <p:sp>
        <p:nvSpPr>
          <p:cNvPr id="42" name="TextBox 41">
            <a:extLst>
              <a:ext uri="{FF2B5EF4-FFF2-40B4-BE49-F238E27FC236}">
                <a16:creationId xmlns:a16="http://schemas.microsoft.com/office/drawing/2014/main" id="{B21726DD-2059-F34B-E693-2FF4BDC24B0D}"/>
              </a:ext>
            </a:extLst>
          </p:cNvPr>
          <p:cNvSpPr txBox="1"/>
          <p:nvPr/>
        </p:nvSpPr>
        <p:spPr>
          <a:xfrm>
            <a:off x="6945846" y="1504950"/>
            <a:ext cx="920445" cy="830997"/>
          </a:xfrm>
          <a:prstGeom prst="rect">
            <a:avLst/>
          </a:prstGeom>
          <a:noFill/>
        </p:spPr>
        <p:txBody>
          <a:bodyPr wrap="none" rtlCol="0">
            <a:spAutoFit/>
          </a:bodyPr>
          <a:lstStyle/>
          <a:p>
            <a:r>
              <a:rPr lang="el-GR" sz="4800">
                <a:solidFill>
                  <a:schemeClr val="tx1">
                    <a:lumMod val="85000"/>
                    <a:lumOff val="15000"/>
                  </a:schemeClr>
                </a:solidFill>
                <a:latin typeface="Times New Roman" panose="02020603050405020304" pitchFamily="18" charset="0"/>
                <a:cs typeface="Times New Roman" panose="02020603050405020304" pitchFamily="18" charset="0"/>
              </a:rPr>
              <a:t>π</a:t>
            </a:r>
            <a:r>
              <a:rPr lang="en-US" sz="2000" b="1" baseline="-25000">
                <a:solidFill>
                  <a:schemeClr val="accent1"/>
                </a:solidFill>
                <a:latin typeface="Inconsolata" panose="00000509000000000000" pitchFamily="49" charset="0"/>
                <a:cs typeface="Times New Roman" panose="02020603050405020304" pitchFamily="18" charset="0"/>
              </a:rPr>
              <a:t>ename</a:t>
            </a:r>
            <a:endParaRPr lang="en-US" sz="2000" b="1" baseline="-25000" dirty="0">
              <a:solidFill>
                <a:schemeClr val="accent1"/>
              </a:solidFill>
              <a:latin typeface="Inconsolata" panose="00000509000000000000" pitchFamily="49" charset="0"/>
              <a:cs typeface="Times New Roman" panose="02020603050405020304" pitchFamily="18" charset="0"/>
            </a:endParaRPr>
          </a:p>
        </p:txBody>
      </p:sp>
      <p:grpSp>
        <p:nvGrpSpPr>
          <p:cNvPr id="46" name="Group 45">
            <a:extLst>
              <a:ext uri="{FF2B5EF4-FFF2-40B4-BE49-F238E27FC236}">
                <a16:creationId xmlns:a16="http://schemas.microsoft.com/office/drawing/2014/main" id="{4EDE55EA-A4F4-8D62-8CAE-4D4B5E351F14}"/>
              </a:ext>
            </a:extLst>
          </p:cNvPr>
          <p:cNvGrpSpPr/>
          <p:nvPr/>
        </p:nvGrpSpPr>
        <p:grpSpPr>
          <a:xfrm>
            <a:off x="6956151" y="2502753"/>
            <a:ext cx="1620957" cy="1288197"/>
            <a:chOff x="6956151" y="2502753"/>
            <a:chExt cx="1620957" cy="1288197"/>
          </a:xfrm>
        </p:grpSpPr>
        <p:sp>
          <p:nvSpPr>
            <p:cNvPr id="44" name="TextBox 43">
              <a:extLst>
                <a:ext uri="{FF2B5EF4-FFF2-40B4-BE49-F238E27FC236}">
                  <a16:creationId xmlns:a16="http://schemas.microsoft.com/office/drawing/2014/main" id="{0086DFBC-6BCE-B17B-ABAD-769614C9A828}"/>
                </a:ext>
              </a:extLst>
            </p:cNvPr>
            <p:cNvSpPr txBox="1"/>
            <p:nvPr/>
          </p:nvSpPr>
          <p:spPr>
            <a:xfrm>
              <a:off x="6956151" y="2502753"/>
              <a:ext cx="1620957"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σ</a:t>
              </a:r>
              <a:r>
                <a:rPr lang="en-US" sz="2000" b="1" baseline="-25000" dirty="0" err="1">
                  <a:solidFill>
                    <a:schemeClr val="accent1"/>
                  </a:solidFill>
                  <a:latin typeface="Inconsolata" panose="00000509000000000000" pitchFamily="49" charset="0"/>
                  <a:cs typeface="Times New Roman" panose="02020603050405020304" pitchFamily="18" charset="0"/>
                </a:rPr>
                <a:t>dname</a:t>
              </a:r>
              <a:r>
                <a:rPr lang="en-US" sz="2000" b="1" baseline="-25000" dirty="0">
                  <a:solidFill>
                    <a:schemeClr val="accent1"/>
                  </a:solidFill>
                  <a:latin typeface="Inconsolata" panose="00000509000000000000" pitchFamily="49" charset="0"/>
                  <a:cs typeface="Times New Roman" panose="02020603050405020304" pitchFamily="18" charset="0"/>
                </a:rPr>
                <a:t> = 'Toy'</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cxnSp>
          <p:nvCxnSpPr>
            <p:cNvPr id="41" name="Connector: Curved 40">
              <a:extLst>
                <a:ext uri="{FF2B5EF4-FFF2-40B4-BE49-F238E27FC236}">
                  <a16:creationId xmlns:a16="http://schemas.microsoft.com/office/drawing/2014/main" id="{5080DC41-9EE5-83D4-234F-A1491B44CD77}"/>
                </a:ext>
              </a:extLst>
            </p:cNvPr>
            <p:cNvCxnSpPr>
              <a:cxnSpLocks/>
              <a:stCxn id="40" idx="2"/>
              <a:endCxn id="50" idx="0"/>
            </p:cNvCxnSpPr>
            <p:nvPr/>
          </p:nvCxnSpPr>
          <p:spPr>
            <a:xfrm flipV="1">
              <a:off x="7214888" y="3173730"/>
              <a:ext cx="0" cy="61722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107040" name="Connector: Curved 40">
            <a:extLst>
              <a:ext uri="{FF2B5EF4-FFF2-40B4-BE49-F238E27FC236}">
                <a16:creationId xmlns:a16="http://schemas.microsoft.com/office/drawing/2014/main" id="{19A0072F-44CC-4DFD-136F-78773F131804}"/>
              </a:ext>
            </a:extLst>
          </p:cNvPr>
          <p:cNvCxnSpPr>
            <a:cxnSpLocks/>
            <a:stCxn id="61" idx="0"/>
            <a:endCxn id="54" idx="2"/>
          </p:cNvCxnSpPr>
          <p:nvPr/>
        </p:nvCxnSpPr>
        <p:spPr>
          <a:xfrm flipV="1">
            <a:off x="7214888" y="2190750"/>
            <a:ext cx="0" cy="563880"/>
          </a:xfrm>
          <a:prstGeom prst="straightConnector1">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107045" name="Group 1107044" hidden="1">
            <a:extLst>
              <a:ext uri="{FF2B5EF4-FFF2-40B4-BE49-F238E27FC236}">
                <a16:creationId xmlns:a16="http://schemas.microsoft.com/office/drawing/2014/main" id="{15C50C0A-67F6-C34C-C273-41FFF2150159}"/>
              </a:ext>
            </a:extLst>
          </p:cNvPr>
          <p:cNvGrpSpPr/>
          <p:nvPr/>
        </p:nvGrpSpPr>
        <p:grpSpPr>
          <a:xfrm>
            <a:off x="7192028" y="2145030"/>
            <a:ext cx="45720" cy="1645920"/>
            <a:chOff x="7060540" y="2145030"/>
            <a:chExt cx="45720" cy="1645920"/>
          </a:xfrm>
        </p:grpSpPr>
        <p:sp>
          <p:nvSpPr>
            <p:cNvPr id="40" name="magnet">
              <a:extLst>
                <a:ext uri="{FF2B5EF4-FFF2-40B4-BE49-F238E27FC236}">
                  <a16:creationId xmlns:a16="http://schemas.microsoft.com/office/drawing/2014/main" id="{6E31E345-03CD-E029-19AB-66DF194DCF2B}"/>
                </a:ext>
              </a:extLst>
            </p:cNvPr>
            <p:cNvSpPr/>
            <p:nvPr/>
          </p:nvSpPr>
          <p:spPr>
            <a:xfrm>
              <a:off x="7060540" y="37452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0" name="magnet">
              <a:extLst>
                <a:ext uri="{FF2B5EF4-FFF2-40B4-BE49-F238E27FC236}">
                  <a16:creationId xmlns:a16="http://schemas.microsoft.com/office/drawing/2014/main" id="{5329EE00-DFF1-8105-6696-EC07381C67CE}"/>
                </a:ext>
              </a:extLst>
            </p:cNvPr>
            <p:cNvSpPr/>
            <p:nvPr/>
          </p:nvSpPr>
          <p:spPr>
            <a:xfrm>
              <a:off x="7060540" y="31737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54" name="magnet">
              <a:extLst>
                <a:ext uri="{FF2B5EF4-FFF2-40B4-BE49-F238E27FC236}">
                  <a16:creationId xmlns:a16="http://schemas.microsoft.com/office/drawing/2014/main" id="{6A50D5C7-DAD8-EFFC-0DE1-3E5E850945DA}"/>
                </a:ext>
              </a:extLst>
            </p:cNvPr>
            <p:cNvSpPr/>
            <p:nvPr/>
          </p:nvSpPr>
          <p:spPr>
            <a:xfrm>
              <a:off x="7060540" y="21450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sp>
          <p:nvSpPr>
            <p:cNvPr id="61" name="magnet">
              <a:extLst>
                <a:ext uri="{FF2B5EF4-FFF2-40B4-BE49-F238E27FC236}">
                  <a16:creationId xmlns:a16="http://schemas.microsoft.com/office/drawing/2014/main" id="{65E07F5B-65BA-FBA6-C7D1-B788501F119D}"/>
                </a:ext>
              </a:extLst>
            </p:cNvPr>
            <p:cNvSpPr/>
            <p:nvPr/>
          </p:nvSpPr>
          <p:spPr>
            <a:xfrm>
              <a:off x="7060540" y="2754630"/>
              <a:ext cx="45720" cy="45720"/>
            </a:xfrm>
            <a:prstGeom prst="rect">
              <a:avLst/>
            </a:prstGeom>
            <a:solidFill>
              <a:schemeClr val="bg1">
                <a:lumMod val="95000"/>
              </a:schemeClr>
            </a:solidFill>
            <a:ln w="190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lIns="18288" tIns="18288" rIns="18288" bIns="18288" rtlCol="0" anchor="ctr"/>
            <a:lstStyle/>
            <a:p>
              <a:pPr algn="ctr"/>
              <a:endParaRPr lang="en-US" sz="1400" b="1" dirty="0">
                <a:solidFill>
                  <a:schemeClr val="accent1"/>
                </a:solidFill>
                <a:latin typeface="Inconsolata" panose="00000509000000000000" pitchFamily="49" charset="0"/>
                <a:ea typeface="Open Sans" pitchFamily="34" charset="0"/>
                <a:cs typeface="Consolas" pitchFamily="49" charset="0"/>
              </a:endParaRPr>
            </a:p>
          </p:txBody>
        </p:sp>
      </p:grpSp>
      <p:sp>
        <p:nvSpPr>
          <p:cNvPr id="23" name="Text Box 34">
            <a:extLst>
              <a:ext uri="{FF2B5EF4-FFF2-40B4-BE49-F238E27FC236}">
                <a16:creationId xmlns:a16="http://schemas.microsoft.com/office/drawing/2014/main" id="{0148DA82-5B69-0023-710E-E1770679CC43}"/>
              </a:ext>
            </a:extLst>
          </p:cNvPr>
          <p:cNvSpPr txBox="1">
            <a:spLocks noChangeArrowheads="1"/>
          </p:cNvSpPr>
          <p:nvPr/>
        </p:nvSpPr>
        <p:spPr bwMode="auto">
          <a:xfrm>
            <a:off x="3910271" y="3997464"/>
            <a:ext cx="2566729" cy="654025"/>
          </a:xfrm>
          <a:prstGeom prst="rect">
            <a:avLst/>
          </a:prstGeom>
          <a:noFill/>
          <a:ln w="25400">
            <a:noFill/>
            <a:miter lim="800000"/>
            <a:headEnd/>
            <a:tailEnd type="none" w="lg" len="lg"/>
          </a:ln>
          <a:effectLst/>
        </p:spPr>
        <p:txBody>
          <a:bodyPr wrap="none">
            <a:prstTxWarp prst="textNoShape">
              <a:avLst/>
            </a:prstTxWarp>
            <a:spAutoFit/>
          </a:bodyPr>
          <a:lstStyle/>
          <a:p>
            <a:pPr algn="r">
              <a:lnSpc>
                <a:spcPct val="90000"/>
              </a:lnSpc>
            </a:pPr>
            <a:r>
              <a:rPr lang="en-US" sz="2000" b="1" dirty="0">
                <a:solidFill>
                  <a:schemeClr val="tx1">
                    <a:lumMod val="65000"/>
                    <a:lumOff val="35000"/>
                  </a:schemeClr>
                </a:solidFill>
                <a:latin typeface="CRIMSON TEXT" panose="02000503000000000000" pitchFamily="2" charset="77"/>
              </a:rPr>
              <a:t>3 reads + 1 writes </a:t>
            </a:r>
          </a:p>
          <a:p>
            <a:pPr algn="r">
              <a:lnSpc>
                <a:spcPct val="90000"/>
              </a:lnSpc>
            </a:pPr>
            <a:r>
              <a:rPr lang="en-US" sz="2000" b="1" dirty="0">
                <a:solidFill>
                  <a:schemeClr val="tx1">
                    <a:lumMod val="65000"/>
                    <a:lumOff val="35000"/>
                  </a:schemeClr>
                </a:solidFill>
                <a:latin typeface="CRIMSON TEXT" panose="02000503000000000000" pitchFamily="2" charset="77"/>
              </a:rPr>
              <a:t>Access:</a:t>
            </a:r>
            <a:r>
              <a:rPr lang="en-US" sz="2000" b="1" dirty="0">
                <a:solidFill>
                  <a:schemeClr val="accent1"/>
                </a:solidFill>
                <a:latin typeface="CRIMSON TEXT" panose="02000503000000000000" pitchFamily="2" charset="77"/>
              </a:rPr>
              <a:t> Index(</a:t>
            </a:r>
            <a:r>
              <a:rPr lang="en-US" sz="2000" b="1" dirty="0" err="1">
                <a:solidFill>
                  <a:schemeClr val="accent1"/>
                </a:solidFill>
                <a:latin typeface="CRIMSON TEXT" panose="02000503000000000000" pitchFamily="2" charset="77"/>
              </a:rPr>
              <a:t>dname</a:t>
            </a:r>
            <a:r>
              <a:rPr lang="en-US" sz="2000" b="1" dirty="0">
                <a:solidFill>
                  <a:schemeClr val="accent1"/>
                </a:solidFill>
                <a:latin typeface="CRIMSON TEXT" panose="02000503000000000000" pitchFamily="2" charset="77"/>
              </a:rPr>
              <a:t>)</a:t>
            </a:r>
            <a:endParaRPr lang="en-US" sz="2000" dirty="0">
              <a:solidFill>
                <a:schemeClr val="tx1">
                  <a:lumMod val="65000"/>
                  <a:lumOff val="35000"/>
                </a:schemeClr>
              </a:solidFill>
              <a:latin typeface="CRIMSON TEXT" panose="02000503000000000000" pitchFamily="2" charset="77"/>
            </a:endParaRPr>
          </a:p>
        </p:txBody>
      </p:sp>
      <p:grpSp>
        <p:nvGrpSpPr>
          <p:cNvPr id="45" name="INNER1">
            <a:extLst>
              <a:ext uri="{FF2B5EF4-FFF2-40B4-BE49-F238E27FC236}">
                <a16:creationId xmlns:a16="http://schemas.microsoft.com/office/drawing/2014/main" id="{96F70A17-C365-D957-08AF-323585CF32BF}"/>
              </a:ext>
            </a:extLst>
          </p:cNvPr>
          <p:cNvGrpSpPr/>
          <p:nvPr/>
        </p:nvGrpSpPr>
        <p:grpSpPr>
          <a:xfrm>
            <a:off x="6702894" y="3500973"/>
            <a:ext cx="2392042" cy="1079778"/>
            <a:chOff x="6702894" y="3500973"/>
            <a:chExt cx="2392042" cy="1079778"/>
          </a:xfrm>
        </p:grpSpPr>
        <p:sp>
          <p:nvSpPr>
            <p:cNvPr id="47" name="TextBox 46">
              <a:extLst>
                <a:ext uri="{FF2B5EF4-FFF2-40B4-BE49-F238E27FC236}">
                  <a16:creationId xmlns:a16="http://schemas.microsoft.com/office/drawing/2014/main" id="{9A312B81-ECA9-5F88-CA96-8902AD4C6558}"/>
                </a:ext>
              </a:extLst>
            </p:cNvPr>
            <p:cNvSpPr txBox="1"/>
            <p:nvPr/>
          </p:nvSpPr>
          <p:spPr>
            <a:xfrm>
              <a:off x="6869647" y="3500973"/>
              <a:ext cx="2225289"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cxnSp>
          <p:nvCxnSpPr>
            <p:cNvPr id="21" name="Connector: Curved 20">
              <a:extLst>
                <a:ext uri="{FF2B5EF4-FFF2-40B4-BE49-F238E27FC236}">
                  <a16:creationId xmlns:a16="http://schemas.microsoft.com/office/drawing/2014/main" id="{E7ECCBB7-757D-4FF6-3266-7620D4A6F2F6}"/>
                </a:ext>
              </a:extLst>
            </p:cNvPr>
            <p:cNvCxnSpPr>
              <a:cxnSpLocks/>
              <a:stCxn id="5" idx="0"/>
            </p:cNvCxnSpPr>
            <p:nvPr/>
          </p:nvCxnSpPr>
          <p:spPr>
            <a:xfrm rot="5400000" flipH="1" flipV="1">
              <a:off x="6674578" y="4109451"/>
              <a:ext cx="499616" cy="442984"/>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C8F55D6F-211B-FFD1-FBA7-7B7E282FE59D}"/>
                </a:ext>
              </a:extLst>
            </p:cNvPr>
            <p:cNvCxnSpPr>
              <a:cxnSpLocks/>
              <a:stCxn id="6" idx="0"/>
            </p:cNvCxnSpPr>
            <p:nvPr/>
          </p:nvCxnSpPr>
          <p:spPr>
            <a:xfrm rot="16200000" flipV="1">
              <a:off x="7270334" y="4109086"/>
              <a:ext cx="499616" cy="443713"/>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9" name="INNER2">
            <a:extLst>
              <a:ext uri="{FF2B5EF4-FFF2-40B4-BE49-F238E27FC236}">
                <a16:creationId xmlns:a16="http://schemas.microsoft.com/office/drawing/2014/main" id="{43F12AB5-F8DF-9ABA-8DE1-EF8192C119C0}"/>
              </a:ext>
            </a:extLst>
          </p:cNvPr>
          <p:cNvGrpSpPr/>
          <p:nvPr/>
        </p:nvGrpSpPr>
        <p:grpSpPr>
          <a:xfrm>
            <a:off x="6702894" y="3500973"/>
            <a:ext cx="2392042" cy="1356777"/>
            <a:chOff x="6702894" y="3500973"/>
            <a:chExt cx="2392042" cy="1356777"/>
          </a:xfrm>
        </p:grpSpPr>
        <p:sp>
          <p:nvSpPr>
            <p:cNvPr id="51" name="TextBox 50">
              <a:extLst>
                <a:ext uri="{FF2B5EF4-FFF2-40B4-BE49-F238E27FC236}">
                  <a16:creationId xmlns:a16="http://schemas.microsoft.com/office/drawing/2014/main" id="{504CA42D-BDD3-BFE1-F835-C1332FAB0F29}"/>
                </a:ext>
              </a:extLst>
            </p:cNvPr>
            <p:cNvSpPr txBox="1"/>
            <p:nvPr/>
          </p:nvSpPr>
          <p:spPr>
            <a:xfrm>
              <a:off x="6869647" y="3500973"/>
              <a:ext cx="2225289" cy="830997"/>
            </a:xfrm>
            <a:prstGeom prst="rect">
              <a:avLst/>
            </a:prstGeom>
            <a:noFill/>
          </p:spPr>
          <p:txBody>
            <a:bodyPr wrap="none" rtlCol="0">
              <a:spAutoFit/>
            </a:bodyPr>
            <a:lstStyle/>
            <a:p>
              <a:r>
                <a:rPr lang="el-GR" sz="48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sz="2000" b="1" baseline="-25000" dirty="0" err="1">
                  <a:solidFill>
                    <a:schemeClr val="accent1"/>
                  </a:solidFill>
                  <a:latin typeface="Inconsolata" panose="00000509000000000000" pitchFamily="49" charset="0"/>
                  <a:cs typeface="Times New Roman" panose="02020603050405020304" pitchFamily="18" charset="0"/>
                </a:rPr>
                <a:t>Emp.did</a:t>
              </a:r>
              <a:r>
                <a:rPr lang="en-US" sz="2000" b="1" baseline="-25000" dirty="0">
                  <a:solidFill>
                    <a:schemeClr val="accent1"/>
                  </a:solidFill>
                  <a:latin typeface="Inconsolata" panose="00000509000000000000" pitchFamily="49" charset="0"/>
                  <a:cs typeface="Times New Roman" panose="02020603050405020304" pitchFamily="18" charset="0"/>
                </a:rPr>
                <a:t> = </a:t>
              </a:r>
              <a:r>
                <a:rPr lang="en-US" sz="2000" b="1" baseline="-25000" dirty="0" err="1">
                  <a:solidFill>
                    <a:schemeClr val="accent1"/>
                  </a:solidFill>
                  <a:latin typeface="Inconsolata" panose="00000509000000000000" pitchFamily="49" charset="0"/>
                  <a:cs typeface="Times New Roman" panose="02020603050405020304" pitchFamily="18" charset="0"/>
                </a:rPr>
                <a:t>Dept.did</a:t>
              </a:r>
              <a:endParaRPr lang="en-US" sz="4000" b="1" baseline="-25000" dirty="0">
                <a:solidFill>
                  <a:schemeClr val="accent1"/>
                </a:solidFill>
                <a:latin typeface="Inconsolata" panose="00000509000000000000" pitchFamily="49" charset="0"/>
                <a:cs typeface="Times New Roman" panose="02020603050405020304" pitchFamily="18" charset="0"/>
              </a:endParaRPr>
            </a:p>
          </p:txBody>
        </p:sp>
        <p:cxnSp>
          <p:nvCxnSpPr>
            <p:cNvPr id="53" name="Connector: Curved 52">
              <a:extLst>
                <a:ext uri="{FF2B5EF4-FFF2-40B4-BE49-F238E27FC236}">
                  <a16:creationId xmlns:a16="http://schemas.microsoft.com/office/drawing/2014/main" id="{26EBD283-5197-4387-BAD4-13B397A8E31E}"/>
                </a:ext>
              </a:extLst>
            </p:cNvPr>
            <p:cNvCxnSpPr>
              <a:cxnSpLocks/>
            </p:cNvCxnSpPr>
            <p:nvPr/>
          </p:nvCxnSpPr>
          <p:spPr>
            <a:xfrm rot="5400000" flipH="1" flipV="1">
              <a:off x="6674578" y="4109451"/>
              <a:ext cx="499616" cy="442984"/>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nector: Curved 56">
              <a:extLst>
                <a:ext uri="{FF2B5EF4-FFF2-40B4-BE49-F238E27FC236}">
                  <a16:creationId xmlns:a16="http://schemas.microsoft.com/office/drawing/2014/main" id="{36B1A771-90AC-822C-CD39-D53E73BC5450}"/>
                </a:ext>
              </a:extLst>
            </p:cNvPr>
            <p:cNvCxnSpPr>
              <a:cxnSpLocks/>
            </p:cNvCxnSpPr>
            <p:nvPr/>
          </p:nvCxnSpPr>
          <p:spPr>
            <a:xfrm rot="16200000" flipV="1">
              <a:off x="7270334" y="4109086"/>
              <a:ext cx="499616" cy="443713"/>
            </a:xfrm>
            <a:prstGeom prst="curvedConnector3">
              <a:avLst/>
            </a:prstGeom>
            <a:ln w="1905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8" name="EMP2">
              <a:extLst>
                <a:ext uri="{FF2B5EF4-FFF2-40B4-BE49-F238E27FC236}">
                  <a16:creationId xmlns:a16="http://schemas.microsoft.com/office/drawing/2014/main" id="{C76BDF87-5C7A-3E93-94A3-D06884829195}"/>
                </a:ext>
              </a:extLst>
            </p:cNvPr>
            <p:cNvSpPr>
              <a:spLocks noChangeArrowheads="1"/>
            </p:cNvSpPr>
            <p:nvPr/>
          </p:nvSpPr>
          <p:spPr bwMode="auto">
            <a:xfrm>
              <a:off x="7463323" y="4580751"/>
              <a:ext cx="572988" cy="276999"/>
            </a:xfrm>
            <a:prstGeom prst="rect">
              <a:avLst/>
            </a:prstGeom>
            <a:noFill/>
            <a:ln w="12700">
              <a:noFill/>
              <a:miter lim="800000"/>
              <a:headEnd/>
              <a:tailEnd/>
            </a:ln>
            <a:effectLst/>
          </p:spPr>
          <p:txBody>
            <a:bodyPr wrap="square" lIns="0" tIns="0" rIns="0" bIns="0">
              <a:prstTxWarp prst="textNoShape">
                <a:avLst/>
              </a:prstTxWarp>
              <a:spAutoFit/>
            </a:bodyPr>
            <a:lstStyle/>
            <a:p>
              <a:pPr algn="ctr" eaLnBrk="0" hangingPunct="0"/>
              <a:r>
                <a:rPr lang="en-US" b="1" dirty="0">
                  <a:solidFill>
                    <a:schemeClr val="tx1">
                      <a:lumMod val="65000"/>
                      <a:lumOff val="35000"/>
                    </a:schemeClr>
                  </a:solidFill>
                  <a:latin typeface="Crimson Text" panose="02000503000000000000" pitchFamily="2" charset="77"/>
                </a:rPr>
                <a:t>Emp</a:t>
              </a:r>
            </a:p>
          </p:txBody>
        </p:sp>
      </p:grpSp>
      <p:sp>
        <p:nvSpPr>
          <p:cNvPr id="59" name="TextBox 58">
            <a:extLst>
              <a:ext uri="{FF2B5EF4-FFF2-40B4-BE49-F238E27FC236}">
                <a16:creationId xmlns:a16="http://schemas.microsoft.com/office/drawing/2014/main" id="{D6572C47-6D85-BD1B-11F7-5BE1D248A9CD}"/>
              </a:ext>
            </a:extLst>
          </p:cNvPr>
          <p:cNvSpPr txBox="1"/>
          <p:nvPr/>
        </p:nvSpPr>
        <p:spPr>
          <a:xfrm>
            <a:off x="464820" y="2147278"/>
            <a:ext cx="741526" cy="138499"/>
          </a:xfrm>
          <a:prstGeom prst="rect">
            <a:avLst/>
          </a:prstGeom>
          <a:noFill/>
        </p:spPr>
        <p:txBody>
          <a:bodyPr wrap="square" lIns="0" tIns="0" rIns="0" bIns="0" rtlCol="0" anchor="t" anchorCtr="0">
            <a:spAutoFit/>
          </a:bodyPr>
          <a:lstStyle/>
          <a:p>
            <a:pPr algn="ctr"/>
            <a:r>
              <a:rPr lang="en-US" sz="900" b="1" i="1" dirty="0">
                <a:solidFill>
                  <a:schemeClr val="tx1">
                    <a:lumMod val="85000"/>
                    <a:lumOff val="15000"/>
                  </a:schemeClr>
                </a:solidFill>
              </a:rPr>
              <a:t>clustered</a:t>
            </a:r>
          </a:p>
        </p:txBody>
      </p:sp>
      <p:sp>
        <p:nvSpPr>
          <p:cNvPr id="60" name="TextBox 59">
            <a:extLst>
              <a:ext uri="{FF2B5EF4-FFF2-40B4-BE49-F238E27FC236}">
                <a16:creationId xmlns:a16="http://schemas.microsoft.com/office/drawing/2014/main" id="{CD94432F-5B80-B5AC-B111-8C7F39B61128}"/>
              </a:ext>
            </a:extLst>
          </p:cNvPr>
          <p:cNvSpPr txBox="1"/>
          <p:nvPr/>
        </p:nvSpPr>
        <p:spPr>
          <a:xfrm>
            <a:off x="937260" y="2147278"/>
            <a:ext cx="1001298" cy="138499"/>
          </a:xfrm>
          <a:prstGeom prst="rect">
            <a:avLst/>
          </a:prstGeom>
          <a:noFill/>
        </p:spPr>
        <p:txBody>
          <a:bodyPr wrap="square" lIns="0" tIns="0" rIns="0" bIns="0" rtlCol="0" anchor="t" anchorCtr="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sp>
        <p:nvSpPr>
          <p:cNvPr id="62" name="TextBox 61">
            <a:extLst>
              <a:ext uri="{FF2B5EF4-FFF2-40B4-BE49-F238E27FC236}">
                <a16:creationId xmlns:a16="http://schemas.microsoft.com/office/drawing/2014/main" id="{D2B18663-7AF2-1D3E-1D8C-B5FEB6094D16}"/>
              </a:ext>
            </a:extLst>
          </p:cNvPr>
          <p:cNvSpPr txBox="1"/>
          <p:nvPr/>
        </p:nvSpPr>
        <p:spPr>
          <a:xfrm>
            <a:off x="2448962" y="2147278"/>
            <a:ext cx="727621" cy="138499"/>
          </a:xfrm>
          <a:prstGeom prst="rect">
            <a:avLst/>
          </a:prstGeom>
          <a:noFill/>
        </p:spPr>
        <p:txBody>
          <a:bodyPr wrap="square" lIns="0" tIns="0" rIns="0" bIns="0" rtlCol="0" anchor="t" anchorCtr="0">
            <a:spAutoFit/>
          </a:bodyPr>
          <a:lstStyle/>
          <a:p>
            <a:pPr algn="ctr"/>
            <a:r>
              <a:rPr lang="en-US" sz="900" b="1" i="1" dirty="0" err="1">
                <a:solidFill>
                  <a:schemeClr val="tx1">
                    <a:lumMod val="65000"/>
                    <a:lumOff val="35000"/>
                  </a:schemeClr>
                </a:solidFill>
              </a:rPr>
              <a:t>unclustered</a:t>
            </a:r>
            <a:endParaRPr lang="en-US" sz="900" b="1" i="1" dirty="0">
              <a:solidFill>
                <a:schemeClr val="tx1">
                  <a:lumMod val="65000"/>
                  <a:lumOff val="35000"/>
                </a:schemeClr>
              </a:solidFill>
            </a:endParaRPr>
          </a:p>
        </p:txBody>
      </p:sp>
      <p:sp>
        <p:nvSpPr>
          <p:cNvPr id="3" name="Highlight Box">
            <a:extLst>
              <a:ext uri="{FF2B5EF4-FFF2-40B4-BE49-F238E27FC236}">
                <a16:creationId xmlns:a16="http://schemas.microsoft.com/office/drawing/2014/main" id="{78F33787-440A-A64A-F0C2-B800BC98B5B0}"/>
              </a:ext>
            </a:extLst>
          </p:cNvPr>
          <p:cNvSpPr/>
          <p:nvPr/>
        </p:nvSpPr>
        <p:spPr>
          <a:xfrm>
            <a:off x="6416400" y="4472432"/>
            <a:ext cx="1657420" cy="499618"/>
          </a:xfrm>
          <a:prstGeom prst="roundRect">
            <a:avLst>
              <a:gd name="adj" fmla="val 134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Highlight Box">
            <a:extLst>
              <a:ext uri="{FF2B5EF4-FFF2-40B4-BE49-F238E27FC236}">
                <a16:creationId xmlns:a16="http://schemas.microsoft.com/office/drawing/2014/main" id="{6EB281A7-EA3C-667B-100D-0F07EF7F0C96}"/>
              </a:ext>
            </a:extLst>
          </p:cNvPr>
          <p:cNvSpPr/>
          <p:nvPr/>
        </p:nvSpPr>
        <p:spPr>
          <a:xfrm>
            <a:off x="6909378" y="2815451"/>
            <a:ext cx="1657420" cy="499618"/>
          </a:xfrm>
          <a:prstGeom prst="roundRect">
            <a:avLst>
              <a:gd name="adj" fmla="val 134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Curved Connector 8">
            <a:extLst>
              <a:ext uri="{FF2B5EF4-FFF2-40B4-BE49-F238E27FC236}">
                <a16:creationId xmlns:a16="http://schemas.microsoft.com/office/drawing/2014/main" id="{6373EBFF-9B12-D5E2-115B-BC7C739E44ED}"/>
              </a:ext>
            </a:extLst>
          </p:cNvPr>
          <p:cNvCxnSpPr>
            <a:cxnSpLocks/>
          </p:cNvCxnSpPr>
          <p:nvPr/>
        </p:nvCxnSpPr>
        <p:spPr>
          <a:xfrm flipH="1">
            <a:off x="6989388" y="4719251"/>
            <a:ext cx="458297" cy="0"/>
          </a:xfrm>
          <a:prstGeom prst="straightConnector1">
            <a:avLst/>
          </a:prstGeom>
          <a:ln w="28575" cap="flat" cmpd="sng" algn="ctr">
            <a:solidFill>
              <a:schemeClr val="accent1"/>
            </a:solidFill>
            <a:prstDash val="sysDash"/>
            <a:round/>
            <a:headEnd type="triangle" w="med" len="sm"/>
            <a:tailEnd type="triangle" w="med" len="sm"/>
          </a:ln>
        </p:spPr>
        <p:style>
          <a:lnRef idx="0">
            <a:scrgbClr r="0" g="0" b="0"/>
          </a:lnRef>
          <a:fillRef idx="0">
            <a:scrgbClr r="0" g="0" b="0"/>
          </a:fillRef>
          <a:effectRef idx="0">
            <a:scrgbClr r="0" g="0" b="0"/>
          </a:effectRef>
          <a:fontRef idx="minor">
            <a:schemeClr val="tx1"/>
          </a:fontRef>
        </p:style>
      </p:cxnSp>
      <p:cxnSp>
        <p:nvCxnSpPr>
          <p:cNvPr id="52" name="Curved Connector 8">
            <a:extLst>
              <a:ext uri="{FF2B5EF4-FFF2-40B4-BE49-F238E27FC236}">
                <a16:creationId xmlns:a16="http://schemas.microsoft.com/office/drawing/2014/main" id="{C6256ABC-7A0E-1DBD-1307-AB4F337F1664}"/>
              </a:ext>
            </a:extLst>
          </p:cNvPr>
          <p:cNvCxnSpPr>
            <a:cxnSpLocks/>
          </p:cNvCxnSpPr>
          <p:nvPr/>
        </p:nvCxnSpPr>
        <p:spPr>
          <a:xfrm flipV="1">
            <a:off x="8073820" y="3065260"/>
            <a:ext cx="492978" cy="1656981"/>
          </a:xfrm>
          <a:prstGeom prst="curvedConnector3">
            <a:avLst>
              <a:gd name="adj1" fmla="val 146371"/>
            </a:avLst>
          </a:prstGeom>
          <a:ln w="28575" cap="flat" cmpd="sng" algn="ctr">
            <a:solidFill>
              <a:schemeClr val="accent1"/>
            </a:solidFill>
            <a:prstDash val="sysDash"/>
            <a:round/>
            <a:headEnd type="triangle" w="med" len="med"/>
            <a:tailEnd type="none" w="med" len="sm"/>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01735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250"/>
                                        <p:tgtEl>
                                          <p:spTgt spid="3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2"/>
                                        </p:tgtEl>
                                        <p:attrNameLst>
                                          <p:attrName>style.visibility</p:attrName>
                                        </p:attrNameLst>
                                      </p:cBhvr>
                                      <p:to>
                                        <p:strVal val="visible"/>
                                      </p:to>
                                    </p:set>
                                    <p:animEffect transition="in" filter="wipe(up)">
                                      <p:cBhvr>
                                        <p:cTn id="12" dur="250"/>
                                        <p:tgtEl>
                                          <p:spTgt spid="5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250"/>
                                        <p:tgtEl>
                                          <p:spTgt spid="39"/>
                                        </p:tgtEl>
                                      </p:cBhvr>
                                    </p:animEffect>
                                    <p:set>
                                      <p:cBhvr>
                                        <p:cTn id="17" dur="1" fill="hold">
                                          <p:stCondLst>
                                            <p:cond delay="249"/>
                                          </p:stCondLst>
                                        </p:cTn>
                                        <p:tgtEl>
                                          <p:spTgt spid="39"/>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250"/>
                                        <p:tgtEl>
                                          <p:spTgt spid="52"/>
                                        </p:tgtEl>
                                      </p:cBhvr>
                                    </p:animEffect>
                                    <p:set>
                                      <p:cBhvr>
                                        <p:cTn id="20" dur="1" fill="hold">
                                          <p:stCondLst>
                                            <p:cond delay="249"/>
                                          </p:stCondLst>
                                        </p:cTn>
                                        <p:tgtEl>
                                          <p:spTgt spid="52"/>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grpId="0" nodeType="clickEffect">
                                  <p:stCondLst>
                                    <p:cond delay="0"/>
                                  </p:stCondLst>
                                  <p:childTnLst>
                                    <p:animEffect transition="out" filter="fade">
                                      <p:cBhvr>
                                        <p:cTn id="24" dur="250"/>
                                        <p:tgtEl>
                                          <p:spTgt spid="3"/>
                                        </p:tgtEl>
                                      </p:cBhvr>
                                    </p:animEffect>
                                    <p:set>
                                      <p:cBhvr>
                                        <p:cTn id="25" dur="1" fill="hold">
                                          <p:stCondLst>
                                            <p:cond delay="249"/>
                                          </p:stCondLst>
                                        </p:cTn>
                                        <p:tgtEl>
                                          <p:spTgt spid="3"/>
                                        </p:tgtEl>
                                        <p:attrNameLst>
                                          <p:attrName>style.visibility</p:attrName>
                                        </p:attrNameLst>
                                      </p:cBhvr>
                                      <p:to>
                                        <p:strVal val="hidden"/>
                                      </p:to>
                                    </p:set>
                                  </p:childTnLst>
                                </p:cTn>
                              </p:par>
                            </p:childTnLst>
                          </p:cTn>
                        </p:par>
                        <p:par>
                          <p:cTn id="26" fill="hold">
                            <p:stCondLst>
                              <p:cond delay="250"/>
                            </p:stCondLst>
                            <p:childTnLst>
                              <p:par>
                                <p:cTn id="27" presetID="37" presetClass="path" presetSubtype="0" accel="50000" decel="50000" fill="hold" grpId="0" nodeType="afterEffect">
                                  <p:stCondLst>
                                    <p:cond delay="0"/>
                                  </p:stCondLst>
                                  <p:childTnLst>
                                    <p:animMotion origin="layout" path="M 3.88889E-6 0.00031 L 0.03038 0.04013 C 0.0368 0.04908 0.04635 0.05401 0.05625 0.05401 C 0.0677 0.05401 0.07673 0.04908 0.08316 0.04013 L 0.11371 0.00031 " pathEditMode="relative" rAng="0" ptsTypes="AAAAA">
                                      <p:cBhvr>
                                        <p:cTn id="28" dur="1000" fill="hold"/>
                                        <p:tgtEl>
                                          <p:spTgt spid="5"/>
                                        </p:tgtEl>
                                        <p:attrNameLst>
                                          <p:attrName>ppt_x</p:attrName>
                                          <p:attrName>ppt_y</p:attrName>
                                        </p:attrNameLst>
                                      </p:cBhvr>
                                      <p:rCtr x="5677" y="2685"/>
                                    </p:animMotion>
                                  </p:childTnLst>
                                </p:cTn>
                              </p:par>
                              <p:par>
                                <p:cTn id="29" presetID="44" presetClass="path" presetSubtype="0" accel="50000" decel="50000" fill="hold" grpId="0" nodeType="withEffect">
                                  <p:stCondLst>
                                    <p:cond delay="0"/>
                                  </p:stCondLst>
                                  <p:childTnLst>
                                    <p:animMotion origin="layout" path="M 0.00018 0.00031 L -0.03038 -0.0392 C -0.0368 -0.04784 -0.04635 -0.05247 -0.05625 -0.05247 C -0.06753 -0.05247 -0.07656 -0.04784 -0.08298 -0.0392 L -0.11336 0.00031 " pathEditMode="relative" rAng="0" ptsTypes="AAAAA">
                                      <p:cBhvr>
                                        <p:cTn id="30" dur="1000" fill="hold"/>
                                        <p:tgtEl>
                                          <p:spTgt spid="6"/>
                                        </p:tgtEl>
                                        <p:attrNameLst>
                                          <p:attrName>ppt_x</p:attrName>
                                          <p:attrName>ppt_y</p:attrName>
                                        </p:attrNameLst>
                                      </p:cBhvr>
                                      <p:rCtr x="-5677" y="-2654"/>
                                    </p:animMotion>
                                  </p:childTnLst>
                                </p:cTn>
                              </p:par>
                            </p:childTnLst>
                          </p:cTn>
                        </p:par>
                        <p:par>
                          <p:cTn id="31" fill="hold">
                            <p:stCondLst>
                              <p:cond delay="1250"/>
                            </p:stCondLst>
                            <p:childTnLst>
                              <p:par>
                                <p:cTn id="32" presetID="1" presetClass="entr" presetSubtype="0" fill="hold" nodeType="afterEffect">
                                  <p:stCondLst>
                                    <p:cond delay="0"/>
                                  </p:stCondLst>
                                  <p:childTnLst>
                                    <p:set>
                                      <p:cBhvr>
                                        <p:cTn id="33" dur="1" fill="hold">
                                          <p:stCondLst>
                                            <p:cond delay="0"/>
                                          </p:stCondLst>
                                        </p:cTn>
                                        <p:tgtEl>
                                          <p:spTgt spid="49"/>
                                        </p:tgtEl>
                                        <p:attrNameLst>
                                          <p:attrName>style.visibility</p:attrName>
                                        </p:attrNameLst>
                                      </p:cBhvr>
                                      <p:to>
                                        <p:strVal val="visible"/>
                                      </p:to>
                                    </p:set>
                                  </p:childTnLst>
                                </p:cTn>
                              </p:par>
                              <p:par>
                                <p:cTn id="34" presetID="1" presetClass="exit" presetSubtype="0" fill="hold" nodeType="withEffect">
                                  <p:stCondLst>
                                    <p:cond delay="0"/>
                                  </p:stCondLst>
                                  <p:childTnLst>
                                    <p:set>
                                      <p:cBhvr>
                                        <p:cTn id="35" dur="1" fill="hold">
                                          <p:stCondLst>
                                            <p:cond delay="0"/>
                                          </p:stCondLst>
                                        </p:cTn>
                                        <p:tgtEl>
                                          <p:spTgt spid="45"/>
                                        </p:tgtEl>
                                        <p:attrNameLst>
                                          <p:attrName>style.visibility</p:attrName>
                                        </p:attrNameLst>
                                      </p:cBhvr>
                                      <p:to>
                                        <p:strVal val="hidden"/>
                                      </p:to>
                                    </p:set>
                                  </p:childTnLst>
                                </p:cTn>
                              </p:par>
                              <p:par>
                                <p:cTn id="36" presetID="1" presetClass="exit" presetSubtype="0" fill="hold" grpId="1" nodeType="withEffect">
                                  <p:stCondLst>
                                    <p:cond delay="0"/>
                                  </p:stCondLst>
                                  <p:childTnLst>
                                    <p:set>
                                      <p:cBhvr>
                                        <p:cTn id="37" dur="1" fill="hold">
                                          <p:stCondLst>
                                            <p:cond delay="0"/>
                                          </p:stCondLst>
                                        </p:cTn>
                                        <p:tgtEl>
                                          <p:spTgt spid="5"/>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0" nodeType="clickEffect">
                                  <p:stCondLst>
                                    <p:cond delay="0"/>
                                  </p:stCondLst>
                                  <p:childTnLst>
                                    <p:animEffect transition="out" filter="fade">
                                      <p:cBhvr>
                                        <p:cTn id="41" dur="250"/>
                                        <p:tgtEl>
                                          <p:spTgt spid="4"/>
                                        </p:tgtEl>
                                      </p:cBhvr>
                                    </p:animEffect>
                                    <p:set>
                                      <p:cBhvr>
                                        <p:cTn id="42" dur="1" fill="hold">
                                          <p:stCondLst>
                                            <p:cond delay="249"/>
                                          </p:stCondLst>
                                        </p:cTn>
                                        <p:tgtEl>
                                          <p:spTgt spid="4"/>
                                        </p:tgtEl>
                                        <p:attrNameLst>
                                          <p:attrName>style.visibility</p:attrName>
                                        </p:attrNameLst>
                                      </p:cBhvr>
                                      <p:to>
                                        <p:strVal val="hidden"/>
                                      </p:to>
                                    </p:set>
                                  </p:childTnLst>
                                </p:cTn>
                              </p:par>
                            </p:childTnLst>
                          </p:cTn>
                        </p:par>
                        <p:par>
                          <p:cTn id="43" fill="hold">
                            <p:stCondLst>
                              <p:cond delay="250"/>
                            </p:stCondLst>
                            <p:childTnLst>
                              <p:par>
                                <p:cTn id="44" presetID="64" presetClass="path" presetSubtype="0" accel="50000" decel="50000" fill="hold" nodeType="afterEffect">
                                  <p:stCondLst>
                                    <p:cond delay="0"/>
                                  </p:stCondLst>
                                  <p:childTnLst>
                                    <p:animMotion origin="layout" path="M 4.72222E-6 4.32099E-6 L 4.72222E-6 -0.18642 " pathEditMode="relative" rAng="0" ptsTypes="AA">
                                      <p:cBhvr>
                                        <p:cTn id="45" dur="1000" fill="hold"/>
                                        <p:tgtEl>
                                          <p:spTgt spid="49"/>
                                        </p:tgtEl>
                                        <p:attrNameLst>
                                          <p:attrName>ppt_x</p:attrName>
                                          <p:attrName>ppt_y</p:attrName>
                                        </p:attrNameLst>
                                      </p:cBhvr>
                                      <p:rCtr x="0" y="-9321"/>
                                    </p:animMotion>
                                  </p:childTnLst>
                                </p:cTn>
                              </p:par>
                              <p:par>
                                <p:cTn id="46" presetID="42" presetClass="path" presetSubtype="0" accel="50000" decel="50000" fill="hold" nodeType="withEffect">
                                  <p:stCondLst>
                                    <p:cond delay="0"/>
                                  </p:stCondLst>
                                  <p:childTnLst>
                                    <p:animMotion origin="layout" path="M 4.44444E-6 1.60494E-6 L -0.0566 0.16018 " pathEditMode="relative" rAng="0" ptsTypes="AA">
                                      <p:cBhvr>
                                        <p:cTn id="47" dur="1000" fill="hold"/>
                                        <p:tgtEl>
                                          <p:spTgt spid="46"/>
                                        </p:tgtEl>
                                        <p:attrNameLst>
                                          <p:attrName>ppt_x</p:attrName>
                                          <p:attrName>ppt_y</p:attrName>
                                        </p:attrNameLst>
                                      </p:cBhvr>
                                      <p:rCtr x="-2830" y="7994"/>
                                    </p:animMotion>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250"/>
                                        <p:tgtEl>
                                          <p:spTgt spid="23"/>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250"/>
                                        <p:tgtEl>
                                          <p:spTgt spid="24"/>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250"/>
                                        <p:tgtEl>
                                          <p:spTgt spid="2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56"/>
                                        </p:tgtEl>
                                        <p:attrNameLst>
                                          <p:attrName>style.visibility</p:attrName>
                                        </p:attrNameLst>
                                      </p:cBhvr>
                                      <p:to>
                                        <p:strVal val="visible"/>
                                      </p:to>
                                    </p:set>
                                    <p:animEffect transition="in" filter="fade">
                                      <p:cBhvr>
                                        <p:cTn id="67" dur="25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7" grpId="0"/>
      <p:bldP spid="56" grpId="0" animBg="1"/>
      <p:bldP spid="5" grpId="0"/>
      <p:bldP spid="5" grpId="1"/>
      <p:bldP spid="6" grpId="0"/>
      <p:bldP spid="23" grpId="0"/>
      <p:bldP spid="3" grpId="0" animBg="1"/>
      <p:bldP spid="4" grpId="0" animBg="1"/>
    </p:bldLst>
  </p:timing>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D891CBF-32A8-4ED1-B14E-2F26C9585664}"/>
              </a:ext>
            </a:extLst>
          </p:cNvPr>
          <p:cNvSpPr>
            <a:spLocks noGrp="1"/>
          </p:cNvSpPr>
          <p:nvPr>
            <p:ph type="title"/>
          </p:nvPr>
        </p:nvSpPr>
        <p:spPr>
          <a:prstGeom prst="rect">
            <a:avLst/>
          </a:prstGeom>
        </p:spPr>
        <p:txBody>
          <a:bodyPr/>
          <a:lstStyle/>
          <a:p>
            <a:r>
              <a:rPr lang="en-US" dirty="0"/>
              <a:t>LOGICAL PLAN OPTIMIZATION</a:t>
            </a:r>
          </a:p>
        </p:txBody>
      </p:sp>
      <p:sp>
        <p:nvSpPr>
          <p:cNvPr id="6" name="Content Placeholder 5">
            <a:extLst>
              <a:ext uri="{FF2B5EF4-FFF2-40B4-BE49-F238E27FC236}">
                <a16:creationId xmlns:a16="http://schemas.microsoft.com/office/drawing/2014/main" id="{BC138417-848A-4DD7-84D7-7C6353DEAFC0}"/>
              </a:ext>
            </a:extLst>
          </p:cNvPr>
          <p:cNvSpPr>
            <a:spLocks noGrp="1"/>
          </p:cNvSpPr>
          <p:nvPr>
            <p:ph idx="1"/>
          </p:nvPr>
        </p:nvSpPr>
        <p:spPr>
          <a:prstGeom prst="rect">
            <a:avLst/>
          </a:prstGeom>
        </p:spPr>
        <p:txBody>
          <a:bodyPr/>
          <a:lstStyle/>
          <a:p>
            <a:r>
              <a:rPr lang="en-US" dirty="0"/>
              <a:t>Transform a logical plan into an equivalent logical plan using pattern matching rules.</a:t>
            </a:r>
          </a:p>
          <a:p>
            <a:endParaRPr lang="en-US" sz="1200" dirty="0"/>
          </a:p>
          <a:p>
            <a:r>
              <a:rPr lang="en-US" dirty="0"/>
              <a:t>The goal is to increase the likelihood of enumerating the optimal plan in the search.</a:t>
            </a:r>
          </a:p>
          <a:p>
            <a:endParaRPr lang="en-US" sz="1200" dirty="0"/>
          </a:p>
          <a:p>
            <a:r>
              <a:rPr lang="en-US" dirty="0"/>
              <a:t>Cannot compare plans because there is no cost model but can "direct" a transformation to a preferred side.</a:t>
            </a:r>
          </a:p>
        </p:txBody>
      </p:sp>
      <p:sp>
        <p:nvSpPr>
          <p:cNvPr id="2" name="Slide Number Placeholder 3">
            <a:extLst>
              <a:ext uri="{FF2B5EF4-FFF2-40B4-BE49-F238E27FC236}">
                <a16:creationId xmlns:a16="http://schemas.microsoft.com/office/drawing/2014/main" id="{D726E0A3-B8D8-C7BD-9870-8CCF4995F2BF}"/>
              </a:ext>
            </a:extLst>
          </p:cNvPr>
          <p:cNvSpPr>
            <a:spLocks noGrp="1"/>
          </p:cNvSpPr>
          <p:nvPr>
            <p:ph type="sldNum" sz="quarter" idx="4"/>
          </p:nvPr>
        </p:nvSpPr>
        <p:spPr/>
        <p:txBody>
          <a:bodyPr/>
          <a:lstStyle/>
          <a:p>
            <a:pPr algn="r"/>
            <a:fld id="{97DD1AB5-42BA-4E8A-BFEE-435884E16AAB}" type="slidenum">
              <a:rPr lang="en-US" smtClean="0"/>
              <a:pPr algn="r"/>
              <a:t>70</a:t>
            </a:fld>
            <a:endParaRPr lang="en-US" dirty="0"/>
          </a:p>
        </p:txBody>
      </p:sp>
    </p:spTree>
    <p:extLst>
      <p:ext uri="{BB962C8B-B14F-4D97-AF65-F5344CB8AC3E}">
        <p14:creationId xmlns:p14="http://schemas.microsoft.com/office/powerpoint/2010/main" val="29092069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CC8375A-594E-4A51-9154-10D5AC4C0BED}"/>
              </a:ext>
            </a:extLst>
          </p:cNvPr>
          <p:cNvSpPr>
            <a:spLocks noGrp="1"/>
          </p:cNvSpPr>
          <p:nvPr>
            <p:ph type="title"/>
          </p:nvPr>
        </p:nvSpPr>
        <p:spPr>
          <a:prstGeom prst="rect">
            <a:avLst/>
          </a:prstGeom>
        </p:spPr>
        <p:txBody>
          <a:bodyPr/>
          <a:lstStyle/>
          <a:p>
            <a:r>
              <a:rPr lang="en-US" dirty="0"/>
              <a:t>LOGICAL QUERY OPTIMIZATION</a:t>
            </a:r>
          </a:p>
        </p:txBody>
      </p:sp>
      <p:sp>
        <p:nvSpPr>
          <p:cNvPr id="6" name="Content Placeholder 5">
            <a:extLst>
              <a:ext uri="{FF2B5EF4-FFF2-40B4-BE49-F238E27FC236}">
                <a16:creationId xmlns:a16="http://schemas.microsoft.com/office/drawing/2014/main" id="{84C06267-8476-4C63-9F7F-FDB2A5E7BBE5}"/>
              </a:ext>
            </a:extLst>
          </p:cNvPr>
          <p:cNvSpPr>
            <a:spLocks noGrp="1"/>
          </p:cNvSpPr>
          <p:nvPr>
            <p:ph idx="1"/>
          </p:nvPr>
        </p:nvSpPr>
        <p:spPr>
          <a:prstGeom prst="rect">
            <a:avLst/>
          </a:prstGeom>
        </p:spPr>
        <p:txBody>
          <a:bodyPr/>
          <a:lstStyle/>
          <a:p>
            <a:r>
              <a:rPr lang="en-US" dirty="0"/>
              <a:t>Split Conjunctive Predicates</a:t>
            </a:r>
          </a:p>
          <a:p>
            <a:r>
              <a:rPr lang="en-US" dirty="0"/>
              <a:t>Predicate Pushdown</a:t>
            </a:r>
          </a:p>
          <a:p>
            <a:r>
              <a:rPr lang="en-US" dirty="0"/>
              <a:t>Replace Cartesian Products with Joins</a:t>
            </a:r>
          </a:p>
          <a:p>
            <a:r>
              <a:rPr lang="en-US" dirty="0"/>
              <a:t>Projection Pushdown</a:t>
            </a:r>
          </a:p>
          <a:p>
            <a:endParaRPr lang="en-US" dirty="0"/>
          </a:p>
        </p:txBody>
      </p:sp>
      <p:sp>
        <p:nvSpPr>
          <p:cNvPr id="2" name="Slide Number Placeholder 3">
            <a:extLst>
              <a:ext uri="{FF2B5EF4-FFF2-40B4-BE49-F238E27FC236}">
                <a16:creationId xmlns:a16="http://schemas.microsoft.com/office/drawing/2014/main" id="{66E6A889-F107-E0DF-2BA9-26C9A887A83E}"/>
              </a:ext>
            </a:extLst>
          </p:cNvPr>
          <p:cNvSpPr>
            <a:spLocks noGrp="1"/>
          </p:cNvSpPr>
          <p:nvPr>
            <p:ph type="sldNum" sz="quarter" idx="4"/>
          </p:nvPr>
        </p:nvSpPr>
        <p:spPr/>
        <p:txBody>
          <a:bodyPr/>
          <a:lstStyle/>
          <a:p>
            <a:pPr algn="r"/>
            <a:fld id="{97DD1AB5-42BA-4E8A-BFEE-435884E16AAB}" type="slidenum">
              <a:rPr lang="en-US" smtClean="0"/>
              <a:pPr algn="r"/>
              <a:t>71</a:t>
            </a:fld>
            <a:endParaRPr lang="en-US" dirty="0"/>
          </a:p>
        </p:txBody>
      </p:sp>
      <p:sp>
        <p:nvSpPr>
          <p:cNvPr id="7" name="TextBox 6">
            <a:extLst>
              <a:ext uri="{FF2B5EF4-FFF2-40B4-BE49-F238E27FC236}">
                <a16:creationId xmlns:a16="http://schemas.microsoft.com/office/drawing/2014/main" id="{927DBC4C-3DD4-43AB-A24C-08E8B384DE38}"/>
              </a:ext>
            </a:extLst>
          </p:cNvPr>
          <p:cNvSpPr txBox="1"/>
          <p:nvPr/>
        </p:nvSpPr>
        <p:spPr>
          <a:xfrm>
            <a:off x="7613004" y="4804946"/>
            <a:ext cx="1530996" cy="338554"/>
          </a:xfrm>
          <a:prstGeom prst="rect">
            <a:avLst/>
          </a:prstGeom>
          <a:noFill/>
        </p:spPr>
        <p:txBody>
          <a:bodyPr wrap="none" lIns="0" tIns="0" rIns="73152" bIns="182880" rtlCol="0">
            <a:spAutoFit/>
          </a:bodyPr>
          <a:lstStyle>
            <a:defPPr>
              <a:defRPr lang="en-US"/>
            </a:defPPr>
            <a:lvl1pPr lvl="0" algn="r">
              <a:defRPr kumimoji="0" sz="1000" b="0" i="0" u="none" strike="noStrike" cap="none" spc="0" normalizeH="0" baseline="0">
                <a:ln>
                  <a:noFill/>
                </a:ln>
                <a:solidFill>
                  <a:prstClr val="black">
                    <a:lumMod val="75000"/>
                    <a:lumOff val="25000"/>
                  </a:prstClr>
                </a:solidFill>
                <a:effectLst/>
                <a:uLnTx/>
                <a:uFillTx/>
                <a:latin typeface="Lato" panose="020F0502020204030203" pitchFamily="34" charset="0"/>
              </a:defRPr>
            </a:lvl1pPr>
          </a:lstStyle>
          <a:p>
            <a:r>
              <a:rPr lang="en-US" dirty="0"/>
              <a:t>Source: </a:t>
            </a:r>
            <a:r>
              <a:rPr lang="en-US" dirty="0">
                <a:hlinkClick r:id="rId2"/>
              </a:rPr>
              <a:t>Thomas Neumann</a:t>
            </a:r>
            <a:endParaRPr lang="en-US" dirty="0"/>
          </a:p>
        </p:txBody>
      </p:sp>
    </p:spTree>
    <p:extLst>
      <p:ext uri="{BB962C8B-B14F-4D97-AF65-F5344CB8AC3E}">
        <p14:creationId xmlns:p14="http://schemas.microsoft.com/office/powerpoint/2010/main" val="41606076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FABBA-BF48-4366-B224-D24AF1E87D34}"/>
              </a:ext>
            </a:extLst>
          </p:cNvPr>
          <p:cNvSpPr>
            <a:spLocks noGrp="1"/>
          </p:cNvSpPr>
          <p:nvPr>
            <p:ph type="title"/>
          </p:nvPr>
        </p:nvSpPr>
        <p:spPr>
          <a:prstGeom prst="rect">
            <a:avLst/>
          </a:prstGeom>
        </p:spPr>
        <p:txBody>
          <a:bodyPr/>
          <a:lstStyle/>
          <a:p>
            <a:r>
              <a:rPr lang="en-US" dirty="0"/>
              <a:t>SPLIT CONJUNCTIVE PREDICATES</a:t>
            </a:r>
          </a:p>
        </p:txBody>
      </p:sp>
      <p:sp>
        <p:nvSpPr>
          <p:cNvPr id="3" name="Slide Number Placeholder 3">
            <a:extLst>
              <a:ext uri="{FF2B5EF4-FFF2-40B4-BE49-F238E27FC236}">
                <a16:creationId xmlns:a16="http://schemas.microsoft.com/office/drawing/2014/main" id="{B1393261-6915-3333-40C8-08055E2B8602}"/>
              </a:ext>
            </a:extLst>
          </p:cNvPr>
          <p:cNvSpPr>
            <a:spLocks noGrp="1"/>
          </p:cNvSpPr>
          <p:nvPr>
            <p:ph type="sldNum" sz="quarter" idx="4"/>
          </p:nvPr>
        </p:nvSpPr>
        <p:spPr/>
        <p:txBody>
          <a:bodyPr/>
          <a:lstStyle/>
          <a:p>
            <a:pPr algn="r"/>
            <a:fld id="{97DD1AB5-42BA-4E8A-BFEE-435884E16AAB}" type="slidenum">
              <a:rPr lang="en-US" smtClean="0"/>
              <a:pPr algn="r"/>
              <a:t>72</a:t>
            </a:fld>
            <a:endParaRPr lang="en-US" dirty="0"/>
          </a:p>
        </p:txBody>
      </p:sp>
      <p:sp>
        <p:nvSpPr>
          <p:cNvPr id="50" name="Text Box 4">
            <a:extLst>
              <a:ext uri="{FF2B5EF4-FFF2-40B4-BE49-F238E27FC236}">
                <a16:creationId xmlns:a16="http://schemas.microsoft.com/office/drawing/2014/main" id="{ABE352E8-AAF3-47C3-99CC-B96767215B3F}"/>
              </a:ext>
            </a:extLst>
          </p:cNvPr>
          <p:cNvSpPr txBox="1">
            <a:spLocks noChangeArrowheads="1"/>
          </p:cNvSpPr>
          <p:nvPr/>
        </p:nvSpPr>
        <p:spPr bwMode="auto">
          <a:xfrm>
            <a:off x="289559" y="1139339"/>
            <a:ext cx="3291840" cy="1169551"/>
          </a:xfrm>
          <a:prstGeom prst="rect">
            <a:avLst/>
          </a:prstGeom>
          <a:solidFill>
            <a:schemeClr val="bg1">
              <a:lumMod val="85000"/>
            </a:schemeClr>
          </a:solidFill>
          <a:ln w="19050">
            <a:solidFill>
              <a:srgbClr val="646464"/>
            </a:solid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ctr">
            <a:spAutoFit/>
          </a:bodyPr>
          <a:lstStyle>
            <a:defPPr>
              <a:defRPr lang="en-US"/>
            </a:defPPr>
            <a:lvl1pPr>
              <a:lnSpc>
                <a:spcPct val="80000"/>
              </a:lnSpc>
              <a:defRPr sz="1600" b="1">
                <a:solidFill>
                  <a:schemeClr val="tx1">
                    <a:lumMod val="75000"/>
                    <a:lumOff val="25000"/>
                  </a:schemeClr>
                </a:solidFill>
                <a:latin typeface="Inconsolata" panose="00000509000000000000" pitchFamily="49" charset="0"/>
                <a:ea typeface="Open Sans Extrabold" pitchFamily="34" charset="0"/>
                <a:cs typeface="Consolas" pitchFamily="49"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nSpc>
                <a:spcPct val="100000"/>
              </a:lnSpc>
            </a:pPr>
            <a:r>
              <a:rPr lang="en-US" sz="1400" dirty="0">
                <a:solidFill>
                  <a:schemeClr val="tx1">
                    <a:lumMod val="65000"/>
                    <a:lumOff val="35000"/>
                  </a:schemeClr>
                </a:solidFill>
              </a:rPr>
              <a:t>SELECT</a:t>
            </a:r>
            <a:r>
              <a:rPr lang="en-US" sz="1400" b="0" dirty="0">
                <a:solidFill>
                  <a:schemeClr val="tx1">
                    <a:lumMod val="65000"/>
                    <a:lumOff val="35000"/>
                  </a:schemeClr>
                </a:solidFill>
              </a:rPr>
              <a:t> ARTIST.NAME</a:t>
            </a:r>
          </a:p>
          <a:p>
            <a:pPr>
              <a:lnSpc>
                <a:spcPct val="100000"/>
              </a:lnSpc>
            </a:pPr>
            <a:r>
              <a:rPr lang="en-US" sz="1400" b="0" dirty="0">
                <a:solidFill>
                  <a:schemeClr val="tx1">
                    <a:lumMod val="65000"/>
                    <a:lumOff val="35000"/>
                  </a:schemeClr>
                </a:solidFill>
              </a:rPr>
              <a:t>  </a:t>
            </a:r>
            <a:r>
              <a:rPr lang="en-US" sz="1400" dirty="0">
                <a:solidFill>
                  <a:schemeClr val="tx1">
                    <a:lumMod val="65000"/>
                    <a:lumOff val="35000"/>
                  </a:schemeClr>
                </a:solidFill>
              </a:rPr>
              <a:t>FROM</a:t>
            </a:r>
            <a:r>
              <a:rPr lang="en-US" sz="1400" b="0" dirty="0">
                <a:solidFill>
                  <a:schemeClr val="tx1">
                    <a:lumMod val="65000"/>
                    <a:lumOff val="35000"/>
                  </a:schemeClr>
                </a:solidFill>
              </a:rPr>
              <a:t> ARTIST, APPEARS, ALBUM</a:t>
            </a:r>
          </a:p>
          <a:p>
            <a:pPr>
              <a:lnSpc>
                <a:spcPct val="100000"/>
              </a:lnSpc>
            </a:pPr>
            <a:r>
              <a:rPr lang="en-US" sz="1400" b="0" dirty="0">
                <a:solidFill>
                  <a:schemeClr val="tx1">
                    <a:lumMod val="65000"/>
                    <a:lumOff val="35000"/>
                  </a:schemeClr>
                </a:solidFill>
              </a:rPr>
              <a:t> </a:t>
            </a:r>
            <a:r>
              <a:rPr lang="en-US" sz="1400" dirty="0">
                <a:solidFill>
                  <a:schemeClr val="tx1">
                    <a:lumMod val="65000"/>
                    <a:lumOff val="35000"/>
                  </a:schemeClr>
                </a:solidFill>
              </a:rPr>
              <a:t>WHERE</a:t>
            </a:r>
            <a:r>
              <a:rPr lang="en-US" sz="1400" b="0" dirty="0">
                <a:solidFill>
                  <a:schemeClr val="tx1">
                    <a:lumMod val="65000"/>
                    <a:lumOff val="35000"/>
                  </a:schemeClr>
                </a:solidFill>
              </a:rPr>
              <a:t> ARTIST.ID=APPEARS.ARTIST_ID </a:t>
            </a:r>
          </a:p>
          <a:p>
            <a:pPr>
              <a:lnSpc>
                <a:spcPct val="100000"/>
              </a:lnSpc>
            </a:pPr>
            <a:r>
              <a:rPr lang="en-US" sz="1400" b="0" dirty="0">
                <a:solidFill>
                  <a:schemeClr val="tx1">
                    <a:lumMod val="65000"/>
                    <a:lumOff val="35000"/>
                  </a:schemeClr>
                </a:solidFill>
              </a:rPr>
              <a:t>   </a:t>
            </a:r>
            <a:r>
              <a:rPr lang="en-US" sz="1400" dirty="0">
                <a:solidFill>
                  <a:schemeClr val="tx1">
                    <a:lumMod val="65000"/>
                    <a:lumOff val="35000"/>
                  </a:schemeClr>
                </a:solidFill>
              </a:rPr>
              <a:t>AND</a:t>
            </a:r>
            <a:r>
              <a:rPr lang="en-US" sz="1400" b="0" dirty="0">
                <a:solidFill>
                  <a:schemeClr val="tx1">
                    <a:lumMod val="65000"/>
                    <a:lumOff val="35000"/>
                  </a:schemeClr>
                </a:solidFill>
              </a:rPr>
              <a:t> APPEARS.ALBUM_ID=ALBUM.ID</a:t>
            </a:r>
          </a:p>
          <a:p>
            <a:pPr>
              <a:lnSpc>
                <a:spcPct val="100000"/>
              </a:lnSpc>
            </a:pPr>
            <a:r>
              <a:rPr lang="en-US" sz="1400" b="0" dirty="0">
                <a:solidFill>
                  <a:schemeClr val="tx1">
                    <a:lumMod val="65000"/>
                    <a:lumOff val="35000"/>
                  </a:schemeClr>
                </a:solidFill>
              </a:rPr>
              <a:t>   </a:t>
            </a:r>
            <a:r>
              <a:rPr lang="en-US" sz="1400" dirty="0">
                <a:solidFill>
                  <a:schemeClr val="tx1">
                    <a:lumMod val="65000"/>
                    <a:lumOff val="35000"/>
                  </a:schemeClr>
                </a:solidFill>
              </a:rPr>
              <a:t>AND</a:t>
            </a:r>
            <a:r>
              <a:rPr lang="en-US" sz="1400" b="0" dirty="0">
                <a:solidFill>
                  <a:schemeClr val="tx1">
                    <a:lumMod val="65000"/>
                    <a:lumOff val="35000"/>
                  </a:schemeClr>
                </a:solidFill>
              </a:rPr>
              <a:t> ALBUM.NAME="Andy's OG Remix"</a:t>
            </a:r>
          </a:p>
        </p:txBody>
      </p:sp>
      <p:sp>
        <p:nvSpPr>
          <p:cNvPr id="52" name="Background Box">
            <a:extLst>
              <a:ext uri="{FF2B5EF4-FFF2-40B4-BE49-F238E27FC236}">
                <a16:creationId xmlns:a16="http://schemas.microsoft.com/office/drawing/2014/main" id="{DE99344F-A2C6-4F54-9886-231D205FF54F}"/>
              </a:ext>
            </a:extLst>
          </p:cNvPr>
          <p:cNvSpPr>
            <a:spLocks noChangeArrowheads="1"/>
          </p:cNvSpPr>
          <p:nvPr/>
        </p:nvSpPr>
        <p:spPr bwMode="auto">
          <a:xfrm>
            <a:off x="4038600" y="1133079"/>
            <a:ext cx="4754880" cy="3657600"/>
          </a:xfrm>
          <a:prstGeom prst="rect">
            <a:avLst/>
          </a:prstGeom>
          <a:solidFill>
            <a:schemeClr val="bg1">
              <a:lumMod val="85000"/>
            </a:schemeClr>
          </a:solidFill>
          <a:ln w="19050" algn="ctr">
            <a:solidFill>
              <a:srgbClr val="646464"/>
            </a:solidFill>
            <a:round/>
            <a:headEnd type="none" w="sm" len="sm"/>
            <a:tailEnd type="triangle" w="med" len="med"/>
          </a:ln>
        </p:spPr>
        <p:txBody>
          <a:bodyPr wrap="none" anchor="ctr"/>
          <a:lstStyle/>
          <a:p>
            <a:endParaRPr lang="en-US" dirty="0"/>
          </a:p>
        </p:txBody>
      </p:sp>
      <p:grpSp>
        <p:nvGrpSpPr>
          <p:cNvPr id="56" name="Join Op">
            <a:extLst>
              <a:ext uri="{FF2B5EF4-FFF2-40B4-BE49-F238E27FC236}">
                <a16:creationId xmlns:a16="http://schemas.microsoft.com/office/drawing/2014/main" id="{C21C179A-BA84-4F11-82F7-CD10CF9B6415}"/>
              </a:ext>
            </a:extLst>
          </p:cNvPr>
          <p:cNvGrpSpPr/>
          <p:nvPr/>
        </p:nvGrpSpPr>
        <p:grpSpPr>
          <a:xfrm>
            <a:off x="5334000" y="3797528"/>
            <a:ext cx="486176" cy="347033"/>
            <a:chOff x="5195472" y="2304175"/>
            <a:chExt cx="486176" cy="347033"/>
          </a:xfrm>
        </p:grpSpPr>
        <p:sp>
          <p:nvSpPr>
            <p:cNvPr id="86" name="Rectangle 85" hidden="1">
              <a:extLst>
                <a:ext uri="{FF2B5EF4-FFF2-40B4-BE49-F238E27FC236}">
                  <a16:creationId xmlns:a16="http://schemas.microsoft.com/office/drawing/2014/main" id="{147126B8-8024-4E7E-9EB5-541A9E54A238}"/>
                </a:ext>
              </a:extLst>
            </p:cNvPr>
            <p:cNvSpPr/>
            <p:nvPr/>
          </p:nvSpPr>
          <p:spPr>
            <a:xfrm>
              <a:off x="5240347" y="2352678"/>
              <a:ext cx="121919" cy="27432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hidden="1">
              <a:extLst>
                <a:ext uri="{FF2B5EF4-FFF2-40B4-BE49-F238E27FC236}">
                  <a16:creationId xmlns:a16="http://schemas.microsoft.com/office/drawing/2014/main" id="{92D44696-3A0B-465D-920F-27543BDCF0E8}"/>
                </a:ext>
              </a:extLst>
            </p:cNvPr>
            <p:cNvSpPr/>
            <p:nvPr/>
          </p:nvSpPr>
          <p:spPr>
            <a:xfrm>
              <a:off x="5559729" y="2356721"/>
              <a:ext cx="121919" cy="27432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Text Box 20">
              <a:extLst>
                <a:ext uri="{FF2B5EF4-FFF2-40B4-BE49-F238E27FC236}">
                  <a16:creationId xmlns:a16="http://schemas.microsoft.com/office/drawing/2014/main" id="{08910EA9-52B8-42D2-8DF6-D8F1D2BCE031}"/>
                </a:ext>
              </a:extLst>
            </p:cNvPr>
            <p:cNvSpPr txBox="1">
              <a:spLocks noChangeArrowheads="1"/>
            </p:cNvSpPr>
            <p:nvPr/>
          </p:nvSpPr>
          <p:spPr bwMode="auto">
            <a:xfrm>
              <a:off x="5195472" y="2304175"/>
              <a:ext cx="482739" cy="347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0" rIns="0" bIns="0" anchor="ctr"/>
            <a:lstStyle>
              <a:lvl1pPr>
                <a:defRPr sz="1200">
                  <a:solidFill>
                    <a:srgbClr val="CF0E30"/>
                  </a:solidFill>
                  <a:latin typeface="Book Antiqua" pitchFamily="18" charset="0"/>
                  <a:ea typeface="ＭＳ Ｐゴシック" charset="-128"/>
                </a:defRPr>
              </a:lvl1pPr>
              <a:lvl2pPr marL="742950" indent="-285750">
                <a:defRPr sz="1200">
                  <a:solidFill>
                    <a:srgbClr val="CF0E30"/>
                  </a:solidFill>
                  <a:latin typeface="Book Antiqua" pitchFamily="18" charset="0"/>
                  <a:ea typeface="ＭＳ Ｐゴシック" charset="-128"/>
                </a:defRPr>
              </a:lvl2pPr>
              <a:lvl3pPr marL="1143000" indent="-228600">
                <a:defRPr sz="1200">
                  <a:solidFill>
                    <a:srgbClr val="CF0E30"/>
                  </a:solidFill>
                  <a:latin typeface="Book Antiqua" pitchFamily="18" charset="0"/>
                  <a:ea typeface="ＭＳ Ｐゴシック" charset="-128"/>
                </a:defRPr>
              </a:lvl3pPr>
              <a:lvl4pPr marL="1600200" indent="-228600">
                <a:defRPr sz="1200">
                  <a:solidFill>
                    <a:srgbClr val="CF0E30"/>
                  </a:solidFill>
                  <a:latin typeface="Book Antiqua" pitchFamily="18" charset="0"/>
                  <a:ea typeface="ＭＳ Ｐゴシック" charset="-128"/>
                </a:defRPr>
              </a:lvl4pPr>
              <a:lvl5pPr marL="2057400" indent="-228600">
                <a:defRPr sz="1200">
                  <a:solidFill>
                    <a:srgbClr val="CF0E30"/>
                  </a:solidFill>
                  <a:latin typeface="Book Antiqua" pitchFamily="18" charset="0"/>
                  <a:ea typeface="ＭＳ Ｐゴシック" charset="-128"/>
                </a:defRPr>
              </a:lvl5pPr>
              <a:lvl6pPr marL="2514600" indent="-228600" eaLnBrk="0" fontAlgn="base" hangingPunct="0">
                <a:spcBef>
                  <a:spcPct val="0"/>
                </a:spcBef>
                <a:spcAft>
                  <a:spcPct val="0"/>
                </a:spcAft>
                <a:defRPr sz="1200">
                  <a:solidFill>
                    <a:srgbClr val="CF0E30"/>
                  </a:solidFill>
                  <a:latin typeface="Book Antiqua" pitchFamily="18" charset="0"/>
                  <a:ea typeface="ＭＳ Ｐゴシック" charset="-128"/>
                </a:defRPr>
              </a:lvl6pPr>
              <a:lvl7pPr marL="2971800" indent="-228600" eaLnBrk="0" fontAlgn="base" hangingPunct="0">
                <a:spcBef>
                  <a:spcPct val="0"/>
                </a:spcBef>
                <a:spcAft>
                  <a:spcPct val="0"/>
                </a:spcAft>
                <a:defRPr sz="1200">
                  <a:solidFill>
                    <a:srgbClr val="CF0E30"/>
                  </a:solidFill>
                  <a:latin typeface="Book Antiqua" pitchFamily="18" charset="0"/>
                  <a:ea typeface="ＭＳ Ｐゴシック" charset="-128"/>
                </a:defRPr>
              </a:lvl7pPr>
              <a:lvl8pPr marL="3429000" indent="-228600" eaLnBrk="0" fontAlgn="base" hangingPunct="0">
                <a:spcBef>
                  <a:spcPct val="0"/>
                </a:spcBef>
                <a:spcAft>
                  <a:spcPct val="0"/>
                </a:spcAft>
                <a:defRPr sz="1200">
                  <a:solidFill>
                    <a:srgbClr val="CF0E30"/>
                  </a:solidFill>
                  <a:latin typeface="Book Antiqua" pitchFamily="18" charset="0"/>
                  <a:ea typeface="ＭＳ Ｐゴシック" charset="-128"/>
                </a:defRPr>
              </a:lvl8pPr>
              <a:lvl9pPr marL="3886200" indent="-228600" eaLnBrk="0" fontAlgn="base" hangingPunct="0">
                <a:spcBef>
                  <a:spcPct val="0"/>
                </a:spcBef>
                <a:spcAft>
                  <a:spcPct val="0"/>
                </a:spcAft>
                <a:defRPr sz="1200">
                  <a:solidFill>
                    <a:srgbClr val="CF0E30"/>
                  </a:solidFill>
                  <a:latin typeface="Book Antiqua" pitchFamily="18" charset="0"/>
                  <a:ea typeface="ＭＳ Ｐゴシック" charset="-128"/>
                </a:defRPr>
              </a:lvl9pPr>
            </a:lstStyle>
            <a:p>
              <a:pPr>
                <a:spcBef>
                  <a:spcPct val="50000"/>
                </a:spcBef>
                <a:defRPr/>
              </a:pPr>
              <a:r>
                <a:rPr lang="en-US" sz="4000" b="1" u="none" dirty="0">
                  <a:solidFill>
                    <a:schemeClr val="tx1">
                      <a:lumMod val="65000"/>
                      <a:lumOff val="35000"/>
                    </a:schemeClr>
                  </a:solidFill>
                  <a:latin typeface="Times New Roman" panose="02020603050405020304" pitchFamily="18" charset="0"/>
                  <a:cs typeface="Times New Roman" panose="02020603050405020304" pitchFamily="18" charset="0"/>
                </a:rPr>
                <a:t>×</a:t>
              </a:r>
              <a:endParaRPr lang="en-US" sz="4000" b="1" u="none" dirty="0">
                <a:solidFill>
                  <a:schemeClr val="tx1">
                    <a:lumMod val="65000"/>
                    <a:lumOff val="35000"/>
                  </a:schemeClr>
                </a:solidFill>
                <a:latin typeface="+mn-lt"/>
              </a:endParaRPr>
            </a:p>
          </p:txBody>
        </p:sp>
      </p:grpSp>
      <p:cxnSp>
        <p:nvCxnSpPr>
          <p:cNvPr id="58" name="Straight Connector 35">
            <a:extLst>
              <a:ext uri="{FF2B5EF4-FFF2-40B4-BE49-F238E27FC236}">
                <a16:creationId xmlns:a16="http://schemas.microsoft.com/office/drawing/2014/main" id="{60E49E68-9FA8-4D57-981C-C6E725D6D8FD}"/>
              </a:ext>
            </a:extLst>
          </p:cNvPr>
          <p:cNvCxnSpPr>
            <a:cxnSpLocks noChangeShapeType="1"/>
            <a:stCxn id="64" idx="0"/>
            <a:endCxn id="86" idx="2"/>
          </p:cNvCxnSpPr>
          <p:nvPr/>
        </p:nvCxnSpPr>
        <p:spPr bwMode="auto">
          <a:xfrm flipV="1">
            <a:off x="4831637" y="4120351"/>
            <a:ext cx="608198" cy="293355"/>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60" name="Straight Connector 42">
            <a:extLst>
              <a:ext uri="{FF2B5EF4-FFF2-40B4-BE49-F238E27FC236}">
                <a16:creationId xmlns:a16="http://schemas.microsoft.com/office/drawing/2014/main" id="{F3753909-F5B7-48CD-B22C-A21D96AD1105}"/>
              </a:ext>
            </a:extLst>
          </p:cNvPr>
          <p:cNvCxnSpPr>
            <a:cxnSpLocks noChangeShapeType="1"/>
            <a:stCxn id="98" idx="0"/>
            <a:endCxn id="87" idx="2"/>
          </p:cNvCxnSpPr>
          <p:nvPr/>
        </p:nvCxnSpPr>
        <p:spPr bwMode="auto">
          <a:xfrm flipH="1" flipV="1">
            <a:off x="5759217" y="4124394"/>
            <a:ext cx="562947" cy="289312"/>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63" name="Straight Connector 42">
            <a:extLst>
              <a:ext uri="{FF2B5EF4-FFF2-40B4-BE49-F238E27FC236}">
                <a16:creationId xmlns:a16="http://schemas.microsoft.com/office/drawing/2014/main" id="{5E358BB1-B9F1-4363-A2EE-E0798F8167AA}"/>
              </a:ext>
            </a:extLst>
          </p:cNvPr>
          <p:cNvCxnSpPr>
            <a:cxnSpLocks noChangeShapeType="1"/>
            <a:stCxn id="88" idx="0"/>
            <a:endCxn id="104" idx="2"/>
          </p:cNvCxnSpPr>
          <p:nvPr/>
        </p:nvCxnSpPr>
        <p:spPr bwMode="auto">
          <a:xfrm rot="5400000" flipH="1" flipV="1">
            <a:off x="5909565" y="3169979"/>
            <a:ext cx="293355" cy="961745"/>
          </a:xfrm>
          <a:prstGeom prst="curvedConnector3">
            <a:avLst>
              <a:gd name="adj1" fmla="val 50000"/>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sp>
        <p:nvSpPr>
          <p:cNvPr id="64" name="Text Box 14">
            <a:extLst>
              <a:ext uri="{FF2B5EF4-FFF2-40B4-BE49-F238E27FC236}">
                <a16:creationId xmlns:a16="http://schemas.microsoft.com/office/drawing/2014/main" id="{B5319F39-5670-4CBB-B4EE-89CCC2AC64C0}"/>
              </a:ext>
            </a:extLst>
          </p:cNvPr>
          <p:cNvSpPr txBox="1">
            <a:spLocks noChangeArrowheads="1"/>
          </p:cNvSpPr>
          <p:nvPr/>
        </p:nvSpPr>
        <p:spPr bwMode="auto">
          <a:xfrm>
            <a:off x="4419600" y="4413706"/>
            <a:ext cx="82407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square" lIns="0" tIns="0" rIns="0" bIns="0" anchor="b" anchorCtr="0">
            <a:noAutofit/>
          </a:bodyPr>
          <a:lstStyle>
            <a:defPPr>
              <a:defRPr lang="en-US"/>
            </a:defPPr>
            <a:lvl1pPr algn="ctr">
              <a:spcBef>
                <a:spcPct val="50000"/>
              </a:spcBef>
              <a:defRPr sz="2000" b="1" u="none">
                <a:latin typeface="Open Sans Extrabold" pitchFamily="34" charset="0"/>
                <a:ea typeface="Open Sans Extrabold" pitchFamily="34" charset="0"/>
                <a:cs typeface="Open Sans Extrabold" pitchFamily="34" charset="0"/>
              </a:defRPr>
            </a:lvl1pPr>
            <a:lvl2pPr marL="742950" indent="-285750">
              <a:defRPr sz="3100" u="sng">
                <a:latin typeface="Times New Roman" pitchFamily="18" charset="0"/>
                <a:ea typeface="ＭＳ Ｐゴシック" charset="-128"/>
              </a:defRPr>
            </a:lvl2pPr>
            <a:lvl3pPr marL="1143000" indent="-228600">
              <a:defRPr sz="3100" u="sng">
                <a:latin typeface="Times New Roman" pitchFamily="18" charset="0"/>
                <a:ea typeface="ＭＳ Ｐゴシック" charset="-128"/>
              </a:defRPr>
            </a:lvl3pPr>
            <a:lvl4pPr marL="1600200" indent="-228600">
              <a:defRPr sz="3100" u="sng">
                <a:latin typeface="Times New Roman" pitchFamily="18" charset="0"/>
                <a:ea typeface="ＭＳ Ｐゴシック" charset="-128"/>
              </a:defRPr>
            </a:lvl4pPr>
            <a:lvl5pPr marL="2057400" indent="-228600">
              <a:defRPr sz="3100" u="sng">
                <a:latin typeface="Times New Roman" pitchFamily="18" charset="0"/>
                <a:ea typeface="ＭＳ Ｐゴシック" charset="-128"/>
              </a:defRPr>
            </a:lvl5pPr>
            <a:lvl6pPr marL="2514600" indent="-228600" algn="ctr" eaLnBrk="0" fontAlgn="base" hangingPunct="0">
              <a:spcBef>
                <a:spcPct val="0"/>
              </a:spcBef>
              <a:spcAft>
                <a:spcPct val="0"/>
              </a:spcAft>
              <a:defRPr sz="3100" u="sng">
                <a:latin typeface="Times New Roman" pitchFamily="18" charset="0"/>
                <a:ea typeface="ＭＳ Ｐゴシック" charset="-128"/>
              </a:defRPr>
            </a:lvl6pPr>
            <a:lvl7pPr marL="2971800" indent="-228600" algn="ctr" eaLnBrk="0" fontAlgn="base" hangingPunct="0">
              <a:spcBef>
                <a:spcPct val="0"/>
              </a:spcBef>
              <a:spcAft>
                <a:spcPct val="0"/>
              </a:spcAft>
              <a:defRPr sz="3100" u="sng">
                <a:latin typeface="Times New Roman" pitchFamily="18" charset="0"/>
                <a:ea typeface="ＭＳ Ｐゴシック" charset="-128"/>
              </a:defRPr>
            </a:lvl7pPr>
            <a:lvl8pPr marL="3429000" indent="-228600" algn="ctr" eaLnBrk="0" fontAlgn="base" hangingPunct="0">
              <a:spcBef>
                <a:spcPct val="0"/>
              </a:spcBef>
              <a:spcAft>
                <a:spcPct val="0"/>
              </a:spcAft>
              <a:defRPr sz="3100" u="sng">
                <a:latin typeface="Times New Roman" pitchFamily="18" charset="0"/>
                <a:ea typeface="ＭＳ Ｐゴシック" charset="-128"/>
              </a:defRPr>
            </a:lvl8pPr>
            <a:lvl9pPr marL="3886200" indent="-228600" algn="ctr" eaLnBrk="0" fontAlgn="base" hangingPunct="0">
              <a:spcBef>
                <a:spcPct val="0"/>
              </a:spcBef>
              <a:spcAft>
                <a:spcPct val="0"/>
              </a:spcAft>
              <a:defRPr sz="3100" u="sng">
                <a:latin typeface="Times New Roman" pitchFamily="18" charset="0"/>
                <a:ea typeface="ＭＳ Ｐゴシック" charset="-128"/>
              </a:defRPr>
            </a:lvl9pPr>
          </a:lstStyle>
          <a:p>
            <a:r>
              <a:rPr lang="en-US" sz="1400" dirty="0">
                <a:solidFill>
                  <a:schemeClr val="tx1">
                    <a:lumMod val="65000"/>
                    <a:lumOff val="35000"/>
                  </a:schemeClr>
                </a:solidFill>
              </a:rPr>
              <a:t>ARTIST</a:t>
            </a:r>
            <a:endParaRPr lang="en-US" sz="2400" dirty="0">
              <a:solidFill>
                <a:schemeClr val="tx1">
                  <a:lumMod val="65000"/>
                  <a:lumOff val="35000"/>
                </a:schemeClr>
              </a:solidFill>
            </a:endParaRPr>
          </a:p>
        </p:txBody>
      </p:sp>
      <p:cxnSp>
        <p:nvCxnSpPr>
          <p:cNvPr id="70" name="Straight Connector 42">
            <a:extLst>
              <a:ext uri="{FF2B5EF4-FFF2-40B4-BE49-F238E27FC236}">
                <a16:creationId xmlns:a16="http://schemas.microsoft.com/office/drawing/2014/main" id="{3A9BA97E-F675-4564-9658-FF5E0B08A57E}"/>
              </a:ext>
            </a:extLst>
          </p:cNvPr>
          <p:cNvCxnSpPr>
            <a:cxnSpLocks noChangeShapeType="1"/>
            <a:stCxn id="99" idx="0"/>
            <a:endCxn id="105" idx="2"/>
          </p:cNvCxnSpPr>
          <p:nvPr/>
        </p:nvCxnSpPr>
        <p:spPr bwMode="auto">
          <a:xfrm rot="16200000" flipV="1">
            <a:off x="6846185" y="3518528"/>
            <a:ext cx="905490" cy="884866"/>
          </a:xfrm>
          <a:prstGeom prst="curvedConnector3">
            <a:avLst>
              <a:gd name="adj1" fmla="val 50000"/>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grpSp>
        <p:nvGrpSpPr>
          <p:cNvPr id="91" name="Orig Filter">
            <a:extLst>
              <a:ext uri="{FF2B5EF4-FFF2-40B4-BE49-F238E27FC236}">
                <a16:creationId xmlns:a16="http://schemas.microsoft.com/office/drawing/2014/main" id="{557AE3CF-3D2B-408F-8D45-225F9DFA8281}"/>
              </a:ext>
            </a:extLst>
          </p:cNvPr>
          <p:cNvGrpSpPr/>
          <p:nvPr/>
        </p:nvGrpSpPr>
        <p:grpSpPr>
          <a:xfrm>
            <a:off x="5509927" y="2166789"/>
            <a:ext cx="2455410" cy="484748"/>
            <a:chOff x="7641329" y="3415897"/>
            <a:chExt cx="2455410" cy="484748"/>
          </a:xfrm>
        </p:grpSpPr>
        <p:sp>
          <p:nvSpPr>
            <p:cNvPr id="92" name="TextBox 71">
              <a:extLst>
                <a:ext uri="{FF2B5EF4-FFF2-40B4-BE49-F238E27FC236}">
                  <a16:creationId xmlns:a16="http://schemas.microsoft.com/office/drawing/2014/main" id="{BF41A23B-0853-41C3-BB38-AC31933F6D66}"/>
                </a:ext>
              </a:extLst>
            </p:cNvPr>
            <p:cNvSpPr txBox="1">
              <a:spLocks noChangeArrowheads="1"/>
            </p:cNvSpPr>
            <p:nvPr/>
          </p:nvSpPr>
          <p:spPr bwMode="auto">
            <a:xfrm>
              <a:off x="8009629" y="3415897"/>
              <a:ext cx="2087110" cy="48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050" u="none" dirty="0">
                  <a:solidFill>
                    <a:srgbClr val="EF3E42"/>
                  </a:solidFill>
                  <a:latin typeface="Inconsolata" panose="00000509000000000000" pitchFamily="49" charset="0"/>
                  <a:cs typeface="Consolas" pitchFamily="49" charset="0"/>
                </a:rPr>
                <a:t>ARTIST.ID=APPEARS.ARTIST_ID </a:t>
              </a:r>
              <a:r>
                <a:rPr lang="en-US" sz="1050" b="1" u="none" dirty="0">
                  <a:solidFill>
                    <a:srgbClr val="EF3E42"/>
                  </a:solidFill>
                  <a:latin typeface="Inconsolata" panose="00000509000000000000" pitchFamily="49" charset="0"/>
                  <a:cs typeface="Consolas" pitchFamily="49" charset="0"/>
                </a:rPr>
                <a:t>AND</a:t>
              </a:r>
            </a:p>
            <a:p>
              <a:pPr algn="l"/>
              <a:r>
                <a:rPr lang="en-US" sz="1050" u="none" dirty="0">
                  <a:solidFill>
                    <a:srgbClr val="EF3E42"/>
                  </a:solidFill>
                  <a:latin typeface="Inconsolata" panose="00000509000000000000" pitchFamily="49" charset="0"/>
                  <a:cs typeface="Consolas" pitchFamily="49" charset="0"/>
                </a:rPr>
                <a:t>APPEARS.ALBUM_ID=ALBUM.ID </a:t>
              </a:r>
              <a:r>
                <a:rPr lang="en-US" sz="1050" b="1" u="none" dirty="0">
                  <a:solidFill>
                    <a:srgbClr val="EF3E42"/>
                  </a:solidFill>
                  <a:latin typeface="Inconsolata" panose="00000509000000000000" pitchFamily="49" charset="0"/>
                  <a:cs typeface="Consolas" pitchFamily="49" charset="0"/>
                </a:rPr>
                <a:t>AND</a:t>
              </a:r>
              <a:br>
                <a:rPr lang="en-US" sz="1050" u="none" dirty="0">
                  <a:solidFill>
                    <a:srgbClr val="EF3E42"/>
                  </a:solidFill>
                  <a:latin typeface="Inconsolata" panose="00000509000000000000" pitchFamily="49" charset="0"/>
                  <a:cs typeface="Consolas" pitchFamily="49" charset="0"/>
                </a:rPr>
              </a:br>
              <a:r>
                <a:rPr lang="en-US" sz="1050" u="none" dirty="0">
                  <a:solidFill>
                    <a:srgbClr val="EF3E42"/>
                  </a:solidFill>
                  <a:latin typeface="Inconsolata" panose="00000509000000000000" pitchFamily="49" charset="0"/>
                  <a:cs typeface="Consolas" pitchFamily="49" charset="0"/>
                </a:rPr>
                <a:t>ALBUM.NAME="Andy's OG Remix"</a:t>
              </a:r>
            </a:p>
          </p:txBody>
        </p:sp>
        <p:grpSp>
          <p:nvGrpSpPr>
            <p:cNvPr id="93" name="Filter Op">
              <a:extLst>
                <a:ext uri="{FF2B5EF4-FFF2-40B4-BE49-F238E27FC236}">
                  <a16:creationId xmlns:a16="http://schemas.microsoft.com/office/drawing/2014/main" id="{E87C1B3A-B05C-48B4-B836-5B91ECD54BA1}"/>
                </a:ext>
              </a:extLst>
            </p:cNvPr>
            <p:cNvGrpSpPr/>
            <p:nvPr/>
          </p:nvGrpSpPr>
          <p:grpSpPr>
            <a:xfrm>
              <a:off x="7641329" y="3466359"/>
              <a:ext cx="304800" cy="331936"/>
              <a:chOff x="6048003" y="3110316"/>
              <a:chExt cx="304800" cy="331936"/>
            </a:xfrm>
          </p:grpSpPr>
          <p:sp>
            <p:nvSpPr>
              <p:cNvPr id="94" name="Rectangle 93" hidden="1">
                <a:extLst>
                  <a:ext uri="{FF2B5EF4-FFF2-40B4-BE49-F238E27FC236}">
                    <a16:creationId xmlns:a16="http://schemas.microsoft.com/office/drawing/2014/main" id="{4AA45930-2D35-4FDD-ABE6-5E57E635993A}"/>
                  </a:ext>
                </a:extLst>
              </p:cNvPr>
              <p:cNvSpPr/>
              <p:nvPr/>
            </p:nvSpPr>
            <p:spPr>
              <a:xfrm>
                <a:off x="6230884" y="3110316"/>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Text Box 20">
                <a:extLst>
                  <a:ext uri="{FF2B5EF4-FFF2-40B4-BE49-F238E27FC236}">
                    <a16:creationId xmlns:a16="http://schemas.microsoft.com/office/drawing/2014/main" id="{5EBBD4BA-A84B-4DDB-B7F3-2E3FD010A64D}"/>
                  </a:ext>
                </a:extLst>
              </p:cNvPr>
              <p:cNvSpPr txBox="1">
                <a:spLocks noChangeArrowheads="1"/>
              </p:cNvSpPr>
              <p:nvPr/>
            </p:nvSpPr>
            <p:spPr bwMode="auto">
              <a:xfrm>
                <a:off x="6048003" y="3127238"/>
                <a:ext cx="224544" cy="22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0" bIns="18288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400" b="1" u="none" dirty="0">
                    <a:solidFill>
                      <a:schemeClr val="tx1">
                        <a:lumMod val="65000"/>
                        <a:lumOff val="35000"/>
                      </a:schemeClr>
                    </a:solidFill>
                    <a:latin typeface="Symbol" pitchFamily="18" charset="2"/>
                  </a:rPr>
                  <a:t>s</a:t>
                </a:r>
                <a:endParaRPr lang="en-US" sz="4000" b="1" u="none" dirty="0">
                  <a:solidFill>
                    <a:schemeClr val="tx1">
                      <a:lumMod val="65000"/>
                      <a:lumOff val="35000"/>
                    </a:schemeClr>
                  </a:solidFill>
                  <a:latin typeface="Symbol" pitchFamily="18" charset="2"/>
                </a:endParaRPr>
              </a:p>
            </p:txBody>
          </p:sp>
        </p:grpSp>
      </p:grpSp>
      <p:sp>
        <p:nvSpPr>
          <p:cNvPr id="98" name="Text Box 14">
            <a:extLst>
              <a:ext uri="{FF2B5EF4-FFF2-40B4-BE49-F238E27FC236}">
                <a16:creationId xmlns:a16="http://schemas.microsoft.com/office/drawing/2014/main" id="{FEB72E9D-AFB2-4609-A6BC-C0A1BE5206FE}"/>
              </a:ext>
            </a:extLst>
          </p:cNvPr>
          <p:cNvSpPr txBox="1">
            <a:spLocks noChangeArrowheads="1"/>
          </p:cNvSpPr>
          <p:nvPr/>
        </p:nvSpPr>
        <p:spPr bwMode="auto">
          <a:xfrm>
            <a:off x="5910127" y="4413706"/>
            <a:ext cx="82407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square" lIns="0" tIns="0" rIns="0" bIns="0" anchor="b" anchorCtr="0">
            <a:noAutofit/>
          </a:bodyPr>
          <a:lstStyle>
            <a:defPPr>
              <a:defRPr lang="en-US"/>
            </a:defPPr>
            <a:lvl1pPr algn="ctr">
              <a:spcBef>
                <a:spcPct val="50000"/>
              </a:spcBef>
              <a:defRPr sz="2000" b="1" u="none">
                <a:latin typeface="Open Sans Extrabold" pitchFamily="34" charset="0"/>
                <a:ea typeface="Open Sans Extrabold" pitchFamily="34" charset="0"/>
                <a:cs typeface="Open Sans Extrabold" pitchFamily="34" charset="0"/>
              </a:defRPr>
            </a:lvl1pPr>
            <a:lvl2pPr marL="742950" indent="-285750">
              <a:defRPr sz="3100" u="sng">
                <a:latin typeface="Times New Roman" pitchFamily="18" charset="0"/>
                <a:ea typeface="ＭＳ Ｐゴシック" charset="-128"/>
              </a:defRPr>
            </a:lvl2pPr>
            <a:lvl3pPr marL="1143000" indent="-228600">
              <a:defRPr sz="3100" u="sng">
                <a:latin typeface="Times New Roman" pitchFamily="18" charset="0"/>
                <a:ea typeface="ＭＳ Ｐゴシック" charset="-128"/>
              </a:defRPr>
            </a:lvl3pPr>
            <a:lvl4pPr marL="1600200" indent="-228600">
              <a:defRPr sz="3100" u="sng">
                <a:latin typeface="Times New Roman" pitchFamily="18" charset="0"/>
                <a:ea typeface="ＭＳ Ｐゴシック" charset="-128"/>
              </a:defRPr>
            </a:lvl4pPr>
            <a:lvl5pPr marL="2057400" indent="-228600">
              <a:defRPr sz="3100" u="sng">
                <a:latin typeface="Times New Roman" pitchFamily="18" charset="0"/>
                <a:ea typeface="ＭＳ Ｐゴシック" charset="-128"/>
              </a:defRPr>
            </a:lvl5pPr>
            <a:lvl6pPr marL="2514600" indent="-228600" algn="ctr" eaLnBrk="0" fontAlgn="base" hangingPunct="0">
              <a:spcBef>
                <a:spcPct val="0"/>
              </a:spcBef>
              <a:spcAft>
                <a:spcPct val="0"/>
              </a:spcAft>
              <a:defRPr sz="3100" u="sng">
                <a:latin typeface="Times New Roman" pitchFamily="18" charset="0"/>
                <a:ea typeface="ＭＳ Ｐゴシック" charset="-128"/>
              </a:defRPr>
            </a:lvl6pPr>
            <a:lvl7pPr marL="2971800" indent="-228600" algn="ctr" eaLnBrk="0" fontAlgn="base" hangingPunct="0">
              <a:spcBef>
                <a:spcPct val="0"/>
              </a:spcBef>
              <a:spcAft>
                <a:spcPct val="0"/>
              </a:spcAft>
              <a:defRPr sz="3100" u="sng">
                <a:latin typeface="Times New Roman" pitchFamily="18" charset="0"/>
                <a:ea typeface="ＭＳ Ｐゴシック" charset="-128"/>
              </a:defRPr>
            </a:lvl7pPr>
            <a:lvl8pPr marL="3429000" indent="-228600" algn="ctr" eaLnBrk="0" fontAlgn="base" hangingPunct="0">
              <a:spcBef>
                <a:spcPct val="0"/>
              </a:spcBef>
              <a:spcAft>
                <a:spcPct val="0"/>
              </a:spcAft>
              <a:defRPr sz="3100" u="sng">
                <a:latin typeface="Times New Roman" pitchFamily="18" charset="0"/>
                <a:ea typeface="ＭＳ Ｐゴシック" charset="-128"/>
              </a:defRPr>
            </a:lvl8pPr>
            <a:lvl9pPr marL="3886200" indent="-228600" algn="ctr" eaLnBrk="0" fontAlgn="base" hangingPunct="0">
              <a:spcBef>
                <a:spcPct val="0"/>
              </a:spcBef>
              <a:spcAft>
                <a:spcPct val="0"/>
              </a:spcAft>
              <a:defRPr sz="3100" u="sng">
                <a:latin typeface="Times New Roman" pitchFamily="18" charset="0"/>
                <a:ea typeface="ＭＳ Ｐゴシック" charset="-128"/>
              </a:defRPr>
            </a:lvl9pPr>
          </a:lstStyle>
          <a:p>
            <a:r>
              <a:rPr lang="en-US" sz="1400" dirty="0">
                <a:solidFill>
                  <a:schemeClr val="tx1">
                    <a:lumMod val="65000"/>
                    <a:lumOff val="35000"/>
                  </a:schemeClr>
                </a:solidFill>
              </a:rPr>
              <a:t>APPEARS</a:t>
            </a:r>
            <a:endParaRPr lang="en-US" sz="2400" dirty="0">
              <a:solidFill>
                <a:schemeClr val="tx1">
                  <a:lumMod val="65000"/>
                  <a:lumOff val="35000"/>
                </a:schemeClr>
              </a:solidFill>
            </a:endParaRPr>
          </a:p>
        </p:txBody>
      </p:sp>
      <p:sp>
        <p:nvSpPr>
          <p:cNvPr id="99" name="Text Box 14">
            <a:extLst>
              <a:ext uri="{FF2B5EF4-FFF2-40B4-BE49-F238E27FC236}">
                <a16:creationId xmlns:a16="http://schemas.microsoft.com/office/drawing/2014/main" id="{99046C0D-5C9E-4C8C-A93C-8C699161EF27}"/>
              </a:ext>
            </a:extLst>
          </p:cNvPr>
          <p:cNvSpPr txBox="1">
            <a:spLocks noChangeArrowheads="1"/>
          </p:cNvSpPr>
          <p:nvPr/>
        </p:nvSpPr>
        <p:spPr bwMode="auto">
          <a:xfrm>
            <a:off x="7329326" y="4413706"/>
            <a:ext cx="824074"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square" lIns="0" tIns="0" rIns="0" bIns="0" anchor="b" anchorCtr="0">
            <a:noAutofit/>
          </a:bodyPr>
          <a:lstStyle>
            <a:defPPr>
              <a:defRPr lang="en-US"/>
            </a:defPPr>
            <a:lvl1pPr algn="ctr">
              <a:spcBef>
                <a:spcPct val="50000"/>
              </a:spcBef>
              <a:defRPr sz="2000" b="1" u="none">
                <a:latin typeface="Open Sans Extrabold" pitchFamily="34" charset="0"/>
                <a:ea typeface="Open Sans Extrabold" pitchFamily="34" charset="0"/>
                <a:cs typeface="Open Sans Extrabold" pitchFamily="34" charset="0"/>
              </a:defRPr>
            </a:lvl1pPr>
            <a:lvl2pPr marL="742950" indent="-285750">
              <a:defRPr sz="3100" u="sng">
                <a:latin typeface="Times New Roman" pitchFamily="18" charset="0"/>
                <a:ea typeface="ＭＳ Ｐゴシック" charset="-128"/>
              </a:defRPr>
            </a:lvl2pPr>
            <a:lvl3pPr marL="1143000" indent="-228600">
              <a:defRPr sz="3100" u="sng">
                <a:latin typeface="Times New Roman" pitchFamily="18" charset="0"/>
                <a:ea typeface="ＭＳ Ｐゴシック" charset="-128"/>
              </a:defRPr>
            </a:lvl3pPr>
            <a:lvl4pPr marL="1600200" indent="-228600">
              <a:defRPr sz="3100" u="sng">
                <a:latin typeface="Times New Roman" pitchFamily="18" charset="0"/>
                <a:ea typeface="ＭＳ Ｐゴシック" charset="-128"/>
              </a:defRPr>
            </a:lvl4pPr>
            <a:lvl5pPr marL="2057400" indent="-228600">
              <a:defRPr sz="3100" u="sng">
                <a:latin typeface="Times New Roman" pitchFamily="18" charset="0"/>
                <a:ea typeface="ＭＳ Ｐゴシック" charset="-128"/>
              </a:defRPr>
            </a:lvl5pPr>
            <a:lvl6pPr marL="2514600" indent="-228600" algn="ctr" eaLnBrk="0" fontAlgn="base" hangingPunct="0">
              <a:spcBef>
                <a:spcPct val="0"/>
              </a:spcBef>
              <a:spcAft>
                <a:spcPct val="0"/>
              </a:spcAft>
              <a:defRPr sz="3100" u="sng">
                <a:latin typeface="Times New Roman" pitchFamily="18" charset="0"/>
                <a:ea typeface="ＭＳ Ｐゴシック" charset="-128"/>
              </a:defRPr>
            </a:lvl6pPr>
            <a:lvl7pPr marL="2971800" indent="-228600" algn="ctr" eaLnBrk="0" fontAlgn="base" hangingPunct="0">
              <a:spcBef>
                <a:spcPct val="0"/>
              </a:spcBef>
              <a:spcAft>
                <a:spcPct val="0"/>
              </a:spcAft>
              <a:defRPr sz="3100" u="sng">
                <a:latin typeface="Times New Roman" pitchFamily="18" charset="0"/>
                <a:ea typeface="ＭＳ Ｐゴシック" charset="-128"/>
              </a:defRPr>
            </a:lvl7pPr>
            <a:lvl8pPr marL="3429000" indent="-228600" algn="ctr" eaLnBrk="0" fontAlgn="base" hangingPunct="0">
              <a:spcBef>
                <a:spcPct val="0"/>
              </a:spcBef>
              <a:spcAft>
                <a:spcPct val="0"/>
              </a:spcAft>
              <a:defRPr sz="3100" u="sng">
                <a:latin typeface="Times New Roman" pitchFamily="18" charset="0"/>
                <a:ea typeface="ＭＳ Ｐゴシック" charset="-128"/>
              </a:defRPr>
            </a:lvl8pPr>
            <a:lvl9pPr marL="3886200" indent="-228600" algn="ctr" eaLnBrk="0" fontAlgn="base" hangingPunct="0">
              <a:spcBef>
                <a:spcPct val="0"/>
              </a:spcBef>
              <a:spcAft>
                <a:spcPct val="0"/>
              </a:spcAft>
              <a:defRPr sz="3100" u="sng">
                <a:latin typeface="Times New Roman" pitchFamily="18" charset="0"/>
                <a:ea typeface="ＭＳ Ｐゴシック" charset="-128"/>
              </a:defRPr>
            </a:lvl9pPr>
          </a:lstStyle>
          <a:p>
            <a:r>
              <a:rPr lang="en-US" sz="1400" dirty="0">
                <a:solidFill>
                  <a:schemeClr val="tx1">
                    <a:lumMod val="65000"/>
                    <a:lumOff val="35000"/>
                  </a:schemeClr>
                </a:solidFill>
              </a:rPr>
              <a:t>ALBUM</a:t>
            </a:r>
            <a:endParaRPr lang="en-US" sz="2400" dirty="0">
              <a:solidFill>
                <a:schemeClr val="tx1">
                  <a:lumMod val="65000"/>
                  <a:lumOff val="35000"/>
                </a:schemeClr>
              </a:solidFill>
            </a:endParaRPr>
          </a:p>
        </p:txBody>
      </p:sp>
      <p:grpSp>
        <p:nvGrpSpPr>
          <p:cNvPr id="103" name="Join Op">
            <a:extLst>
              <a:ext uri="{FF2B5EF4-FFF2-40B4-BE49-F238E27FC236}">
                <a16:creationId xmlns:a16="http://schemas.microsoft.com/office/drawing/2014/main" id="{AD714FE5-BCDE-4BF6-B396-E63CB38D0E1C}"/>
              </a:ext>
            </a:extLst>
          </p:cNvPr>
          <p:cNvGrpSpPr/>
          <p:nvPr/>
        </p:nvGrpSpPr>
        <p:grpSpPr>
          <a:xfrm>
            <a:off x="6431280" y="3181350"/>
            <a:ext cx="486176" cy="347033"/>
            <a:chOff x="5195472" y="2304175"/>
            <a:chExt cx="486176" cy="347033"/>
          </a:xfrm>
        </p:grpSpPr>
        <p:sp>
          <p:nvSpPr>
            <p:cNvPr id="104" name="Rectangle 103" hidden="1">
              <a:extLst>
                <a:ext uri="{FF2B5EF4-FFF2-40B4-BE49-F238E27FC236}">
                  <a16:creationId xmlns:a16="http://schemas.microsoft.com/office/drawing/2014/main" id="{ABC16778-70E2-48B7-A143-CB9D4E772BDB}"/>
                </a:ext>
              </a:extLst>
            </p:cNvPr>
            <p:cNvSpPr/>
            <p:nvPr/>
          </p:nvSpPr>
          <p:spPr>
            <a:xfrm>
              <a:off x="5240347" y="2352678"/>
              <a:ext cx="121919" cy="27432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hidden="1">
              <a:extLst>
                <a:ext uri="{FF2B5EF4-FFF2-40B4-BE49-F238E27FC236}">
                  <a16:creationId xmlns:a16="http://schemas.microsoft.com/office/drawing/2014/main" id="{33498E19-EFE4-4407-8675-DE1C5BBD9671}"/>
                </a:ext>
              </a:extLst>
            </p:cNvPr>
            <p:cNvSpPr/>
            <p:nvPr/>
          </p:nvSpPr>
          <p:spPr>
            <a:xfrm>
              <a:off x="5559729" y="2356721"/>
              <a:ext cx="121919" cy="274320"/>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 Box 20">
              <a:extLst>
                <a:ext uri="{FF2B5EF4-FFF2-40B4-BE49-F238E27FC236}">
                  <a16:creationId xmlns:a16="http://schemas.microsoft.com/office/drawing/2014/main" id="{97328AD8-013B-47BF-B35B-A9BC7FCD59EA}"/>
                </a:ext>
              </a:extLst>
            </p:cNvPr>
            <p:cNvSpPr txBox="1">
              <a:spLocks noChangeArrowheads="1"/>
            </p:cNvSpPr>
            <p:nvPr/>
          </p:nvSpPr>
          <p:spPr bwMode="auto">
            <a:xfrm>
              <a:off x="5195472" y="2304175"/>
              <a:ext cx="482739" cy="347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0" rIns="0" bIns="0" anchor="ctr"/>
            <a:lstStyle>
              <a:lvl1pPr>
                <a:defRPr sz="1200">
                  <a:solidFill>
                    <a:srgbClr val="CF0E30"/>
                  </a:solidFill>
                  <a:latin typeface="Book Antiqua" pitchFamily="18" charset="0"/>
                  <a:ea typeface="ＭＳ Ｐゴシック" charset="-128"/>
                </a:defRPr>
              </a:lvl1pPr>
              <a:lvl2pPr marL="742950" indent="-285750">
                <a:defRPr sz="1200">
                  <a:solidFill>
                    <a:srgbClr val="CF0E30"/>
                  </a:solidFill>
                  <a:latin typeface="Book Antiqua" pitchFamily="18" charset="0"/>
                  <a:ea typeface="ＭＳ Ｐゴシック" charset="-128"/>
                </a:defRPr>
              </a:lvl2pPr>
              <a:lvl3pPr marL="1143000" indent="-228600">
                <a:defRPr sz="1200">
                  <a:solidFill>
                    <a:srgbClr val="CF0E30"/>
                  </a:solidFill>
                  <a:latin typeface="Book Antiqua" pitchFamily="18" charset="0"/>
                  <a:ea typeface="ＭＳ Ｐゴシック" charset="-128"/>
                </a:defRPr>
              </a:lvl3pPr>
              <a:lvl4pPr marL="1600200" indent="-228600">
                <a:defRPr sz="1200">
                  <a:solidFill>
                    <a:srgbClr val="CF0E30"/>
                  </a:solidFill>
                  <a:latin typeface="Book Antiqua" pitchFamily="18" charset="0"/>
                  <a:ea typeface="ＭＳ Ｐゴシック" charset="-128"/>
                </a:defRPr>
              </a:lvl4pPr>
              <a:lvl5pPr marL="2057400" indent="-228600">
                <a:defRPr sz="1200">
                  <a:solidFill>
                    <a:srgbClr val="CF0E30"/>
                  </a:solidFill>
                  <a:latin typeface="Book Antiqua" pitchFamily="18" charset="0"/>
                  <a:ea typeface="ＭＳ Ｐゴシック" charset="-128"/>
                </a:defRPr>
              </a:lvl5pPr>
              <a:lvl6pPr marL="2514600" indent="-228600" eaLnBrk="0" fontAlgn="base" hangingPunct="0">
                <a:spcBef>
                  <a:spcPct val="0"/>
                </a:spcBef>
                <a:spcAft>
                  <a:spcPct val="0"/>
                </a:spcAft>
                <a:defRPr sz="1200">
                  <a:solidFill>
                    <a:srgbClr val="CF0E30"/>
                  </a:solidFill>
                  <a:latin typeface="Book Antiqua" pitchFamily="18" charset="0"/>
                  <a:ea typeface="ＭＳ Ｐゴシック" charset="-128"/>
                </a:defRPr>
              </a:lvl6pPr>
              <a:lvl7pPr marL="2971800" indent="-228600" eaLnBrk="0" fontAlgn="base" hangingPunct="0">
                <a:spcBef>
                  <a:spcPct val="0"/>
                </a:spcBef>
                <a:spcAft>
                  <a:spcPct val="0"/>
                </a:spcAft>
                <a:defRPr sz="1200">
                  <a:solidFill>
                    <a:srgbClr val="CF0E30"/>
                  </a:solidFill>
                  <a:latin typeface="Book Antiqua" pitchFamily="18" charset="0"/>
                  <a:ea typeface="ＭＳ Ｐゴシック" charset="-128"/>
                </a:defRPr>
              </a:lvl7pPr>
              <a:lvl8pPr marL="3429000" indent="-228600" eaLnBrk="0" fontAlgn="base" hangingPunct="0">
                <a:spcBef>
                  <a:spcPct val="0"/>
                </a:spcBef>
                <a:spcAft>
                  <a:spcPct val="0"/>
                </a:spcAft>
                <a:defRPr sz="1200">
                  <a:solidFill>
                    <a:srgbClr val="CF0E30"/>
                  </a:solidFill>
                  <a:latin typeface="Book Antiqua" pitchFamily="18" charset="0"/>
                  <a:ea typeface="ＭＳ Ｐゴシック" charset="-128"/>
                </a:defRPr>
              </a:lvl8pPr>
              <a:lvl9pPr marL="3886200" indent="-228600" eaLnBrk="0" fontAlgn="base" hangingPunct="0">
                <a:spcBef>
                  <a:spcPct val="0"/>
                </a:spcBef>
                <a:spcAft>
                  <a:spcPct val="0"/>
                </a:spcAft>
                <a:defRPr sz="1200">
                  <a:solidFill>
                    <a:srgbClr val="CF0E30"/>
                  </a:solidFill>
                  <a:latin typeface="Book Antiqua" pitchFamily="18" charset="0"/>
                  <a:ea typeface="ＭＳ Ｐゴシック" charset="-128"/>
                </a:defRPr>
              </a:lvl9pPr>
            </a:lstStyle>
            <a:p>
              <a:pPr>
                <a:spcBef>
                  <a:spcPct val="50000"/>
                </a:spcBef>
                <a:defRPr/>
              </a:pPr>
              <a:r>
                <a:rPr lang="en-US" sz="4000" b="1" u="none" dirty="0">
                  <a:solidFill>
                    <a:schemeClr val="tx1">
                      <a:lumMod val="65000"/>
                      <a:lumOff val="35000"/>
                    </a:schemeClr>
                  </a:solidFill>
                  <a:latin typeface="Times New Roman" panose="02020603050405020304" pitchFamily="18" charset="0"/>
                  <a:cs typeface="Times New Roman" panose="02020603050405020304" pitchFamily="18" charset="0"/>
                </a:rPr>
                <a:t>×</a:t>
              </a:r>
              <a:endParaRPr lang="en-US" sz="4000" b="1" u="none" dirty="0">
                <a:solidFill>
                  <a:schemeClr val="tx1">
                    <a:lumMod val="65000"/>
                    <a:lumOff val="35000"/>
                  </a:schemeClr>
                </a:solidFill>
                <a:latin typeface="+mn-lt"/>
              </a:endParaRPr>
            </a:p>
          </p:txBody>
        </p:sp>
      </p:grpSp>
      <p:sp>
        <p:nvSpPr>
          <p:cNvPr id="146" name="Explaination">
            <a:extLst>
              <a:ext uri="{FF2B5EF4-FFF2-40B4-BE49-F238E27FC236}">
                <a16:creationId xmlns:a16="http://schemas.microsoft.com/office/drawing/2014/main" id="{AFD4953E-8441-4539-BF79-0A8123DF1A8D}"/>
              </a:ext>
            </a:extLst>
          </p:cNvPr>
          <p:cNvSpPr/>
          <p:nvPr/>
        </p:nvSpPr>
        <p:spPr>
          <a:xfrm>
            <a:off x="289560" y="2647950"/>
            <a:ext cx="3291840" cy="992388"/>
          </a:xfrm>
          <a:prstGeom prst="rect">
            <a:avLst/>
          </a:prstGeom>
        </p:spPr>
        <p:txBody>
          <a:bodyPr wrap="square" lIns="0" tIns="0" rIns="0" bIns="0">
            <a:spAutoFit/>
          </a:bodyPr>
          <a:lstStyle/>
          <a:p>
            <a:pPr>
              <a:lnSpc>
                <a:spcPct val="80000"/>
              </a:lnSpc>
            </a:pPr>
            <a:r>
              <a:rPr lang="en-US" sz="2000" dirty="0">
                <a:solidFill>
                  <a:schemeClr val="tx1">
                    <a:lumMod val="65000"/>
                    <a:lumOff val="35000"/>
                  </a:schemeClr>
                </a:solidFill>
                <a:latin typeface="Crimson Text" pitchFamily="2" charset="0"/>
              </a:rPr>
              <a:t>Decompose predicates into their simplest forms to make it easier for the optimizer to move them around.</a:t>
            </a:r>
          </a:p>
        </p:txBody>
      </p:sp>
      <p:grpSp>
        <p:nvGrpSpPr>
          <p:cNvPr id="147" name="Group 146">
            <a:extLst>
              <a:ext uri="{FF2B5EF4-FFF2-40B4-BE49-F238E27FC236}">
                <a16:creationId xmlns:a16="http://schemas.microsoft.com/office/drawing/2014/main" id="{17E906CF-3EDF-4B2A-BC77-1A2261A68F99}"/>
              </a:ext>
            </a:extLst>
          </p:cNvPr>
          <p:cNvGrpSpPr/>
          <p:nvPr/>
        </p:nvGrpSpPr>
        <p:grpSpPr>
          <a:xfrm>
            <a:off x="5928069" y="1276350"/>
            <a:ext cx="1122985" cy="376031"/>
            <a:chOff x="1017059" y="2218551"/>
            <a:chExt cx="1122985" cy="376031"/>
          </a:xfrm>
        </p:grpSpPr>
        <p:sp>
          <p:nvSpPr>
            <p:cNvPr id="148" name="TextBox 72">
              <a:extLst>
                <a:ext uri="{FF2B5EF4-FFF2-40B4-BE49-F238E27FC236}">
                  <a16:creationId xmlns:a16="http://schemas.microsoft.com/office/drawing/2014/main" id="{8FB52470-2357-44FE-A883-0983E97646E5}"/>
                </a:ext>
              </a:extLst>
            </p:cNvPr>
            <p:cNvSpPr txBox="1">
              <a:spLocks noChangeArrowheads="1"/>
            </p:cNvSpPr>
            <p:nvPr/>
          </p:nvSpPr>
          <p:spPr bwMode="auto">
            <a:xfrm>
              <a:off x="1399457" y="2339502"/>
              <a:ext cx="740587"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050" u="none" dirty="0">
                  <a:solidFill>
                    <a:srgbClr val="EF3E42"/>
                  </a:solidFill>
                  <a:latin typeface="Inconsolata" panose="00000509000000000000" pitchFamily="49" charset="0"/>
                  <a:cs typeface="Consolas" pitchFamily="49" charset="0"/>
                </a:rPr>
                <a:t>ARTIST.NAME</a:t>
              </a:r>
            </a:p>
          </p:txBody>
        </p:sp>
        <p:sp>
          <p:nvSpPr>
            <p:cNvPr id="149" name="Text Box 20">
              <a:extLst>
                <a:ext uri="{FF2B5EF4-FFF2-40B4-BE49-F238E27FC236}">
                  <a16:creationId xmlns:a16="http://schemas.microsoft.com/office/drawing/2014/main" id="{3BEF2F82-BB82-4FE7-A8DD-B9D0F2503266}"/>
                </a:ext>
              </a:extLst>
            </p:cNvPr>
            <p:cNvSpPr txBox="1">
              <a:spLocks noChangeArrowheads="1"/>
            </p:cNvSpPr>
            <p:nvPr/>
          </p:nvSpPr>
          <p:spPr bwMode="auto">
            <a:xfrm>
              <a:off x="1017059" y="2218551"/>
              <a:ext cx="224544" cy="376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274320" bIns="27432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800" b="1" u="none" dirty="0">
                  <a:solidFill>
                    <a:schemeClr val="tx1">
                      <a:lumMod val="65000"/>
                      <a:lumOff val="35000"/>
                    </a:schemeClr>
                  </a:solidFill>
                  <a:latin typeface="Symbol" pitchFamily="18" charset="2"/>
                </a:rPr>
                <a:t>p</a:t>
              </a:r>
              <a:endParaRPr lang="en-US" sz="4000" b="1" u="none" dirty="0">
                <a:solidFill>
                  <a:schemeClr val="tx1">
                    <a:lumMod val="65000"/>
                    <a:lumOff val="35000"/>
                  </a:schemeClr>
                </a:solidFill>
                <a:latin typeface="Symbol" pitchFamily="18" charset="2"/>
              </a:endParaRPr>
            </a:p>
          </p:txBody>
        </p:sp>
      </p:grpSp>
      <p:grpSp>
        <p:nvGrpSpPr>
          <p:cNvPr id="155" name="New Subplan">
            <a:extLst>
              <a:ext uri="{FF2B5EF4-FFF2-40B4-BE49-F238E27FC236}">
                <a16:creationId xmlns:a16="http://schemas.microsoft.com/office/drawing/2014/main" id="{DA043BDD-13CD-423D-8DA3-7A9441354376}"/>
              </a:ext>
            </a:extLst>
          </p:cNvPr>
          <p:cNvGrpSpPr/>
          <p:nvPr/>
        </p:nvGrpSpPr>
        <p:grpSpPr>
          <a:xfrm>
            <a:off x="5486400" y="1642110"/>
            <a:ext cx="2253431" cy="1481921"/>
            <a:chOff x="5734471" y="1642110"/>
            <a:chExt cx="2253431" cy="1481921"/>
          </a:xfrm>
        </p:grpSpPr>
        <p:grpSp>
          <p:nvGrpSpPr>
            <p:cNvPr id="118" name="Group 117">
              <a:extLst>
                <a:ext uri="{FF2B5EF4-FFF2-40B4-BE49-F238E27FC236}">
                  <a16:creationId xmlns:a16="http://schemas.microsoft.com/office/drawing/2014/main" id="{5CED4333-E2EF-44A8-90CA-0D7BAAC980C8}"/>
                </a:ext>
              </a:extLst>
            </p:cNvPr>
            <p:cNvGrpSpPr/>
            <p:nvPr/>
          </p:nvGrpSpPr>
          <p:grpSpPr>
            <a:xfrm>
              <a:off x="5734471" y="1782614"/>
              <a:ext cx="2186105" cy="331936"/>
              <a:chOff x="7641329" y="3466359"/>
              <a:chExt cx="2186105" cy="331936"/>
            </a:xfrm>
          </p:grpSpPr>
          <p:sp>
            <p:nvSpPr>
              <p:cNvPr id="119" name="TextBox 71">
                <a:extLst>
                  <a:ext uri="{FF2B5EF4-FFF2-40B4-BE49-F238E27FC236}">
                    <a16:creationId xmlns:a16="http://schemas.microsoft.com/office/drawing/2014/main" id="{9D0F552F-415C-4720-BF70-00B5D921214E}"/>
                  </a:ext>
                </a:extLst>
              </p:cNvPr>
              <p:cNvSpPr txBox="1">
                <a:spLocks noChangeArrowheads="1"/>
              </p:cNvSpPr>
              <p:nvPr/>
            </p:nvSpPr>
            <p:spPr bwMode="auto">
              <a:xfrm>
                <a:off x="8009629" y="3577479"/>
                <a:ext cx="1817805"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050" u="none" dirty="0">
                    <a:solidFill>
                      <a:srgbClr val="EF3E42"/>
                    </a:solidFill>
                    <a:latin typeface="Inconsolata" panose="00000509000000000000" pitchFamily="49" charset="0"/>
                    <a:cs typeface="Consolas" pitchFamily="49" charset="0"/>
                  </a:rPr>
                  <a:t>ARTIST.ID=APPEARS.ARTIST_ID</a:t>
                </a:r>
              </a:p>
            </p:txBody>
          </p:sp>
          <p:grpSp>
            <p:nvGrpSpPr>
              <p:cNvPr id="120" name="Filter Op">
                <a:extLst>
                  <a:ext uri="{FF2B5EF4-FFF2-40B4-BE49-F238E27FC236}">
                    <a16:creationId xmlns:a16="http://schemas.microsoft.com/office/drawing/2014/main" id="{9D038300-7F4C-40D5-BC7F-45BDB2AD77F6}"/>
                  </a:ext>
                </a:extLst>
              </p:cNvPr>
              <p:cNvGrpSpPr/>
              <p:nvPr/>
            </p:nvGrpSpPr>
            <p:grpSpPr>
              <a:xfrm>
                <a:off x="7641329" y="3466359"/>
                <a:ext cx="304800" cy="331936"/>
                <a:chOff x="6048003" y="3110316"/>
                <a:chExt cx="304800" cy="331936"/>
              </a:xfrm>
            </p:grpSpPr>
            <p:sp>
              <p:nvSpPr>
                <p:cNvPr id="121" name="Rectangle 120" hidden="1">
                  <a:extLst>
                    <a:ext uri="{FF2B5EF4-FFF2-40B4-BE49-F238E27FC236}">
                      <a16:creationId xmlns:a16="http://schemas.microsoft.com/office/drawing/2014/main" id="{FE9FEE45-B6E2-428A-AA71-16C05A3E12B3}"/>
                    </a:ext>
                  </a:extLst>
                </p:cNvPr>
                <p:cNvSpPr/>
                <p:nvPr/>
              </p:nvSpPr>
              <p:spPr>
                <a:xfrm>
                  <a:off x="6230884" y="3110316"/>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Text Box 20">
                  <a:extLst>
                    <a:ext uri="{FF2B5EF4-FFF2-40B4-BE49-F238E27FC236}">
                      <a16:creationId xmlns:a16="http://schemas.microsoft.com/office/drawing/2014/main" id="{D45E7A6A-CB5C-4D79-B514-AD53A01B0515}"/>
                    </a:ext>
                  </a:extLst>
                </p:cNvPr>
                <p:cNvSpPr txBox="1">
                  <a:spLocks noChangeArrowheads="1"/>
                </p:cNvSpPr>
                <p:nvPr/>
              </p:nvSpPr>
              <p:spPr bwMode="auto">
                <a:xfrm>
                  <a:off x="6048003" y="3127238"/>
                  <a:ext cx="224544" cy="22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0" bIns="18288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400" b="1" u="none" dirty="0">
                      <a:solidFill>
                        <a:schemeClr val="tx1">
                          <a:lumMod val="65000"/>
                          <a:lumOff val="35000"/>
                        </a:schemeClr>
                      </a:solidFill>
                      <a:latin typeface="Symbol" pitchFamily="18" charset="2"/>
                    </a:rPr>
                    <a:t>s</a:t>
                  </a:r>
                  <a:endParaRPr lang="en-US" sz="4000" b="1" u="none" dirty="0">
                    <a:solidFill>
                      <a:schemeClr val="tx1">
                        <a:lumMod val="65000"/>
                        <a:lumOff val="35000"/>
                      </a:schemeClr>
                    </a:solidFill>
                    <a:latin typeface="Symbol" pitchFamily="18" charset="2"/>
                  </a:endParaRPr>
                </a:p>
              </p:txBody>
            </p:sp>
          </p:grpSp>
        </p:grpSp>
        <p:grpSp>
          <p:nvGrpSpPr>
            <p:cNvPr id="128" name="Group 127">
              <a:extLst>
                <a:ext uri="{FF2B5EF4-FFF2-40B4-BE49-F238E27FC236}">
                  <a16:creationId xmlns:a16="http://schemas.microsoft.com/office/drawing/2014/main" id="{BB46490B-1127-47F8-9FED-2CB991013E28}"/>
                </a:ext>
              </a:extLst>
            </p:cNvPr>
            <p:cNvGrpSpPr/>
            <p:nvPr/>
          </p:nvGrpSpPr>
          <p:grpSpPr>
            <a:xfrm>
              <a:off x="5734471" y="2631534"/>
              <a:ext cx="2253431" cy="331936"/>
              <a:chOff x="7641329" y="3466359"/>
              <a:chExt cx="2253431" cy="331936"/>
            </a:xfrm>
          </p:grpSpPr>
          <p:sp>
            <p:nvSpPr>
              <p:cNvPr id="129" name="TextBox 71">
                <a:extLst>
                  <a:ext uri="{FF2B5EF4-FFF2-40B4-BE49-F238E27FC236}">
                    <a16:creationId xmlns:a16="http://schemas.microsoft.com/office/drawing/2014/main" id="{91074508-B6B9-4968-9EFF-36CA6260B00E}"/>
                  </a:ext>
                </a:extLst>
              </p:cNvPr>
              <p:cNvSpPr txBox="1">
                <a:spLocks noChangeArrowheads="1"/>
              </p:cNvSpPr>
              <p:nvPr/>
            </p:nvSpPr>
            <p:spPr bwMode="auto">
              <a:xfrm>
                <a:off x="8009629" y="3577479"/>
                <a:ext cx="1885131"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050" u="none" dirty="0">
                    <a:solidFill>
                      <a:srgbClr val="EF3E42"/>
                    </a:solidFill>
                    <a:latin typeface="Inconsolata" panose="00000509000000000000" pitchFamily="49" charset="0"/>
                    <a:cs typeface="Consolas" pitchFamily="49" charset="0"/>
                  </a:rPr>
                  <a:t>ALBUM.NAME="Andy's OG Remix"</a:t>
                </a:r>
              </a:p>
            </p:txBody>
          </p:sp>
          <p:grpSp>
            <p:nvGrpSpPr>
              <p:cNvPr id="130" name="Filter Op">
                <a:extLst>
                  <a:ext uri="{FF2B5EF4-FFF2-40B4-BE49-F238E27FC236}">
                    <a16:creationId xmlns:a16="http://schemas.microsoft.com/office/drawing/2014/main" id="{45D5BDA8-36DD-4BAC-838F-B40F0155A163}"/>
                  </a:ext>
                </a:extLst>
              </p:cNvPr>
              <p:cNvGrpSpPr/>
              <p:nvPr/>
            </p:nvGrpSpPr>
            <p:grpSpPr>
              <a:xfrm>
                <a:off x="7641329" y="3466359"/>
                <a:ext cx="304800" cy="331936"/>
                <a:chOff x="6048003" y="3110316"/>
                <a:chExt cx="304800" cy="331936"/>
              </a:xfrm>
            </p:grpSpPr>
            <p:sp>
              <p:nvSpPr>
                <p:cNvPr id="131" name="Rectangle 130" hidden="1">
                  <a:extLst>
                    <a:ext uri="{FF2B5EF4-FFF2-40B4-BE49-F238E27FC236}">
                      <a16:creationId xmlns:a16="http://schemas.microsoft.com/office/drawing/2014/main" id="{E71D6C8B-8099-4A2F-A0BF-6701BF98D942}"/>
                    </a:ext>
                  </a:extLst>
                </p:cNvPr>
                <p:cNvSpPr/>
                <p:nvPr/>
              </p:nvSpPr>
              <p:spPr>
                <a:xfrm>
                  <a:off x="6230884" y="3110316"/>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Text Box 20">
                  <a:extLst>
                    <a:ext uri="{FF2B5EF4-FFF2-40B4-BE49-F238E27FC236}">
                      <a16:creationId xmlns:a16="http://schemas.microsoft.com/office/drawing/2014/main" id="{2B149471-83D3-4D57-8718-D0FA471BAB77}"/>
                    </a:ext>
                  </a:extLst>
                </p:cNvPr>
                <p:cNvSpPr txBox="1">
                  <a:spLocks noChangeArrowheads="1"/>
                </p:cNvSpPr>
                <p:nvPr/>
              </p:nvSpPr>
              <p:spPr bwMode="auto">
                <a:xfrm>
                  <a:off x="6048003" y="3127238"/>
                  <a:ext cx="224544" cy="22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0" bIns="18288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400" b="1" u="none" dirty="0">
                      <a:solidFill>
                        <a:schemeClr val="tx1">
                          <a:lumMod val="65000"/>
                          <a:lumOff val="35000"/>
                        </a:schemeClr>
                      </a:solidFill>
                      <a:latin typeface="Symbol" pitchFamily="18" charset="2"/>
                    </a:rPr>
                    <a:t>s</a:t>
                  </a:r>
                  <a:endParaRPr lang="en-US" sz="4000" b="1" u="none" dirty="0">
                    <a:solidFill>
                      <a:schemeClr val="tx1">
                        <a:lumMod val="65000"/>
                        <a:lumOff val="35000"/>
                      </a:schemeClr>
                    </a:solidFill>
                    <a:latin typeface="Symbol" pitchFamily="18" charset="2"/>
                  </a:endParaRPr>
                </a:p>
              </p:txBody>
            </p:sp>
          </p:grpSp>
        </p:grpSp>
        <p:grpSp>
          <p:nvGrpSpPr>
            <p:cNvPr id="133" name="Group 132">
              <a:extLst>
                <a:ext uri="{FF2B5EF4-FFF2-40B4-BE49-F238E27FC236}">
                  <a16:creationId xmlns:a16="http://schemas.microsoft.com/office/drawing/2014/main" id="{3E737A3B-C267-4D02-B8AF-4BB0295976CF}"/>
                </a:ext>
              </a:extLst>
            </p:cNvPr>
            <p:cNvGrpSpPr/>
            <p:nvPr/>
          </p:nvGrpSpPr>
          <p:grpSpPr>
            <a:xfrm>
              <a:off x="5734471" y="2207074"/>
              <a:ext cx="2051453" cy="331936"/>
              <a:chOff x="7641329" y="3466359"/>
              <a:chExt cx="2051453" cy="331936"/>
            </a:xfrm>
          </p:grpSpPr>
          <p:sp>
            <p:nvSpPr>
              <p:cNvPr id="134" name="TextBox 71">
                <a:extLst>
                  <a:ext uri="{FF2B5EF4-FFF2-40B4-BE49-F238E27FC236}">
                    <a16:creationId xmlns:a16="http://schemas.microsoft.com/office/drawing/2014/main" id="{FBEBEED6-AFCA-464D-A0F3-995379FB8C05}"/>
                  </a:ext>
                </a:extLst>
              </p:cNvPr>
              <p:cNvSpPr txBox="1">
                <a:spLocks noChangeArrowheads="1"/>
              </p:cNvSpPr>
              <p:nvPr/>
            </p:nvSpPr>
            <p:spPr bwMode="auto">
              <a:xfrm>
                <a:off x="8009629" y="3577479"/>
                <a:ext cx="1683153"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lgn="l"/>
                <a:r>
                  <a:rPr lang="en-US" sz="1050" u="none" dirty="0">
                    <a:solidFill>
                      <a:srgbClr val="EF3E42"/>
                    </a:solidFill>
                    <a:latin typeface="Inconsolata" panose="00000509000000000000" pitchFamily="49" charset="0"/>
                    <a:cs typeface="Consolas" pitchFamily="49" charset="0"/>
                  </a:rPr>
                  <a:t>APPEARS.ALBUM_ID=ALBUM.ID</a:t>
                </a:r>
              </a:p>
            </p:txBody>
          </p:sp>
          <p:grpSp>
            <p:nvGrpSpPr>
              <p:cNvPr id="135" name="Filter Op">
                <a:extLst>
                  <a:ext uri="{FF2B5EF4-FFF2-40B4-BE49-F238E27FC236}">
                    <a16:creationId xmlns:a16="http://schemas.microsoft.com/office/drawing/2014/main" id="{FFF0ED14-EDB5-42D1-B0F1-59A09D02F193}"/>
                  </a:ext>
                </a:extLst>
              </p:cNvPr>
              <p:cNvGrpSpPr/>
              <p:nvPr/>
            </p:nvGrpSpPr>
            <p:grpSpPr>
              <a:xfrm>
                <a:off x="7641329" y="3466359"/>
                <a:ext cx="304800" cy="331936"/>
                <a:chOff x="6048003" y="3110316"/>
                <a:chExt cx="304800" cy="331936"/>
              </a:xfrm>
            </p:grpSpPr>
            <p:sp>
              <p:nvSpPr>
                <p:cNvPr id="136" name="Rectangle 135" hidden="1">
                  <a:extLst>
                    <a:ext uri="{FF2B5EF4-FFF2-40B4-BE49-F238E27FC236}">
                      <a16:creationId xmlns:a16="http://schemas.microsoft.com/office/drawing/2014/main" id="{37E90677-103F-49F7-96AC-FEAD657FE12C}"/>
                    </a:ext>
                  </a:extLst>
                </p:cNvPr>
                <p:cNvSpPr/>
                <p:nvPr/>
              </p:nvSpPr>
              <p:spPr>
                <a:xfrm>
                  <a:off x="6230884" y="3110316"/>
                  <a:ext cx="121919" cy="331936"/>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Text Box 20">
                  <a:extLst>
                    <a:ext uri="{FF2B5EF4-FFF2-40B4-BE49-F238E27FC236}">
                      <a16:creationId xmlns:a16="http://schemas.microsoft.com/office/drawing/2014/main" id="{79F6C2E6-AF57-4C7B-86A7-AFA2848947FE}"/>
                    </a:ext>
                  </a:extLst>
                </p:cNvPr>
                <p:cNvSpPr txBox="1">
                  <a:spLocks noChangeArrowheads="1"/>
                </p:cNvSpPr>
                <p:nvPr/>
              </p:nvSpPr>
              <p:spPr bwMode="auto">
                <a:xfrm>
                  <a:off x="6048003" y="3127238"/>
                  <a:ext cx="224544" cy="227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lIns="0" tIns="91440" rIns="0" bIns="182880" anchor="ctr"/>
                <a:lstStyle>
                  <a:lvl1pPr>
                    <a:defRPr sz="3100" u="sng">
                      <a:solidFill>
                        <a:schemeClr val="tx1"/>
                      </a:solidFill>
                      <a:latin typeface="Times New Roman" pitchFamily="18" charset="0"/>
                      <a:ea typeface="ＭＳ Ｐゴシック" charset="-128"/>
                    </a:defRPr>
                  </a:lvl1pPr>
                  <a:lvl2pPr marL="742950" indent="-285750">
                    <a:defRPr sz="3100" u="sng">
                      <a:solidFill>
                        <a:schemeClr val="tx1"/>
                      </a:solidFill>
                      <a:latin typeface="Times New Roman" pitchFamily="18" charset="0"/>
                      <a:ea typeface="ＭＳ Ｐゴシック" charset="-128"/>
                    </a:defRPr>
                  </a:lvl2pPr>
                  <a:lvl3pPr marL="1143000" indent="-228600">
                    <a:defRPr sz="3100" u="sng">
                      <a:solidFill>
                        <a:schemeClr val="tx1"/>
                      </a:solidFill>
                      <a:latin typeface="Times New Roman" pitchFamily="18" charset="0"/>
                      <a:ea typeface="ＭＳ Ｐゴシック" charset="-128"/>
                    </a:defRPr>
                  </a:lvl3pPr>
                  <a:lvl4pPr marL="1600200" indent="-228600">
                    <a:defRPr sz="3100" u="sng">
                      <a:solidFill>
                        <a:schemeClr val="tx1"/>
                      </a:solidFill>
                      <a:latin typeface="Times New Roman" pitchFamily="18" charset="0"/>
                      <a:ea typeface="ＭＳ Ｐゴシック" charset="-128"/>
                    </a:defRPr>
                  </a:lvl4pPr>
                  <a:lvl5pPr marL="2057400" indent="-228600">
                    <a:defRPr sz="3100" u="sng">
                      <a:solidFill>
                        <a:schemeClr val="tx1"/>
                      </a:solidFill>
                      <a:latin typeface="Times New Roman" pitchFamily="18" charset="0"/>
                      <a:ea typeface="ＭＳ Ｐゴシック" charset="-128"/>
                    </a:defRPr>
                  </a:lvl5pPr>
                  <a:lvl6pPr marL="25146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6pPr>
                  <a:lvl7pPr marL="29718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7pPr>
                  <a:lvl8pPr marL="34290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8pPr>
                  <a:lvl9pPr marL="3886200" indent="-228600" algn="ctr" eaLnBrk="0" fontAlgn="base" hangingPunct="0">
                    <a:spcBef>
                      <a:spcPct val="0"/>
                    </a:spcBef>
                    <a:spcAft>
                      <a:spcPct val="0"/>
                    </a:spcAft>
                    <a:defRPr sz="3100" u="sng">
                      <a:solidFill>
                        <a:schemeClr val="tx1"/>
                      </a:solidFill>
                      <a:latin typeface="Times New Roman" pitchFamily="18" charset="0"/>
                      <a:ea typeface="ＭＳ Ｐゴシック" charset="-128"/>
                    </a:defRPr>
                  </a:lvl9pPr>
                </a:lstStyle>
                <a:p>
                  <a:pPr>
                    <a:spcBef>
                      <a:spcPct val="50000"/>
                    </a:spcBef>
                  </a:pPr>
                  <a:r>
                    <a:rPr lang="en-US" sz="4400" b="1" u="none" dirty="0">
                      <a:solidFill>
                        <a:schemeClr val="tx1">
                          <a:lumMod val="65000"/>
                          <a:lumOff val="35000"/>
                        </a:schemeClr>
                      </a:solidFill>
                      <a:latin typeface="Symbol" pitchFamily="18" charset="2"/>
                    </a:rPr>
                    <a:t>s</a:t>
                  </a:r>
                  <a:endParaRPr lang="en-US" sz="4000" b="1" u="none" dirty="0">
                    <a:solidFill>
                      <a:schemeClr val="tx1">
                        <a:lumMod val="65000"/>
                        <a:lumOff val="35000"/>
                      </a:schemeClr>
                    </a:solidFill>
                    <a:latin typeface="Symbol" pitchFamily="18" charset="2"/>
                  </a:endParaRPr>
                </a:p>
              </p:txBody>
            </p:sp>
          </p:grpSp>
        </p:grpSp>
        <p:cxnSp>
          <p:nvCxnSpPr>
            <p:cNvPr id="140" name="Straight Connector 42">
              <a:extLst>
                <a:ext uri="{FF2B5EF4-FFF2-40B4-BE49-F238E27FC236}">
                  <a16:creationId xmlns:a16="http://schemas.microsoft.com/office/drawing/2014/main" id="{4BAE06A2-6DD7-433A-AF2C-06ACC7E654AA}"/>
                </a:ext>
              </a:extLst>
            </p:cNvPr>
            <p:cNvCxnSpPr>
              <a:cxnSpLocks noChangeShapeType="1"/>
            </p:cNvCxnSpPr>
            <p:nvPr/>
          </p:nvCxnSpPr>
          <p:spPr bwMode="auto">
            <a:xfrm flipH="1" flipV="1">
              <a:off x="6923675" y="2470972"/>
              <a:ext cx="1166" cy="228600"/>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143" name="Straight Connector 42">
              <a:extLst>
                <a:ext uri="{FF2B5EF4-FFF2-40B4-BE49-F238E27FC236}">
                  <a16:creationId xmlns:a16="http://schemas.microsoft.com/office/drawing/2014/main" id="{DFC89224-CFF2-4270-B636-88A7CB277F08}"/>
                </a:ext>
              </a:extLst>
            </p:cNvPr>
            <p:cNvCxnSpPr>
              <a:cxnSpLocks noChangeShapeType="1"/>
            </p:cNvCxnSpPr>
            <p:nvPr/>
          </p:nvCxnSpPr>
          <p:spPr bwMode="auto">
            <a:xfrm flipH="1" flipV="1">
              <a:off x="6918278" y="2046512"/>
              <a:ext cx="1166" cy="228600"/>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153" name="Straight Connector 42">
              <a:extLst>
                <a:ext uri="{FF2B5EF4-FFF2-40B4-BE49-F238E27FC236}">
                  <a16:creationId xmlns:a16="http://schemas.microsoft.com/office/drawing/2014/main" id="{80A3BFA9-BB64-4636-AD8A-04B23BF0932E}"/>
                </a:ext>
              </a:extLst>
            </p:cNvPr>
            <p:cNvCxnSpPr>
              <a:cxnSpLocks noChangeShapeType="1"/>
            </p:cNvCxnSpPr>
            <p:nvPr/>
          </p:nvCxnSpPr>
          <p:spPr bwMode="auto">
            <a:xfrm flipH="1" flipV="1">
              <a:off x="6923675" y="1642110"/>
              <a:ext cx="1166" cy="228600"/>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154" name="Straight Connector 42">
              <a:extLst>
                <a:ext uri="{FF2B5EF4-FFF2-40B4-BE49-F238E27FC236}">
                  <a16:creationId xmlns:a16="http://schemas.microsoft.com/office/drawing/2014/main" id="{D5AE7E2E-903B-48E1-9898-51E4FCB6B628}"/>
                </a:ext>
              </a:extLst>
            </p:cNvPr>
            <p:cNvCxnSpPr>
              <a:cxnSpLocks noChangeShapeType="1"/>
            </p:cNvCxnSpPr>
            <p:nvPr/>
          </p:nvCxnSpPr>
          <p:spPr bwMode="auto">
            <a:xfrm flipH="1" flipV="1">
              <a:off x="6923674" y="2895431"/>
              <a:ext cx="1166" cy="228600"/>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grpSp>
      <p:grpSp>
        <p:nvGrpSpPr>
          <p:cNvPr id="157" name="Group 156">
            <a:extLst>
              <a:ext uri="{FF2B5EF4-FFF2-40B4-BE49-F238E27FC236}">
                <a16:creationId xmlns:a16="http://schemas.microsoft.com/office/drawing/2014/main" id="{193B6657-B301-4C9F-9A03-13DC9D3D5547}"/>
              </a:ext>
            </a:extLst>
          </p:cNvPr>
          <p:cNvGrpSpPr/>
          <p:nvPr/>
        </p:nvGrpSpPr>
        <p:grpSpPr>
          <a:xfrm>
            <a:off x="6669591" y="1636025"/>
            <a:ext cx="3059" cy="1545325"/>
            <a:chOff x="6921782" y="1636025"/>
            <a:chExt cx="3059" cy="1545325"/>
          </a:xfrm>
        </p:grpSpPr>
        <p:cxnSp>
          <p:nvCxnSpPr>
            <p:cNvPr id="111" name="Straight Connector 42">
              <a:extLst>
                <a:ext uri="{FF2B5EF4-FFF2-40B4-BE49-F238E27FC236}">
                  <a16:creationId xmlns:a16="http://schemas.microsoft.com/office/drawing/2014/main" id="{04656BD6-2BD8-49C7-B75E-B5A3FA6A1B9F}"/>
                </a:ext>
              </a:extLst>
            </p:cNvPr>
            <p:cNvCxnSpPr>
              <a:cxnSpLocks noChangeShapeType="1"/>
            </p:cNvCxnSpPr>
            <p:nvPr/>
          </p:nvCxnSpPr>
          <p:spPr bwMode="auto">
            <a:xfrm flipH="1" flipV="1">
              <a:off x="6921782" y="2651537"/>
              <a:ext cx="3059" cy="529813"/>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cxnSp>
          <p:nvCxnSpPr>
            <p:cNvPr id="156" name="Straight Connector 42">
              <a:extLst>
                <a:ext uri="{FF2B5EF4-FFF2-40B4-BE49-F238E27FC236}">
                  <a16:creationId xmlns:a16="http://schemas.microsoft.com/office/drawing/2014/main" id="{ED73014F-10AB-4433-B26E-C13C28918FF7}"/>
                </a:ext>
              </a:extLst>
            </p:cNvPr>
            <p:cNvCxnSpPr>
              <a:cxnSpLocks noChangeShapeType="1"/>
            </p:cNvCxnSpPr>
            <p:nvPr/>
          </p:nvCxnSpPr>
          <p:spPr bwMode="auto">
            <a:xfrm flipH="1" flipV="1">
              <a:off x="6921782" y="1636025"/>
              <a:ext cx="3059" cy="529813"/>
            </a:xfrm>
            <a:prstGeom prst="line">
              <a:avLst/>
            </a:prstGeom>
            <a:noFill/>
            <a:ln w="31750" algn="ctr">
              <a:solidFill>
                <a:srgbClr val="EF3E42"/>
              </a:solidFill>
              <a:round/>
              <a:headEnd type="none" w="sm" len="sm"/>
              <a:tailEnd type="triangle" w="med" len="me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3109410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250"/>
                                        <p:tgtEl>
                                          <p:spTgt spid="91"/>
                                        </p:tgtEl>
                                      </p:cBhvr>
                                    </p:animEffect>
                                    <p:set>
                                      <p:cBhvr>
                                        <p:cTn id="7" dur="1" fill="hold">
                                          <p:stCondLst>
                                            <p:cond delay="249"/>
                                          </p:stCondLst>
                                        </p:cTn>
                                        <p:tgtEl>
                                          <p:spTgt spid="91"/>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250"/>
                                        <p:tgtEl>
                                          <p:spTgt spid="157"/>
                                        </p:tgtEl>
                                      </p:cBhvr>
                                    </p:animEffect>
                                    <p:set>
                                      <p:cBhvr>
                                        <p:cTn id="10" dur="1" fill="hold">
                                          <p:stCondLst>
                                            <p:cond delay="249"/>
                                          </p:stCondLst>
                                        </p:cTn>
                                        <p:tgtEl>
                                          <p:spTgt spid="157"/>
                                        </p:tgtEl>
                                        <p:attrNameLst>
                                          <p:attrName>style.visibility</p:attrName>
                                        </p:attrNameLst>
                                      </p:cBhvr>
                                      <p:to>
                                        <p:strVal val="hidden"/>
                                      </p:to>
                                    </p:set>
                                  </p:childTnLst>
                                </p:cTn>
                              </p:par>
                            </p:childTnLst>
                          </p:cTn>
                        </p:par>
                        <p:par>
                          <p:cTn id="11" fill="hold">
                            <p:stCondLst>
                              <p:cond delay="250"/>
                            </p:stCondLst>
                            <p:childTnLst>
                              <p:par>
                                <p:cTn id="12" presetID="10" presetClass="entr" presetSubtype="0" fill="hold" nodeType="afterEffect">
                                  <p:stCondLst>
                                    <p:cond delay="0"/>
                                  </p:stCondLst>
                                  <p:childTnLst>
                                    <p:set>
                                      <p:cBhvr>
                                        <p:cTn id="13" dur="1" fill="hold">
                                          <p:stCondLst>
                                            <p:cond delay="0"/>
                                          </p:stCondLst>
                                        </p:cTn>
                                        <p:tgtEl>
                                          <p:spTgt spid="155"/>
                                        </p:tgtEl>
                                        <p:attrNameLst>
                                          <p:attrName>style.visibility</p:attrName>
                                        </p:attrNameLst>
                                      </p:cBhvr>
                                      <p:to>
                                        <p:strVal val="visible"/>
                                      </p:to>
                                    </p:set>
                                    <p:animEffect transition="in" filter="fade">
                                      <p:cBhvr>
                                        <p:cTn id="14" dur="25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4034" name="Title 1"/>
          <p:cNvSpPr>
            <a:spLocks noGrp="1"/>
          </p:cNvSpPr>
          <p:nvPr>
            <p:ph type="title"/>
          </p:nvPr>
        </p:nvSpPr>
        <p:spPr>
          <a:prstGeom prst="rect">
            <a:avLst/>
          </a:prstGeom>
        </p:spPr>
        <p:txBody>
          <a:bodyPr/>
          <a:lstStyle/>
          <a:p>
            <a:r>
              <a:rPr lang="en-US" dirty="0"/>
              <a:t>SELECTION CARDINALITY</a:t>
            </a:r>
          </a:p>
        </p:txBody>
      </p:sp>
      <p:sp>
        <p:nvSpPr>
          <p:cNvPr id="44035" name="Content Placeholder 2"/>
          <p:cNvSpPr>
            <a:spLocks noGrp="1"/>
          </p:cNvSpPr>
          <p:nvPr>
            <p:ph idx="1"/>
          </p:nvPr>
        </p:nvSpPr>
        <p:spPr>
          <a:prstGeom prst="rect">
            <a:avLst/>
          </a:prstGeom>
        </p:spPr>
        <p:txBody>
          <a:bodyPr/>
          <a:lstStyle/>
          <a:p>
            <a:endParaRPr lang="en-US" sz="1200" dirty="0"/>
          </a:p>
          <a:p>
            <a:r>
              <a:rPr lang="en-US" dirty="0"/>
              <a:t>Formula depends on type of predicate:</a:t>
            </a:r>
          </a:p>
          <a:p>
            <a:pPr lvl="1"/>
            <a:r>
              <a:rPr lang="en-US" dirty="0"/>
              <a:t>Equality</a:t>
            </a:r>
          </a:p>
          <a:p>
            <a:pPr lvl="1"/>
            <a:r>
              <a:rPr lang="en-US" dirty="0"/>
              <a:t>Range</a:t>
            </a:r>
          </a:p>
          <a:p>
            <a:pPr lvl="1"/>
            <a:r>
              <a:rPr lang="en-US" dirty="0"/>
              <a:t>Negation</a:t>
            </a:r>
          </a:p>
          <a:p>
            <a:pPr lvl="1"/>
            <a:r>
              <a:rPr lang="en-US" dirty="0"/>
              <a:t>Conjunction</a:t>
            </a:r>
          </a:p>
          <a:p>
            <a:pPr lvl="1"/>
            <a:r>
              <a:rPr lang="en-US" dirty="0"/>
              <a:t>Disjunction</a:t>
            </a:r>
          </a:p>
          <a:p>
            <a:pPr lvl="1"/>
            <a:endParaRPr lang="en-US" dirty="0"/>
          </a:p>
        </p:txBody>
      </p:sp>
      <p:sp>
        <p:nvSpPr>
          <p:cNvPr id="4" name="Slide Number Placeholder 3">
            <a:extLst>
              <a:ext uri="{FF2B5EF4-FFF2-40B4-BE49-F238E27FC236}">
                <a16:creationId xmlns:a16="http://schemas.microsoft.com/office/drawing/2014/main" id="{4513F673-87FD-3434-50B8-438790823FD3}"/>
              </a:ext>
            </a:extLst>
          </p:cNvPr>
          <p:cNvSpPr>
            <a:spLocks noGrp="1"/>
          </p:cNvSpPr>
          <p:nvPr>
            <p:ph type="sldNum" sz="quarter" idx="4"/>
          </p:nvPr>
        </p:nvSpPr>
        <p:spPr/>
        <p:txBody>
          <a:bodyPr/>
          <a:lstStyle/>
          <a:p>
            <a:pPr algn="r"/>
            <a:fld id="{97DD1AB5-42BA-4E8A-BFEE-435884E16AAB}" type="slidenum">
              <a:rPr lang="en-US" smtClean="0"/>
              <a:pPr algn="r"/>
              <a:t>73</a:t>
            </a:fld>
            <a:endParaRPr lang="en-US" dirty="0"/>
          </a:p>
        </p:txBody>
      </p:sp>
      <p:sp>
        <p:nvSpPr>
          <p:cNvPr id="7" name="Rounded Rectangular Callout 6" hidden="1"/>
          <p:cNvSpPr/>
          <p:nvPr/>
        </p:nvSpPr>
        <p:spPr bwMode="auto">
          <a:xfrm flipH="1">
            <a:off x="1687185" y="2829267"/>
            <a:ext cx="2441482" cy="312800"/>
          </a:xfrm>
          <a:prstGeom prst="wedgeRoundRectCallout">
            <a:avLst>
              <a:gd name="adj1" fmla="val -18739"/>
              <a:gd name="adj2" fmla="val -129162"/>
              <a:gd name="adj3" fmla="val 16667"/>
            </a:avLst>
          </a:prstGeom>
          <a:solidFill>
            <a:schemeClr val="bg1"/>
          </a:solidFill>
          <a:ln w="28575" cap="flat" cmpd="sng" algn="ctr">
            <a:solidFill>
              <a:schemeClr val="bg1">
                <a:lumMod val="50000"/>
              </a:schemeClr>
            </a:solidFill>
            <a:prstDash val="solid"/>
            <a:round/>
            <a:headEnd type="none" w="sm" len="sm"/>
            <a:tailEnd type="triangle" w="med" len="med"/>
          </a:ln>
          <a:effectLst/>
        </p:spPr>
        <p:txBody>
          <a:bodyPr lIns="0" tIns="67414" rIns="0" bIns="67414" anchor="ctr">
            <a:spAutoFit/>
          </a:bodyPr>
          <a:lstStyle/>
          <a:p>
            <a:pPr>
              <a:lnSpc>
                <a:spcPct val="80000"/>
              </a:lnSpc>
              <a:defRPr/>
            </a:pPr>
            <a:r>
              <a:rPr lang="en-US" sz="1191" dirty="0">
                <a:solidFill>
                  <a:schemeClr val="bg2">
                    <a:lumMod val="50000"/>
                  </a:schemeClr>
                </a:solidFill>
                <a:latin typeface="Times New Roman" pitchFamily="-112" charset="0"/>
              </a:rPr>
              <a:t>Selection Cardinality</a:t>
            </a:r>
          </a:p>
        </p:txBody>
      </p:sp>
      <p:sp>
        <p:nvSpPr>
          <p:cNvPr id="8" name="Rounded Rectangular Callout 7" hidden="1"/>
          <p:cNvSpPr/>
          <p:nvPr/>
        </p:nvSpPr>
        <p:spPr bwMode="auto">
          <a:xfrm flipH="1">
            <a:off x="4710673" y="2213644"/>
            <a:ext cx="2440431" cy="312800"/>
          </a:xfrm>
          <a:prstGeom prst="wedgeRoundRectCallout">
            <a:avLst>
              <a:gd name="adj1" fmla="val 65636"/>
              <a:gd name="adj2" fmla="val -16967"/>
              <a:gd name="adj3" fmla="val 16667"/>
            </a:avLst>
          </a:prstGeom>
          <a:solidFill>
            <a:schemeClr val="bg1"/>
          </a:solidFill>
          <a:ln w="28575" cap="flat" cmpd="sng" algn="ctr">
            <a:solidFill>
              <a:schemeClr val="bg1">
                <a:lumMod val="50000"/>
              </a:schemeClr>
            </a:solidFill>
            <a:prstDash val="solid"/>
            <a:round/>
            <a:headEnd type="none" w="sm" len="sm"/>
            <a:tailEnd type="triangle" w="med" len="med"/>
          </a:ln>
          <a:effectLst/>
        </p:spPr>
        <p:txBody>
          <a:bodyPr lIns="0" tIns="67414" rIns="0" bIns="67414" anchor="ctr">
            <a:spAutoFit/>
          </a:bodyPr>
          <a:lstStyle/>
          <a:p>
            <a:pPr>
              <a:lnSpc>
                <a:spcPct val="80000"/>
              </a:lnSpc>
              <a:defRPr/>
            </a:pPr>
            <a:r>
              <a:rPr lang="en-US" sz="1191" dirty="0">
                <a:solidFill>
                  <a:schemeClr val="bg2">
                    <a:lumMod val="50000"/>
                  </a:schemeClr>
                </a:solidFill>
                <a:latin typeface="Times New Roman" pitchFamily="-112" charset="0"/>
              </a:rPr>
              <a:t># of tuples</a:t>
            </a:r>
          </a:p>
        </p:txBody>
      </p:sp>
      <p:sp>
        <p:nvSpPr>
          <p:cNvPr id="2" name="Rectangle 1" hidden="1"/>
          <p:cNvSpPr/>
          <p:nvPr/>
        </p:nvSpPr>
        <p:spPr>
          <a:xfrm>
            <a:off x="1748118" y="2194950"/>
            <a:ext cx="1308371" cy="275588"/>
          </a:xfrm>
          <a:prstGeom prst="rect">
            <a:avLst/>
          </a:prstGeom>
        </p:spPr>
        <p:txBody>
          <a:bodyPr wrap="none">
            <a:spAutoFit/>
          </a:bodyPr>
          <a:lstStyle/>
          <a:p>
            <a:r>
              <a:rPr lang="en-US" sz="1191" dirty="0" err="1"/>
              <a:t>sel</a:t>
            </a:r>
            <a:r>
              <a:rPr lang="en-US" sz="1191" dirty="0"/>
              <a:t>(P) = SC(P) / NR</a:t>
            </a:r>
          </a:p>
        </p:txBody>
      </p:sp>
    </p:spTree>
    <p:extLst>
      <p:ext uri="{BB962C8B-B14F-4D97-AF65-F5344CB8AC3E}">
        <p14:creationId xmlns:p14="http://schemas.microsoft.com/office/powerpoint/2010/main" val="38413820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nodeType="afterGroup">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6CFD8C-6BE7-499B-B6EE-EE5D72F5F322}"/>
              </a:ext>
            </a:extLst>
          </p:cNvPr>
          <p:cNvSpPr>
            <a:spLocks noGrp="1"/>
          </p:cNvSpPr>
          <p:nvPr>
            <p:ph type="title"/>
          </p:nvPr>
        </p:nvSpPr>
        <p:spPr>
          <a:prstGeom prst="rect">
            <a:avLst/>
          </a:prstGeom>
        </p:spPr>
        <p:txBody>
          <a:bodyPr/>
          <a:lstStyle/>
          <a:p>
            <a:r>
              <a:rPr lang="en-US" dirty="0"/>
              <a:t>EXPRESSION REWRITING</a:t>
            </a:r>
          </a:p>
        </p:txBody>
      </p:sp>
      <p:sp>
        <p:nvSpPr>
          <p:cNvPr id="5" name="Content Placeholder 4">
            <a:extLst>
              <a:ext uri="{FF2B5EF4-FFF2-40B4-BE49-F238E27FC236}">
                <a16:creationId xmlns:a16="http://schemas.microsoft.com/office/drawing/2014/main" id="{20A0348D-9725-481E-97A9-39F0004B09E7}"/>
              </a:ext>
            </a:extLst>
          </p:cNvPr>
          <p:cNvSpPr>
            <a:spLocks noGrp="1"/>
          </p:cNvSpPr>
          <p:nvPr>
            <p:ph idx="1"/>
          </p:nvPr>
        </p:nvSpPr>
        <p:spPr>
          <a:prstGeom prst="rect">
            <a:avLst/>
          </a:prstGeom>
        </p:spPr>
        <p:txBody>
          <a:bodyPr/>
          <a:lstStyle/>
          <a:p>
            <a:r>
              <a:rPr lang="en-US" dirty="0"/>
              <a:t>Join Elimination with Sub-Query</a:t>
            </a:r>
          </a:p>
          <a:p>
            <a:endParaRPr lang="en-US" dirty="0"/>
          </a:p>
          <a:p>
            <a:endParaRPr lang="en-US" dirty="0"/>
          </a:p>
          <a:p>
            <a:endParaRPr lang="en-US" dirty="0"/>
          </a:p>
          <a:p>
            <a:endParaRPr lang="en-US" dirty="0"/>
          </a:p>
        </p:txBody>
      </p:sp>
      <p:sp>
        <p:nvSpPr>
          <p:cNvPr id="7" name="Slide Number Placeholder 3">
            <a:extLst>
              <a:ext uri="{FF2B5EF4-FFF2-40B4-BE49-F238E27FC236}">
                <a16:creationId xmlns:a16="http://schemas.microsoft.com/office/drawing/2014/main" id="{9E35858D-7C95-0D72-52E9-3E5A7F6DDA7F}"/>
              </a:ext>
            </a:extLst>
          </p:cNvPr>
          <p:cNvSpPr>
            <a:spLocks noGrp="1"/>
          </p:cNvSpPr>
          <p:nvPr>
            <p:ph type="sldNum" sz="quarter" idx="4"/>
          </p:nvPr>
        </p:nvSpPr>
        <p:spPr/>
        <p:txBody>
          <a:bodyPr/>
          <a:lstStyle/>
          <a:p>
            <a:pPr algn="r"/>
            <a:fld id="{97DD1AB5-42BA-4E8A-BFEE-435884E16AAB}" type="slidenum">
              <a:rPr lang="en-US" smtClean="0"/>
              <a:pPr algn="r"/>
              <a:t>74</a:t>
            </a:fld>
            <a:endParaRPr lang="en-US" dirty="0"/>
          </a:p>
        </p:txBody>
      </p:sp>
      <p:sp>
        <p:nvSpPr>
          <p:cNvPr id="10" name="Text Box 4">
            <a:extLst>
              <a:ext uri="{FF2B5EF4-FFF2-40B4-BE49-F238E27FC236}">
                <a16:creationId xmlns:a16="http://schemas.microsoft.com/office/drawing/2014/main" id="{3FD95BFB-A738-4D2D-8D54-DEE735BBB13D}"/>
              </a:ext>
            </a:extLst>
          </p:cNvPr>
          <p:cNvSpPr txBox="1">
            <a:spLocks noChangeArrowheads="1"/>
          </p:cNvSpPr>
          <p:nvPr/>
        </p:nvSpPr>
        <p:spPr bwMode="auto">
          <a:xfrm>
            <a:off x="2148840" y="1812005"/>
            <a:ext cx="4846320" cy="923330"/>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A </a:t>
            </a:r>
            <a:r>
              <a:rPr lang="en-US" dirty="0">
                <a:solidFill>
                  <a:schemeClr val="tx1">
                    <a:lumMod val="65000"/>
                    <a:lumOff val="35000"/>
                  </a:schemeClr>
                </a:solidFill>
              </a:rPr>
              <a:t>AS</a:t>
            </a:r>
            <a:r>
              <a:rPr lang="en-US" b="0" dirty="0">
                <a:solidFill>
                  <a:schemeClr val="tx1">
                    <a:lumMod val="65000"/>
                    <a:lumOff val="35000"/>
                  </a:schemeClr>
                </a:solidFill>
              </a:rPr>
              <a:t> A1</a:t>
            </a:r>
          </a:p>
          <a:p>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t>
            </a:r>
            <a:r>
              <a:rPr lang="en-US" dirty="0">
                <a:solidFill>
                  <a:schemeClr val="tx1">
                    <a:lumMod val="65000"/>
                    <a:lumOff val="35000"/>
                  </a:schemeClr>
                </a:solidFill>
              </a:rPr>
              <a:t>EXISTS</a:t>
            </a:r>
            <a:r>
              <a:rPr lang="en-US" b="0" dirty="0">
                <a:solidFill>
                  <a:schemeClr val="tx1">
                    <a:lumMod val="65000"/>
                    <a:lumOff val="35000"/>
                  </a:schemeClr>
                </a:solidFill>
              </a:rPr>
              <a:t>(</a:t>
            </a:r>
            <a:r>
              <a:rPr lang="en-US" dirty="0">
                <a:solidFill>
                  <a:schemeClr val="tx1">
                    <a:lumMod val="65000"/>
                    <a:lumOff val="35000"/>
                  </a:schemeClr>
                </a:solidFill>
              </a:rPr>
              <a:t>SELECT</a:t>
            </a:r>
            <a:r>
              <a:rPr lang="en-US" b="0" dirty="0">
                <a:solidFill>
                  <a:schemeClr val="tx1">
                    <a:lumMod val="65000"/>
                    <a:lumOff val="35000"/>
                  </a:schemeClr>
                </a:solidFill>
              </a:rPr>
              <a:t> </a:t>
            </a:r>
            <a:r>
              <a:rPr lang="en-US" b="0" dirty="0" err="1">
                <a:solidFill>
                  <a:schemeClr val="tx1">
                    <a:lumMod val="65000"/>
                    <a:lumOff val="35000"/>
                  </a:schemeClr>
                </a:solidFill>
              </a:rPr>
              <a:t>val</a:t>
            </a:r>
            <a:r>
              <a:rPr lang="en-US" b="0" dirty="0">
                <a:solidFill>
                  <a:schemeClr val="tx1">
                    <a:lumMod val="65000"/>
                    <a:lumOff val="35000"/>
                  </a:schemeClr>
                </a:solidFill>
              </a:rPr>
              <a:t> </a:t>
            </a:r>
            <a:r>
              <a:rPr lang="en-US" dirty="0">
                <a:solidFill>
                  <a:schemeClr val="tx1">
                    <a:lumMod val="65000"/>
                    <a:lumOff val="35000"/>
                  </a:schemeClr>
                </a:solidFill>
              </a:rPr>
              <a:t>FROM</a:t>
            </a:r>
            <a:r>
              <a:rPr lang="en-US" b="0" dirty="0">
                <a:solidFill>
                  <a:schemeClr val="tx1">
                    <a:lumMod val="65000"/>
                    <a:lumOff val="35000"/>
                  </a:schemeClr>
                </a:solidFill>
              </a:rPr>
              <a:t> A </a:t>
            </a:r>
            <a:r>
              <a:rPr lang="en-US" dirty="0">
                <a:solidFill>
                  <a:schemeClr val="tx1">
                    <a:lumMod val="65000"/>
                    <a:lumOff val="35000"/>
                  </a:schemeClr>
                </a:solidFill>
              </a:rPr>
              <a:t>AS</a:t>
            </a:r>
            <a:r>
              <a:rPr lang="en-US" b="0" dirty="0">
                <a:solidFill>
                  <a:schemeClr val="tx1">
                    <a:lumMod val="65000"/>
                    <a:lumOff val="35000"/>
                  </a:schemeClr>
                </a:solidFill>
              </a:rPr>
              <a:t> A2</a:t>
            </a:r>
          </a:p>
          <a:p>
            <a:r>
              <a:rPr lang="en-US" b="0" dirty="0">
                <a:solidFill>
                  <a:schemeClr val="tx1">
                    <a:lumMod val="65000"/>
                    <a:lumOff val="35000"/>
                  </a:schemeClr>
                </a:solidFill>
              </a:rPr>
              <a:t>               </a:t>
            </a:r>
            <a:r>
              <a:rPr lang="en-US" dirty="0">
                <a:solidFill>
                  <a:schemeClr val="tx1">
                    <a:lumMod val="65000"/>
                    <a:lumOff val="35000"/>
                  </a:schemeClr>
                </a:solidFill>
              </a:rPr>
              <a:t>WHERE</a:t>
            </a:r>
            <a:r>
              <a:rPr lang="en-US" b="0" dirty="0">
                <a:solidFill>
                  <a:schemeClr val="tx1">
                    <a:lumMod val="65000"/>
                    <a:lumOff val="35000"/>
                  </a:schemeClr>
                </a:solidFill>
              </a:rPr>
              <a:t> A1.id = A2.id);</a:t>
            </a:r>
          </a:p>
        </p:txBody>
      </p:sp>
      <p:sp>
        <p:nvSpPr>
          <p:cNvPr id="13" name="Highlight Box">
            <a:extLst>
              <a:ext uri="{FF2B5EF4-FFF2-40B4-BE49-F238E27FC236}">
                <a16:creationId xmlns:a16="http://schemas.microsoft.com/office/drawing/2014/main" id="{ECEE1BF5-0A22-46D7-83E3-2437973F8F57}"/>
              </a:ext>
            </a:extLst>
          </p:cNvPr>
          <p:cNvSpPr>
            <a:spLocks noChangeArrowheads="1"/>
          </p:cNvSpPr>
          <p:nvPr/>
        </p:nvSpPr>
        <p:spPr bwMode="auto">
          <a:xfrm>
            <a:off x="3048000" y="2152650"/>
            <a:ext cx="3886200" cy="533400"/>
          </a:xfrm>
          <a:prstGeom prst="rect">
            <a:avLst/>
          </a:prstGeom>
          <a:noFill/>
          <a:ln w="28575" algn="ctr">
            <a:solidFill>
              <a:srgbClr val="EF3E42"/>
            </a:solidFill>
            <a:round/>
            <a:headEnd type="none" w="sm" len="sm"/>
            <a:tailEnd type="triangle" w="med" len="med"/>
          </a:ln>
          <a:extLst>
            <a:ext uri="{909E8E84-426E-40DD-AFC4-6F175D3DCCD1}">
              <a14:hiddenFill xmlns:a14="http://schemas.microsoft.com/office/drawing/2010/main">
                <a:solidFill>
                  <a:srgbClr val="FFFFFF"/>
                </a:solidFill>
              </a14:hiddenFill>
            </a:ext>
          </a:extLst>
        </p:spPr>
        <p:txBody>
          <a:bodyPr wrap="none" lIns="67414" tIns="33707" rIns="67414" bIns="33707" anchor="ctr"/>
          <a:lstStyle/>
          <a:p>
            <a:endParaRPr lang="en-US" sz="1191"/>
          </a:p>
        </p:txBody>
      </p:sp>
      <p:sp>
        <p:nvSpPr>
          <p:cNvPr id="14" name="Text Box 4">
            <a:extLst>
              <a:ext uri="{FF2B5EF4-FFF2-40B4-BE49-F238E27FC236}">
                <a16:creationId xmlns:a16="http://schemas.microsoft.com/office/drawing/2014/main" id="{0294C768-FB0F-4E7A-8782-4D8D5CCE537D}"/>
              </a:ext>
            </a:extLst>
          </p:cNvPr>
          <p:cNvSpPr txBox="1">
            <a:spLocks noChangeArrowheads="1"/>
          </p:cNvSpPr>
          <p:nvPr/>
        </p:nvSpPr>
        <p:spPr bwMode="auto">
          <a:xfrm>
            <a:off x="2148840" y="1812005"/>
            <a:ext cx="4846320" cy="369332"/>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dirty="0">
                <a:solidFill>
                  <a:schemeClr val="tx1">
                    <a:lumMod val="65000"/>
                    <a:lumOff val="35000"/>
                  </a:schemeClr>
                </a:solidFill>
              </a:rPr>
              <a:t>SELECT</a:t>
            </a:r>
            <a:r>
              <a:rPr lang="en-US" b="0" dirty="0">
                <a:solidFill>
                  <a:schemeClr val="tx1">
                    <a:lumMod val="65000"/>
                    <a:lumOff val="35000"/>
                  </a:schemeClr>
                </a:solidFill>
              </a:rPr>
              <a:t> * </a:t>
            </a:r>
            <a:r>
              <a:rPr lang="en-US" dirty="0">
                <a:solidFill>
                  <a:schemeClr val="tx1">
                    <a:lumMod val="65000"/>
                    <a:lumOff val="35000"/>
                  </a:schemeClr>
                </a:solidFill>
              </a:rPr>
              <a:t>FROM</a:t>
            </a:r>
            <a:r>
              <a:rPr lang="en-US" b="0" dirty="0">
                <a:solidFill>
                  <a:schemeClr val="tx1">
                    <a:lumMod val="65000"/>
                    <a:lumOff val="35000"/>
                  </a:schemeClr>
                </a:solidFill>
              </a:rPr>
              <a:t> A;</a:t>
            </a:r>
          </a:p>
        </p:txBody>
      </p:sp>
      <p:sp>
        <p:nvSpPr>
          <p:cNvPr id="2" name="TextBox 1">
            <a:extLst>
              <a:ext uri="{FF2B5EF4-FFF2-40B4-BE49-F238E27FC236}">
                <a16:creationId xmlns:a16="http://schemas.microsoft.com/office/drawing/2014/main" id="{0DE8B4A1-D453-AAE8-6489-EB3AAA7D9DBC}"/>
              </a:ext>
            </a:extLst>
          </p:cNvPr>
          <p:cNvSpPr txBox="1"/>
          <p:nvPr/>
        </p:nvSpPr>
        <p:spPr>
          <a:xfrm>
            <a:off x="8013754" y="4804946"/>
            <a:ext cx="1130246" cy="338554"/>
          </a:xfrm>
          <a:prstGeom prst="rect">
            <a:avLst/>
          </a:prstGeom>
          <a:noFill/>
        </p:spPr>
        <p:txBody>
          <a:bodyPr wrap="none" lIns="0" tIns="0" rIns="73152" bIns="182880" rtlCol="0">
            <a:spAutoFit/>
          </a:bodyPr>
          <a:lstStyle>
            <a:defPPr>
              <a:defRPr lang="en-US"/>
            </a:defPPr>
            <a:lvl1pPr lvl="0" algn="r">
              <a:defRPr kumimoji="0" sz="1000" b="0" i="0" u="none" strike="noStrike" cap="none" spc="0" normalizeH="0" baseline="0">
                <a:ln>
                  <a:noFill/>
                </a:ln>
                <a:solidFill>
                  <a:prstClr val="black">
                    <a:lumMod val="75000"/>
                    <a:lumOff val="25000"/>
                  </a:prstClr>
                </a:solidFill>
                <a:effectLst/>
                <a:uLnTx/>
                <a:uFillTx/>
                <a:latin typeface="Lato" panose="020F0502020204030203" pitchFamily="34" charset="0"/>
              </a:defRPr>
            </a:lvl1pPr>
          </a:lstStyle>
          <a:p>
            <a:r>
              <a:rPr lang="en-US" dirty="0"/>
              <a:t>Source: </a:t>
            </a:r>
            <a:r>
              <a:rPr lang="en-US" dirty="0">
                <a:hlinkClick r:id="rId3"/>
              </a:rPr>
              <a:t>Lukas Eder</a:t>
            </a:r>
            <a:endParaRPr lang="en-US" dirty="0"/>
          </a:p>
        </p:txBody>
      </p:sp>
      <p:sp>
        <p:nvSpPr>
          <p:cNvPr id="6" name="Text Box 4">
            <a:extLst>
              <a:ext uri="{FF2B5EF4-FFF2-40B4-BE49-F238E27FC236}">
                <a16:creationId xmlns:a16="http://schemas.microsoft.com/office/drawing/2014/main" id="{8387A411-185B-A5B4-2CF0-81A9AF6273D7}"/>
              </a:ext>
            </a:extLst>
          </p:cNvPr>
          <p:cNvSpPr txBox="1">
            <a:spLocks noChangeArrowheads="1"/>
          </p:cNvSpPr>
          <p:nvPr/>
        </p:nvSpPr>
        <p:spPr bwMode="auto">
          <a:xfrm>
            <a:off x="7056120" y="1015534"/>
            <a:ext cx="2011680" cy="674031"/>
          </a:xfrm>
          <a:prstGeom prst="rect">
            <a:avLst/>
          </a:prstGeom>
          <a:solidFill>
            <a:schemeClr val="bg1">
              <a:lumMod val="85000"/>
            </a:schemeClr>
          </a:solidFill>
          <a:ln>
            <a:solidFill>
              <a:srgbClr val="646464"/>
            </a:solidFill>
            <a:headEnd/>
            <a:tailEnd/>
          </a:ln>
        </p:spPr>
        <p:style>
          <a:lnRef idx="2">
            <a:schemeClr val="accent1"/>
          </a:lnRef>
          <a:fillRef idx="1">
            <a:schemeClr val="lt1"/>
          </a:fillRef>
          <a:effectRef idx="0">
            <a:schemeClr val="accent1"/>
          </a:effectRef>
          <a:fontRef idx="minor">
            <a:schemeClr val="dk1"/>
          </a:fontRef>
        </p:style>
        <p:txBody>
          <a:bodyPr wrap="square" lIns="45720" rIns="45720">
            <a:spAutoFit/>
          </a:bodyPr>
          <a:lstStyle>
            <a:defPPr>
              <a:defRPr lang="en-US"/>
            </a:defPPr>
            <a:lvl1pPr>
              <a:lnSpc>
                <a:spcPct val="90000"/>
              </a:lnSpc>
              <a:defRPr sz="2000" b="1" u="none">
                <a:solidFill>
                  <a:schemeClr val="tx1">
                    <a:lumMod val="90000"/>
                    <a:lumOff val="10000"/>
                  </a:schemeClr>
                </a:solidFill>
                <a:latin typeface="Inconsolata" panose="00000509000000000000" pitchFamily="49" charset="0"/>
                <a:ea typeface="ＭＳ Ｐゴシック" pitchFamily="-112" charset="-128"/>
                <a:cs typeface="DejaVu Sans Mono" pitchFamily="49" charset="0"/>
              </a:defRPr>
            </a:lvl1pPr>
            <a:lvl2pPr marL="742950" indent="-285750">
              <a:defRPr sz="2800" u="sng">
                <a:latin typeface="Times New Roman" pitchFamily="-112" charset="0"/>
                <a:ea typeface="ＭＳ Ｐゴシック" pitchFamily="-112" charset="-128"/>
              </a:defRPr>
            </a:lvl2pPr>
            <a:lvl3pPr marL="1143000" indent="-228600">
              <a:defRPr sz="2800" u="sng">
                <a:latin typeface="Times New Roman" pitchFamily="-112" charset="0"/>
                <a:ea typeface="ＭＳ Ｐゴシック" pitchFamily="-112" charset="-128"/>
              </a:defRPr>
            </a:lvl3pPr>
            <a:lvl4pPr marL="1600200" indent="-228600">
              <a:defRPr sz="2800" u="sng">
                <a:latin typeface="Times New Roman" pitchFamily="-112" charset="0"/>
                <a:ea typeface="ＭＳ Ｐゴシック" pitchFamily="-112" charset="-128"/>
              </a:defRPr>
            </a:lvl4pPr>
            <a:lvl5pPr marL="2057400" indent="-228600">
              <a:defRPr sz="2800" u="sng">
                <a:latin typeface="Times New Roman" pitchFamily="-112" charset="0"/>
                <a:ea typeface="ＭＳ Ｐゴシック" pitchFamily="-112" charset="-128"/>
              </a:defRPr>
            </a:lvl5pPr>
            <a:lvl6pPr marL="2514600" indent="-228600" algn="ctr" eaLnBrk="0" fontAlgn="base" hangingPunct="0">
              <a:spcBef>
                <a:spcPct val="0"/>
              </a:spcBef>
              <a:spcAft>
                <a:spcPct val="0"/>
              </a:spcAft>
              <a:defRPr sz="2800" u="sng">
                <a:latin typeface="Times New Roman" pitchFamily="-112" charset="0"/>
                <a:ea typeface="ＭＳ Ｐゴシック" pitchFamily="-112" charset="-128"/>
              </a:defRPr>
            </a:lvl6pPr>
            <a:lvl7pPr marL="2971800" indent="-228600" algn="ctr" eaLnBrk="0" fontAlgn="base" hangingPunct="0">
              <a:spcBef>
                <a:spcPct val="0"/>
              </a:spcBef>
              <a:spcAft>
                <a:spcPct val="0"/>
              </a:spcAft>
              <a:defRPr sz="2800" u="sng">
                <a:latin typeface="Times New Roman" pitchFamily="-112" charset="0"/>
                <a:ea typeface="ＭＳ Ｐゴシック" pitchFamily="-112" charset="-128"/>
              </a:defRPr>
            </a:lvl7pPr>
            <a:lvl8pPr marL="3429000" indent="-228600" algn="ctr" eaLnBrk="0" fontAlgn="base" hangingPunct="0">
              <a:spcBef>
                <a:spcPct val="0"/>
              </a:spcBef>
              <a:spcAft>
                <a:spcPct val="0"/>
              </a:spcAft>
              <a:defRPr sz="2800" u="sng">
                <a:latin typeface="Times New Roman" pitchFamily="-112" charset="0"/>
                <a:ea typeface="ＭＳ Ｐゴシック" pitchFamily="-112" charset="-128"/>
              </a:defRPr>
            </a:lvl8pPr>
            <a:lvl9pPr marL="3886200" indent="-228600" algn="ctr" eaLnBrk="0" fontAlgn="base" hangingPunct="0">
              <a:spcBef>
                <a:spcPct val="0"/>
              </a:spcBef>
              <a:spcAft>
                <a:spcPct val="0"/>
              </a:spcAft>
              <a:defRPr sz="2800" u="sng">
                <a:latin typeface="Times New Roman" pitchFamily="-112" charset="0"/>
                <a:ea typeface="ＭＳ Ｐゴシック" pitchFamily="-112" charset="-128"/>
              </a:defRPr>
            </a:lvl9pPr>
          </a:lstStyle>
          <a:p>
            <a:r>
              <a:rPr lang="en-US" sz="1400" dirty="0">
                <a:solidFill>
                  <a:schemeClr val="tx1">
                    <a:lumMod val="65000"/>
                    <a:lumOff val="35000"/>
                  </a:schemeClr>
                </a:solidFill>
              </a:rPr>
              <a:t>CREATE TABLE</a:t>
            </a:r>
            <a:r>
              <a:rPr lang="en-US" sz="1400" b="0" dirty="0">
                <a:solidFill>
                  <a:schemeClr val="tx1">
                    <a:lumMod val="65000"/>
                    <a:lumOff val="35000"/>
                  </a:schemeClr>
                </a:solidFill>
              </a:rPr>
              <a:t> A (</a:t>
            </a:r>
          </a:p>
          <a:p>
            <a:r>
              <a:rPr lang="en-US" sz="1400" b="0" dirty="0">
                <a:solidFill>
                  <a:schemeClr val="tx1">
                    <a:lumMod val="65000"/>
                    <a:lumOff val="35000"/>
                  </a:schemeClr>
                </a:solidFill>
              </a:rPr>
              <a:t>  id </a:t>
            </a:r>
            <a:r>
              <a:rPr lang="en-US" sz="1400" dirty="0">
                <a:solidFill>
                  <a:schemeClr val="tx1">
                    <a:lumMod val="65000"/>
                    <a:lumOff val="35000"/>
                  </a:schemeClr>
                </a:solidFill>
              </a:rPr>
              <a:t>INT</a:t>
            </a:r>
            <a:r>
              <a:rPr lang="en-US" sz="1400" b="0" dirty="0">
                <a:solidFill>
                  <a:schemeClr val="tx1">
                    <a:lumMod val="65000"/>
                    <a:lumOff val="35000"/>
                  </a:schemeClr>
                </a:solidFill>
              </a:rPr>
              <a:t> </a:t>
            </a:r>
            <a:r>
              <a:rPr lang="en-US" sz="1400" dirty="0">
                <a:solidFill>
                  <a:schemeClr val="tx1">
                    <a:lumMod val="65000"/>
                    <a:lumOff val="35000"/>
                  </a:schemeClr>
                </a:solidFill>
              </a:rPr>
              <a:t>PRIMARY KEY</a:t>
            </a:r>
            <a:r>
              <a:rPr lang="en-US" sz="1400" b="0" dirty="0">
                <a:solidFill>
                  <a:schemeClr val="tx1">
                    <a:lumMod val="65000"/>
                    <a:lumOff val="35000"/>
                  </a:schemeClr>
                </a:solidFill>
              </a:rPr>
              <a:t>,</a:t>
            </a:r>
          </a:p>
          <a:p>
            <a:r>
              <a:rPr lang="en-US" sz="1400" b="0" dirty="0">
                <a:solidFill>
                  <a:schemeClr val="tx1">
                    <a:lumMod val="65000"/>
                    <a:lumOff val="35000"/>
                  </a:schemeClr>
                </a:solidFill>
              </a:rPr>
              <a:t>  </a:t>
            </a:r>
            <a:r>
              <a:rPr lang="en-US" sz="1400" b="0" dirty="0" err="1">
                <a:solidFill>
                  <a:schemeClr val="tx1">
                    <a:lumMod val="65000"/>
                    <a:lumOff val="35000"/>
                  </a:schemeClr>
                </a:solidFill>
              </a:rPr>
              <a:t>val</a:t>
            </a:r>
            <a:r>
              <a:rPr lang="en-US" sz="1400" b="0" dirty="0">
                <a:solidFill>
                  <a:schemeClr val="tx1">
                    <a:lumMod val="65000"/>
                    <a:lumOff val="35000"/>
                  </a:schemeClr>
                </a:solidFill>
              </a:rPr>
              <a:t> </a:t>
            </a:r>
            <a:r>
              <a:rPr lang="en-US" sz="1400" dirty="0">
                <a:solidFill>
                  <a:schemeClr val="tx1">
                    <a:lumMod val="65000"/>
                    <a:lumOff val="35000"/>
                  </a:schemeClr>
                </a:solidFill>
              </a:rPr>
              <a:t>INT</a:t>
            </a:r>
            <a:r>
              <a:rPr lang="en-US" sz="1400" b="0" dirty="0">
                <a:solidFill>
                  <a:schemeClr val="tx1">
                    <a:lumMod val="65000"/>
                    <a:lumOff val="35000"/>
                  </a:schemeClr>
                </a:solidFill>
              </a:rPr>
              <a:t> </a:t>
            </a:r>
            <a:r>
              <a:rPr lang="en-US" sz="1400" dirty="0">
                <a:solidFill>
                  <a:schemeClr val="tx1">
                    <a:lumMod val="65000"/>
                    <a:lumOff val="35000"/>
                  </a:schemeClr>
                </a:solidFill>
              </a:rPr>
              <a:t>NOT NULL </a:t>
            </a:r>
            <a:r>
              <a:rPr lang="en-US" sz="1400" b="0" dirty="0">
                <a:solidFill>
                  <a:schemeClr val="tx1">
                    <a:lumMod val="65000"/>
                    <a:lumOff val="35000"/>
                  </a:schemeClr>
                </a:solidFill>
              </a:rPr>
              <a:t>);</a:t>
            </a:r>
          </a:p>
        </p:txBody>
      </p:sp>
    </p:spTree>
    <p:extLst>
      <p:ext uri="{BB962C8B-B14F-4D97-AF65-F5344CB8AC3E}">
        <p14:creationId xmlns:p14="http://schemas.microsoft.com/office/powerpoint/2010/main" val="1105954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5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250"/>
                                        <p:tgtEl>
                                          <p:spTgt spid="10"/>
                                        </p:tgtEl>
                                      </p:cBhvr>
                                    </p:animEffect>
                                    <p:set>
                                      <p:cBhvr>
                                        <p:cTn id="12" dur="1" fill="hold">
                                          <p:stCondLst>
                                            <p:cond delay="249"/>
                                          </p:stCondLst>
                                        </p:cTn>
                                        <p:tgtEl>
                                          <p:spTgt spid="10"/>
                                        </p:tgtEl>
                                        <p:attrNameLst>
                                          <p:attrName>style.visibility</p:attrName>
                                        </p:attrNameLst>
                                      </p:cBhvr>
                                      <p:to>
                                        <p:strVal val="hidden"/>
                                      </p:to>
                                    </p:set>
                                  </p:childTnLst>
                                </p:cTn>
                              </p:par>
                              <p:par>
                                <p:cTn id="13" presetID="10" presetClass="exit" presetSubtype="0" fill="hold" grpId="1" nodeType="withEffect">
                                  <p:stCondLst>
                                    <p:cond delay="0"/>
                                  </p:stCondLst>
                                  <p:childTnLst>
                                    <p:animEffect transition="out" filter="fade">
                                      <p:cBhvr>
                                        <p:cTn id="14" dur="250"/>
                                        <p:tgtEl>
                                          <p:spTgt spid="13"/>
                                        </p:tgtEl>
                                      </p:cBhvr>
                                    </p:animEffect>
                                    <p:set>
                                      <p:cBhvr>
                                        <p:cTn id="15" dur="1" fill="hold">
                                          <p:stCondLst>
                                            <p:cond delay="249"/>
                                          </p:stCondLst>
                                        </p:cTn>
                                        <p:tgtEl>
                                          <p:spTgt spid="13"/>
                                        </p:tgtEl>
                                        <p:attrNameLst>
                                          <p:attrName>style.visibility</p:attrName>
                                        </p:attrNameLst>
                                      </p:cBhvr>
                                      <p:to>
                                        <p:strVal val="hidden"/>
                                      </p:to>
                                    </p:set>
                                  </p:childTnLst>
                                </p:cTn>
                              </p:par>
                            </p:childTnLst>
                          </p:cTn>
                        </p:par>
                        <p:par>
                          <p:cTn id="16" fill="hold">
                            <p:stCondLst>
                              <p:cond delay="25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P spid="13" grpId="1" animBg="1"/>
      <p:bldP spid="14" grpId="0" animBg="1"/>
    </p:bldLst>
  </p:timing>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IBM DB2 COST MODEL</a:t>
            </a:r>
          </a:p>
        </p:txBody>
      </p:sp>
      <p:sp>
        <p:nvSpPr>
          <p:cNvPr id="4" name="Content Placeholder 3"/>
          <p:cNvSpPr>
            <a:spLocks noGrp="1"/>
          </p:cNvSpPr>
          <p:nvPr>
            <p:ph idx="1"/>
          </p:nvPr>
        </p:nvSpPr>
        <p:spPr/>
        <p:txBody>
          <a:bodyPr/>
          <a:lstStyle/>
          <a:p>
            <a:r>
              <a:rPr lang="en-US" dirty="0"/>
              <a:t>Database characteristics in system catalogs</a:t>
            </a:r>
          </a:p>
          <a:p>
            <a:r>
              <a:rPr lang="en-US" dirty="0"/>
              <a:t>Hardware environment (</a:t>
            </a:r>
            <a:r>
              <a:rPr lang="en-US" dirty="0" err="1"/>
              <a:t>microbenchmarks</a:t>
            </a:r>
            <a:r>
              <a:rPr lang="en-US" dirty="0"/>
              <a:t>)</a:t>
            </a:r>
          </a:p>
          <a:p>
            <a:r>
              <a:rPr lang="en-US" dirty="0"/>
              <a:t>Storage device characteristics (</a:t>
            </a:r>
            <a:r>
              <a:rPr lang="en-US" dirty="0" err="1"/>
              <a:t>microbenchmarks</a:t>
            </a:r>
            <a:r>
              <a:rPr lang="en-US" dirty="0"/>
              <a:t>)</a:t>
            </a:r>
          </a:p>
          <a:p>
            <a:r>
              <a:rPr lang="en-US" dirty="0"/>
              <a:t>Communications bandwidth (distributed only)</a:t>
            </a:r>
          </a:p>
          <a:p>
            <a:r>
              <a:rPr lang="en-US" dirty="0"/>
              <a:t>Memory resources (buffer pools, sort heaps)</a:t>
            </a:r>
          </a:p>
          <a:p>
            <a:r>
              <a:rPr lang="en-US" dirty="0"/>
              <a:t>Concurrency Environment</a:t>
            </a:r>
          </a:p>
          <a:p>
            <a:pPr marL="342900" lvl="1"/>
            <a:r>
              <a:rPr lang="en-US" dirty="0"/>
              <a:t>Average number of users</a:t>
            </a:r>
          </a:p>
          <a:p>
            <a:pPr marL="342900" lvl="1"/>
            <a:r>
              <a:rPr lang="en-US" dirty="0"/>
              <a:t>Isolation level / blocking</a:t>
            </a:r>
          </a:p>
          <a:p>
            <a:pPr marL="342900" lvl="1"/>
            <a:r>
              <a:rPr lang="en-US" dirty="0"/>
              <a:t>Number of available locks</a:t>
            </a:r>
          </a:p>
        </p:txBody>
      </p:sp>
      <p:sp>
        <p:nvSpPr>
          <p:cNvPr id="6" name="Slide Number Placeholder 3">
            <a:extLst>
              <a:ext uri="{FF2B5EF4-FFF2-40B4-BE49-F238E27FC236}">
                <a16:creationId xmlns:a16="http://schemas.microsoft.com/office/drawing/2014/main" id="{5F30F367-9299-E23D-D022-3B971CC0B2FB}"/>
              </a:ext>
            </a:extLst>
          </p:cNvPr>
          <p:cNvSpPr>
            <a:spLocks noGrp="1"/>
          </p:cNvSpPr>
          <p:nvPr>
            <p:ph type="sldNum" sz="quarter" idx="4"/>
          </p:nvPr>
        </p:nvSpPr>
        <p:spPr/>
        <p:txBody>
          <a:bodyPr/>
          <a:lstStyle/>
          <a:p>
            <a:pPr algn="r"/>
            <a:fld id="{97DD1AB5-42BA-4E8A-BFEE-435884E16AAB}" type="slidenum">
              <a:rPr lang="en-US" smtClean="0"/>
              <a:pPr algn="r"/>
              <a:t>75</a:t>
            </a:fld>
            <a:endParaRPr lang="en-US" dirty="0"/>
          </a:p>
        </p:txBody>
      </p:sp>
      <p:sp>
        <p:nvSpPr>
          <p:cNvPr id="5" name="TextBox 4"/>
          <p:cNvSpPr txBox="1"/>
          <p:nvPr/>
        </p:nvSpPr>
        <p:spPr>
          <a:xfrm>
            <a:off x="7923987" y="4804946"/>
            <a:ext cx="1220013" cy="338554"/>
          </a:xfrm>
          <a:prstGeom prst="rect">
            <a:avLst/>
          </a:prstGeom>
          <a:noFill/>
        </p:spPr>
        <p:txBody>
          <a:bodyPr wrap="none" lIns="0" tIns="0" rIns="73152" bIns="182880" rtlCol="0">
            <a:spAutoFit/>
          </a:bodyPr>
          <a:lstStyle>
            <a:defPPr>
              <a:defRPr lang="en-US"/>
            </a:defPPr>
            <a:lvl1pPr lvl="0" algn="r">
              <a:defRPr kumimoji="0" sz="1000" b="0" i="0" u="none" strike="noStrike" cap="none" spc="0" normalizeH="0" baseline="0">
                <a:ln>
                  <a:noFill/>
                </a:ln>
                <a:solidFill>
                  <a:prstClr val="black">
                    <a:lumMod val="75000"/>
                    <a:lumOff val="25000"/>
                  </a:prstClr>
                </a:solidFill>
                <a:effectLst/>
                <a:uLnTx/>
                <a:uFillTx/>
                <a:latin typeface="Lato" panose="020F0502020204030203" pitchFamily="34" charset="0"/>
              </a:defRPr>
            </a:lvl1pPr>
          </a:lstStyle>
          <a:p>
            <a:r>
              <a:rPr lang="en-US" dirty="0"/>
              <a:t>Source: </a:t>
            </a:r>
            <a:r>
              <a:rPr lang="en-US" dirty="0">
                <a:hlinkClick r:id="rId3"/>
              </a:rPr>
              <a:t>Guy </a:t>
            </a:r>
            <a:r>
              <a:rPr lang="en-US" dirty="0" err="1">
                <a:hlinkClick r:id="rId3"/>
              </a:rPr>
              <a:t>Lohman</a:t>
            </a:r>
            <a:endParaRPr lang="en-US" dirty="0"/>
          </a:p>
        </p:txBody>
      </p:sp>
    </p:spTree>
    <p:extLst>
      <p:ext uri="{BB962C8B-B14F-4D97-AF65-F5344CB8AC3E}">
        <p14:creationId xmlns:p14="http://schemas.microsoft.com/office/powerpoint/2010/main" val="10997340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9BE067-BF7A-4732-8312-AF3444FBB3AB}"/>
              </a:ext>
            </a:extLst>
          </p:cNvPr>
          <p:cNvSpPr>
            <a:spLocks noGrp="1"/>
          </p:cNvSpPr>
          <p:nvPr>
            <p:ph type="title"/>
          </p:nvPr>
        </p:nvSpPr>
        <p:spPr/>
        <p:txBody>
          <a:bodyPr/>
          <a:lstStyle/>
          <a:p>
            <a:r>
              <a:rPr lang="en-US" dirty="0"/>
              <a:t>Today's Agenda</a:t>
            </a:r>
          </a:p>
        </p:txBody>
      </p:sp>
      <p:sp>
        <p:nvSpPr>
          <p:cNvPr id="4" name="Content Placeholder 3">
            <a:extLst>
              <a:ext uri="{FF2B5EF4-FFF2-40B4-BE49-F238E27FC236}">
                <a16:creationId xmlns:a16="http://schemas.microsoft.com/office/drawing/2014/main" id="{78B5587B-EBA5-48F1-AE16-81CBE6D583A6}"/>
              </a:ext>
            </a:extLst>
          </p:cNvPr>
          <p:cNvSpPr>
            <a:spLocks noGrp="1"/>
          </p:cNvSpPr>
          <p:nvPr>
            <p:ph idx="1"/>
          </p:nvPr>
        </p:nvSpPr>
        <p:spPr>
          <a:xfrm>
            <a:off x="1371600" y="971550"/>
            <a:ext cx="6400800" cy="3429000"/>
          </a:xfrm>
        </p:spPr>
        <p:txBody>
          <a:bodyPr/>
          <a:lstStyle/>
          <a:p>
            <a:r>
              <a:rPr lang="en-US" dirty="0"/>
              <a:t>Background</a:t>
            </a:r>
          </a:p>
          <a:p>
            <a:r>
              <a:rPr lang="en-US" dirty="0"/>
              <a:t>Heuristic / Ruled-based Optimization</a:t>
            </a:r>
          </a:p>
          <a:p>
            <a:r>
              <a:rPr lang="en-US" dirty="0"/>
              <a:t>Cost-based Optimization</a:t>
            </a:r>
          </a:p>
          <a:p>
            <a:r>
              <a:rPr lang="en-US" dirty="0"/>
              <a:t>Cost Model Estimation</a:t>
            </a:r>
          </a:p>
          <a:p>
            <a:endParaRPr lang="en-US" dirty="0"/>
          </a:p>
          <a:p>
            <a:r>
              <a:rPr lang="en-US" b="1" dirty="0">
                <a:solidFill>
                  <a:schemeClr val="accent1"/>
                </a:solidFill>
              </a:rPr>
              <a:t>Warning #1: This is hard.</a:t>
            </a:r>
            <a:endParaRPr lang="en-US" sz="1050" b="1" dirty="0">
              <a:solidFill>
                <a:schemeClr val="accent1"/>
              </a:solidFill>
            </a:endParaRPr>
          </a:p>
          <a:p>
            <a:r>
              <a:rPr lang="en-US" b="1" dirty="0">
                <a:solidFill>
                  <a:schemeClr val="accent1"/>
                </a:solidFill>
              </a:rPr>
              <a:t>Warning #2: There could be a whole course in this, we have one lecture.</a:t>
            </a:r>
          </a:p>
        </p:txBody>
      </p:sp>
      <p:sp>
        <p:nvSpPr>
          <p:cNvPr id="5" name="Slide Number Placeholder 3" descr=" 5">
            <a:extLst>
              <a:ext uri="{FF2B5EF4-FFF2-40B4-BE49-F238E27FC236}">
                <a16:creationId xmlns:a16="http://schemas.microsoft.com/office/drawing/2014/main" id="{BF76F97E-B36A-058B-1421-3067988A0B4E}"/>
              </a:ext>
            </a:extLst>
          </p:cNvPr>
          <p:cNvSpPr txBox="1">
            <a:spLocks/>
          </p:cNvSpPr>
          <p:nvPr/>
        </p:nvSpPr>
        <p:spPr>
          <a:xfrm>
            <a:off x="8778240" y="0"/>
            <a:ext cx="365760" cy="273844"/>
          </a:xfrm>
          <a:prstGeom prst="rect">
            <a:avLst/>
          </a:prstGeom>
          <a:solidFill>
            <a:schemeClr val="bg1">
              <a:lumMod val="50000"/>
            </a:schemeClr>
          </a:solidFill>
        </p:spPr>
        <p:txBody>
          <a:bodyPr vert="horz" wrap="square" lIns="0" tIns="45720" rIns="45720" bIns="45720" rtlCol="0" anchor="ctr"/>
          <a:lstStyle>
            <a:defPPr>
              <a:defRPr lang="en-US"/>
            </a:defPPr>
            <a:lvl1pPr algn="r">
              <a:defRPr sz="1200">
                <a:solidFill>
                  <a:schemeClr val="bg1">
                    <a:lumMod val="95000"/>
                  </a:schemeClr>
                </a:solidFill>
                <a:latin typeface="Consolas" panose="020B0609020204030204" pitchFamily="49"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97DD1AB5-42BA-4E8A-BFEE-435884E16AAB}" type="slidenum">
              <a:rPr kumimoji="0" lang="en-US" sz="1200" b="0" i="0" u="none" strike="noStrike" kern="1200" cap="none" spc="0" normalizeH="0" baseline="0" noProof="0">
                <a:ln>
                  <a:noFill/>
                </a:ln>
                <a:solidFill>
                  <a:prstClr val="white">
                    <a:lumMod val="95000"/>
                  </a:prstClr>
                </a:solidFill>
                <a:effectLst/>
                <a:uLnTx/>
                <a:uFillTx/>
                <a:latin typeface="Consolas" panose="020B0609020204030204" pitchFamily="49"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white">
                  <a:lumMod val="95000"/>
                </a:prstClr>
              </a:solidFill>
              <a:effectLst/>
              <a:uLnTx/>
              <a:uFillTx/>
              <a:latin typeface="Consolas" panose="020B0609020204030204" pitchFamily="49" charset="0"/>
              <a:ea typeface="+mn-ea"/>
              <a:cs typeface="+mn-cs"/>
            </a:endParaRPr>
          </a:p>
        </p:txBody>
      </p:sp>
    </p:spTree>
    <p:extLst>
      <p:ext uri="{BB962C8B-B14F-4D97-AF65-F5344CB8AC3E}">
        <p14:creationId xmlns:p14="http://schemas.microsoft.com/office/powerpoint/2010/main" val="3780288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animEffect transition="in" filter="fade">
                                      <p:cBhvr>
                                        <p:cTn id="7" dur="250"/>
                                        <p:tgtEl>
                                          <p:spTgt spid="4">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6" end="6"/>
                                            </p:txEl>
                                          </p:spTgt>
                                        </p:tgtEl>
                                        <p:attrNameLst>
                                          <p:attrName>style.visibility</p:attrName>
                                        </p:attrNameLst>
                                      </p:cBhvr>
                                      <p:to>
                                        <p:strVal val="visible"/>
                                      </p:to>
                                    </p:set>
                                    <p:animEffect transition="in" filter="fade">
                                      <p:cBhvr>
                                        <p:cTn id="12" dur="25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a:t>Architecture Overview</a:t>
            </a:r>
          </a:p>
        </p:txBody>
      </p:sp>
      <p:sp>
        <p:nvSpPr>
          <p:cNvPr id="10" name="Slide Number Placeholder 3">
            <a:extLst>
              <a:ext uri="{FF2B5EF4-FFF2-40B4-BE49-F238E27FC236}">
                <a16:creationId xmlns:a16="http://schemas.microsoft.com/office/drawing/2014/main" id="{C087E5D7-BC69-7852-4374-ABE72D405142}"/>
              </a:ext>
            </a:extLst>
          </p:cNvPr>
          <p:cNvSpPr>
            <a:spLocks noGrp="1"/>
          </p:cNvSpPr>
          <p:nvPr>
            <p:ph type="sldNum" sz="quarter" idx="4"/>
          </p:nvPr>
        </p:nvSpPr>
        <p:spPr/>
        <p:txBody>
          <a:bodyPr/>
          <a:lstStyle/>
          <a:p>
            <a:pPr algn="r"/>
            <a:fld id="{97DD1AB5-42BA-4E8A-BFEE-435884E16AAB}" type="slidenum">
              <a:rPr lang="en-US" smtClean="0"/>
              <a:pPr algn="r"/>
              <a:t>9</a:t>
            </a:fld>
            <a:endParaRPr lang="en-US" dirty="0"/>
          </a:p>
        </p:txBody>
      </p:sp>
      <p:sp>
        <p:nvSpPr>
          <p:cNvPr id="9" name="Text Box 4"/>
          <p:cNvSpPr txBox="1">
            <a:spLocks noChangeArrowheads="1"/>
          </p:cNvSpPr>
          <p:nvPr/>
        </p:nvSpPr>
        <p:spPr bwMode="auto">
          <a:xfrm>
            <a:off x="716280" y="2560606"/>
            <a:ext cx="1645920" cy="548640"/>
          </a:xfrm>
          <a:prstGeom prst="rect">
            <a:avLst/>
          </a:prstGeom>
          <a:solidFill>
            <a:schemeClr val="tx1">
              <a:lumMod val="75000"/>
              <a:lumOff val="25000"/>
            </a:schemeClr>
          </a:solidFill>
          <a:ln w="9525">
            <a:noFill/>
            <a:prstDash val="solid"/>
            <a:miter lim="800000"/>
            <a:headEnd/>
            <a:tailEnd/>
          </a:ln>
          <a:effectLst/>
        </p:spPr>
        <p:txBody>
          <a:bodyPr lIns="45720" tIns="45720" rIns="45720" bIns="45720" anchor="ctr" anchorCtr="0"/>
          <a:lstStyle/>
          <a:p>
            <a:pPr algn="ctr" eaLnBrk="0" hangingPunct="0">
              <a:lnSpc>
                <a:spcPct val="85000"/>
              </a:lnSpc>
              <a:defRPr/>
            </a:pPr>
            <a:r>
              <a:rPr lang="en-US" sz="2800" b="1" i="1" u="none" dirty="0">
                <a:solidFill>
                  <a:schemeClr val="bg1"/>
                </a:solidFill>
                <a:latin typeface="Crimson Text" pitchFamily="2" charset="0"/>
                <a:ea typeface="DejaVu Sans Mono" pitchFamily="49" charset="0"/>
                <a:cs typeface="DejaVu Sans Mono" pitchFamily="49" charset="0"/>
              </a:rPr>
              <a:t>Parser</a:t>
            </a:r>
          </a:p>
        </p:txBody>
      </p:sp>
      <p:pic>
        <p:nvPicPr>
          <p:cNvPr id="18" name="Picture 17"/>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57497" y="1101532"/>
            <a:ext cx="619661" cy="731520"/>
          </a:xfrm>
          <a:prstGeom prst="rect">
            <a:avLst/>
          </a:prstGeom>
        </p:spPr>
      </p:pic>
      <p:pic>
        <p:nvPicPr>
          <p:cNvPr id="23" name="Picture 22"/>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199152" y="3850017"/>
            <a:ext cx="731520" cy="730197"/>
          </a:xfrm>
          <a:prstGeom prst="rect">
            <a:avLst/>
          </a:prstGeom>
        </p:spPr>
      </p:pic>
      <p:cxnSp>
        <p:nvCxnSpPr>
          <p:cNvPr id="37" name="Straight Connector 35"/>
          <p:cNvCxnSpPr>
            <a:cxnSpLocks noChangeShapeType="1"/>
            <a:stCxn id="9" idx="2"/>
            <a:endCxn id="25" idx="1"/>
          </p:cNvCxnSpPr>
          <p:nvPr/>
        </p:nvCxnSpPr>
        <p:spPr bwMode="auto">
          <a:xfrm rot="16200000" flipH="1">
            <a:off x="1796120" y="2852365"/>
            <a:ext cx="596802" cy="1110563"/>
          </a:xfrm>
          <a:prstGeom prst="bentConnector2">
            <a:avLst/>
          </a:prstGeom>
          <a:noFill/>
          <a:ln w="57150" algn="ctr">
            <a:solidFill>
              <a:schemeClr val="tx1">
                <a:lumMod val="65000"/>
                <a:lumOff val="35000"/>
              </a:schemeClr>
            </a:solidFill>
            <a:round/>
            <a:headEnd type="none" w="sm" len="sm"/>
            <a:tailEnd type="triangle" w="med" len="med"/>
          </a:ln>
          <a:extLst>
            <a:ext uri="{909E8E84-426E-40DD-AFC4-6F175D3DCCD1}">
              <a14:hiddenFill xmlns:a14="http://schemas.microsoft.com/office/drawing/2010/main">
                <a:noFill/>
              </a14:hiddenFill>
            </a:ext>
          </a:extLst>
        </p:spPr>
      </p:cxnSp>
      <p:grpSp>
        <p:nvGrpSpPr>
          <p:cNvPr id="8" name="Group 7">
            <a:extLst>
              <a:ext uri="{FF2B5EF4-FFF2-40B4-BE49-F238E27FC236}">
                <a16:creationId xmlns:a16="http://schemas.microsoft.com/office/drawing/2014/main" id="{03A25060-4622-40F3-8E49-2ADC28671716}"/>
              </a:ext>
            </a:extLst>
          </p:cNvPr>
          <p:cNvGrpSpPr/>
          <p:nvPr/>
        </p:nvGrpSpPr>
        <p:grpSpPr>
          <a:xfrm>
            <a:off x="2960132" y="1176744"/>
            <a:ext cx="1535668" cy="861606"/>
            <a:chOff x="2743200" y="1200150"/>
            <a:chExt cx="1535668" cy="861606"/>
          </a:xfrm>
        </p:grpSpPr>
        <p:sp>
          <p:nvSpPr>
            <p:cNvPr id="46" name="TextBox 15"/>
            <p:cNvSpPr txBox="1">
              <a:spLocks noChangeArrowheads="1"/>
            </p:cNvSpPr>
            <p:nvPr/>
          </p:nvSpPr>
          <p:spPr bwMode="auto">
            <a:xfrm>
              <a:off x="2743200" y="1465820"/>
              <a:ext cx="655078" cy="36317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algn="r" eaLnBrk="0" hangingPunct="0">
                <a:lnSpc>
                  <a:spcPct val="70000"/>
                </a:lnSpc>
                <a:defRPr sz="1600" b="1" i="1">
                  <a:solidFill>
                    <a:srgbClr val="EF3E42"/>
                  </a:solidFill>
                  <a:latin typeface="Crimson Text" pitchFamily="2" charset="0"/>
                  <a:ea typeface="ＭＳ Ｐゴシック" charset="-128"/>
                </a:defRPr>
              </a:lvl1pPr>
            </a:lstStyle>
            <a:p>
              <a:r>
                <a:rPr lang="en-US" dirty="0">
                  <a:solidFill>
                    <a:schemeClr val="accent1"/>
                  </a:solidFill>
                </a:rPr>
                <a:t>System</a:t>
              </a:r>
            </a:p>
            <a:p>
              <a:r>
                <a:rPr lang="en-US" dirty="0">
                  <a:solidFill>
                    <a:schemeClr val="accent1"/>
                  </a:solidFill>
                </a:rPr>
                <a:t>Catalog</a:t>
              </a:r>
            </a:p>
          </p:txBody>
        </p:sp>
        <p:grpSp>
          <p:nvGrpSpPr>
            <p:cNvPr id="89" name="Group 88"/>
            <p:cNvGrpSpPr/>
            <p:nvPr/>
          </p:nvGrpSpPr>
          <p:grpSpPr>
            <a:xfrm>
              <a:off x="3474478" y="1200150"/>
              <a:ext cx="804390" cy="861606"/>
              <a:chOff x="4093605" y="1182973"/>
              <a:chExt cx="804390" cy="861606"/>
            </a:xfrm>
          </p:grpSpPr>
          <p:grpSp>
            <p:nvGrpSpPr>
              <p:cNvPr id="42" name="Group 41"/>
              <p:cNvGrpSpPr/>
              <p:nvPr/>
            </p:nvGrpSpPr>
            <p:grpSpPr>
              <a:xfrm>
                <a:off x="4265481" y="1986376"/>
                <a:ext cx="460639" cy="45719"/>
                <a:chOff x="4724400" y="2109306"/>
                <a:chExt cx="460639" cy="45719"/>
              </a:xfrm>
            </p:grpSpPr>
            <p:sp>
              <p:nvSpPr>
                <p:cNvPr id="41" name="Rectangle 40"/>
                <p:cNvSpPr/>
                <p:nvPr/>
              </p:nvSpPr>
              <p:spPr>
                <a:xfrm>
                  <a:off x="4724400" y="2109306"/>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5105400" y="2109306"/>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2" name="Picture 21"/>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093605" y="1182973"/>
                <a:ext cx="804390" cy="861606"/>
              </a:xfrm>
              <a:prstGeom prst="rect">
                <a:avLst/>
              </a:prstGeom>
            </p:spPr>
          </p:pic>
        </p:grpSp>
      </p:grpSp>
      <p:cxnSp>
        <p:nvCxnSpPr>
          <p:cNvPr id="59" name="Straight Connector 35"/>
          <p:cNvCxnSpPr>
            <a:cxnSpLocks noChangeShapeType="1"/>
            <a:stCxn id="22" idx="2"/>
            <a:endCxn id="58" idx="0"/>
          </p:cNvCxnSpPr>
          <p:nvPr/>
        </p:nvCxnSpPr>
        <p:spPr bwMode="auto">
          <a:xfrm rot="5400000">
            <a:off x="3254704" y="2592827"/>
            <a:ext cx="1393378" cy="284424"/>
          </a:xfrm>
          <a:prstGeom prst="curvedConnector3">
            <a:avLst>
              <a:gd name="adj1" fmla="val 50000"/>
            </a:avLst>
          </a:prstGeom>
          <a:noFill/>
          <a:ln w="3810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grpSp>
        <p:nvGrpSpPr>
          <p:cNvPr id="28" name="Group 27">
            <a:extLst>
              <a:ext uri="{FF2B5EF4-FFF2-40B4-BE49-F238E27FC236}">
                <a16:creationId xmlns:a16="http://schemas.microsoft.com/office/drawing/2014/main" id="{BA731712-4A83-45D5-994A-B4571E946887}"/>
              </a:ext>
            </a:extLst>
          </p:cNvPr>
          <p:cNvGrpSpPr/>
          <p:nvPr/>
        </p:nvGrpSpPr>
        <p:grpSpPr>
          <a:xfrm>
            <a:off x="6712393" y="594935"/>
            <a:ext cx="1669607" cy="1100515"/>
            <a:chOff x="6712393" y="594935"/>
            <a:chExt cx="1669607" cy="1100515"/>
          </a:xfrm>
        </p:grpSpPr>
        <p:sp>
          <p:nvSpPr>
            <p:cNvPr id="64" name="TextBox 15"/>
            <p:cNvSpPr txBox="1">
              <a:spLocks noChangeArrowheads="1"/>
            </p:cNvSpPr>
            <p:nvPr/>
          </p:nvSpPr>
          <p:spPr bwMode="auto">
            <a:xfrm>
              <a:off x="6712393" y="1115444"/>
              <a:ext cx="981073" cy="36317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algn="r" eaLnBrk="0" hangingPunct="0">
                <a:lnSpc>
                  <a:spcPct val="70000"/>
                </a:lnSpc>
                <a:defRPr sz="1600" b="1" i="1">
                  <a:solidFill>
                    <a:srgbClr val="EF3E42"/>
                  </a:solidFill>
                  <a:latin typeface="Crimson Text" pitchFamily="2" charset="0"/>
                  <a:ea typeface="ＭＳ Ｐゴシック" charset="-128"/>
                </a:defRPr>
              </a:lvl1pPr>
            </a:lstStyle>
            <a:p>
              <a:r>
                <a:rPr lang="en-US" dirty="0">
                  <a:solidFill>
                    <a:schemeClr val="accent1"/>
                  </a:solidFill>
                </a:rPr>
                <a:t>Cost</a:t>
              </a:r>
            </a:p>
            <a:p>
              <a:r>
                <a:rPr lang="en-US" dirty="0">
                  <a:solidFill>
                    <a:schemeClr val="accent1"/>
                  </a:solidFill>
                </a:rPr>
                <a:t>Model</a:t>
              </a:r>
            </a:p>
          </p:txBody>
        </p:sp>
        <p:grpSp>
          <p:nvGrpSpPr>
            <p:cNvPr id="88" name="Group 87"/>
            <p:cNvGrpSpPr/>
            <p:nvPr/>
          </p:nvGrpSpPr>
          <p:grpSpPr>
            <a:xfrm>
              <a:off x="7768167" y="594935"/>
              <a:ext cx="613833" cy="1100515"/>
              <a:chOff x="7232674" y="928775"/>
              <a:chExt cx="613833" cy="1100515"/>
            </a:xfrm>
          </p:grpSpPr>
          <p:grpSp>
            <p:nvGrpSpPr>
              <p:cNvPr id="68" name="Group 67"/>
              <p:cNvGrpSpPr/>
              <p:nvPr/>
            </p:nvGrpSpPr>
            <p:grpSpPr>
              <a:xfrm>
                <a:off x="7309271" y="1983571"/>
                <a:ext cx="460639" cy="45719"/>
                <a:chOff x="4724400" y="2109306"/>
                <a:chExt cx="460639" cy="45719"/>
              </a:xfrm>
            </p:grpSpPr>
            <p:sp>
              <p:nvSpPr>
                <p:cNvPr id="69" name="Rectangle 68"/>
                <p:cNvSpPr/>
                <p:nvPr/>
              </p:nvSpPr>
              <p:spPr>
                <a:xfrm>
                  <a:off x="4724400" y="2109306"/>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a:off x="5105400" y="2109306"/>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0" name="Picture 29"/>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232674" y="928775"/>
                <a:ext cx="613833" cy="1096130"/>
              </a:xfrm>
              <a:prstGeom prst="rect">
                <a:avLst/>
              </a:prstGeom>
            </p:spPr>
          </p:pic>
        </p:grpSp>
      </p:grpSp>
      <p:cxnSp>
        <p:nvCxnSpPr>
          <p:cNvPr id="77" name="Straight Connector 35"/>
          <p:cNvCxnSpPr>
            <a:cxnSpLocks noChangeShapeType="1"/>
            <a:stCxn id="30" idx="2"/>
            <a:endCxn id="26" idx="0"/>
          </p:cNvCxnSpPr>
          <p:nvPr/>
        </p:nvCxnSpPr>
        <p:spPr bwMode="auto">
          <a:xfrm rot="5400000">
            <a:off x="7550174" y="1705803"/>
            <a:ext cx="539649" cy="510172"/>
          </a:xfrm>
          <a:prstGeom prst="curvedConnector3">
            <a:avLst>
              <a:gd name="adj1" fmla="val 50000"/>
            </a:avLst>
          </a:prstGeom>
          <a:noFill/>
          <a:ln w="3810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80" name="Straight Connector 35"/>
          <p:cNvCxnSpPr>
            <a:cxnSpLocks noChangeShapeType="1"/>
            <a:stCxn id="93" idx="2"/>
            <a:endCxn id="72" idx="0"/>
          </p:cNvCxnSpPr>
          <p:nvPr/>
        </p:nvCxnSpPr>
        <p:spPr bwMode="auto">
          <a:xfrm>
            <a:off x="4495799" y="1455157"/>
            <a:ext cx="2605982" cy="775557"/>
          </a:xfrm>
          <a:prstGeom prst="curvedConnector2">
            <a:avLst/>
          </a:prstGeom>
          <a:noFill/>
          <a:ln w="38100" algn="ctr">
            <a:solidFill>
              <a:schemeClr val="accent1"/>
            </a:solidFill>
            <a:round/>
            <a:headEnd type="none" w="sm" len="sm"/>
            <a:tailEnd type="triangle" w="med" len="med"/>
          </a:ln>
          <a:extLst>
            <a:ext uri="{909E8E84-426E-40DD-AFC4-6F175D3DCCD1}">
              <a14:hiddenFill xmlns:a14="http://schemas.microsoft.com/office/drawing/2010/main">
                <a:noFill/>
              </a14:hiddenFill>
            </a:ext>
          </a:extLst>
        </p:spPr>
      </p:cxnSp>
      <p:cxnSp>
        <p:nvCxnSpPr>
          <p:cNvPr id="40" name="Straight Connector 35"/>
          <p:cNvCxnSpPr>
            <a:cxnSpLocks noChangeShapeType="1"/>
            <a:stCxn id="25" idx="3"/>
            <a:endCxn id="26" idx="1"/>
          </p:cNvCxnSpPr>
          <p:nvPr/>
        </p:nvCxnSpPr>
        <p:spPr bwMode="auto">
          <a:xfrm flipV="1">
            <a:off x="4295723" y="2505034"/>
            <a:ext cx="2446229" cy="1201014"/>
          </a:xfrm>
          <a:prstGeom prst="bentConnector3">
            <a:avLst>
              <a:gd name="adj1" fmla="val 50000"/>
            </a:avLst>
          </a:prstGeom>
          <a:noFill/>
          <a:ln w="57150" algn="ctr">
            <a:solidFill>
              <a:schemeClr val="tx1">
                <a:lumMod val="65000"/>
                <a:lumOff val="35000"/>
              </a:schemeClr>
            </a:solidFill>
            <a:round/>
            <a:headEnd type="none" w="sm" len="sm"/>
            <a:tailEnd type="triangle" w="med" len="med"/>
          </a:ln>
          <a:extLst>
            <a:ext uri="{909E8E84-426E-40DD-AFC4-6F175D3DCCD1}">
              <a14:hiddenFill xmlns:a14="http://schemas.microsoft.com/office/drawing/2010/main">
                <a:noFill/>
              </a14:hiddenFill>
            </a:ext>
          </a:extLst>
        </p:spPr>
      </p:cxnSp>
      <p:grpSp>
        <p:nvGrpSpPr>
          <p:cNvPr id="90" name="Group 89"/>
          <p:cNvGrpSpPr/>
          <p:nvPr/>
        </p:nvGrpSpPr>
        <p:grpSpPr>
          <a:xfrm>
            <a:off x="2649803" y="3431728"/>
            <a:ext cx="1645920" cy="548640"/>
            <a:chOff x="3210626" y="2564554"/>
            <a:chExt cx="1645920" cy="548640"/>
          </a:xfrm>
        </p:grpSpPr>
        <p:grpSp>
          <p:nvGrpSpPr>
            <p:cNvPr id="54" name="Group 53"/>
            <p:cNvGrpSpPr/>
            <p:nvPr/>
          </p:nvGrpSpPr>
          <p:grpSpPr>
            <a:xfrm>
              <a:off x="3657350" y="2564554"/>
              <a:ext cx="752473" cy="45719"/>
              <a:chOff x="4432566" y="2109306"/>
              <a:chExt cx="752473" cy="45719"/>
            </a:xfrm>
          </p:grpSpPr>
          <p:sp>
            <p:nvSpPr>
              <p:cNvPr id="55" name="Rectangle 54"/>
              <p:cNvSpPr/>
              <p:nvPr/>
            </p:nvSpPr>
            <p:spPr>
              <a:xfrm>
                <a:off x="4432566" y="2109306"/>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a:off x="5105400" y="2109306"/>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Text Box 4"/>
            <p:cNvSpPr txBox="1">
              <a:spLocks noChangeArrowheads="1"/>
            </p:cNvSpPr>
            <p:nvPr/>
          </p:nvSpPr>
          <p:spPr bwMode="auto">
            <a:xfrm>
              <a:off x="3210626" y="2564554"/>
              <a:ext cx="1645920" cy="548640"/>
            </a:xfrm>
            <a:prstGeom prst="rect">
              <a:avLst/>
            </a:prstGeom>
            <a:solidFill>
              <a:schemeClr val="tx1">
                <a:lumMod val="75000"/>
                <a:lumOff val="25000"/>
              </a:schemeClr>
            </a:solidFill>
            <a:ln w="9525">
              <a:noFill/>
              <a:prstDash val="solid"/>
              <a:miter lim="800000"/>
              <a:headEnd/>
              <a:tailEnd/>
            </a:ln>
            <a:effectLst/>
          </p:spPr>
          <p:txBody>
            <a:bodyPr lIns="45720" tIns="45720" rIns="45720" bIns="45720" anchor="ctr" anchorCtr="0"/>
            <a:lstStyle/>
            <a:p>
              <a:pPr algn="ctr" eaLnBrk="0" hangingPunct="0">
                <a:lnSpc>
                  <a:spcPct val="85000"/>
                </a:lnSpc>
                <a:defRPr/>
              </a:pPr>
              <a:r>
                <a:rPr lang="en-US" sz="2800" b="1" i="1" u="none" dirty="0">
                  <a:solidFill>
                    <a:schemeClr val="bg1"/>
                  </a:solidFill>
                  <a:latin typeface="Crimson Text" pitchFamily="2" charset="0"/>
                  <a:ea typeface="DejaVu Sans Mono" pitchFamily="49" charset="0"/>
                  <a:cs typeface="DejaVu Sans Mono" pitchFamily="49" charset="0"/>
                </a:rPr>
                <a:t>Binder</a:t>
              </a:r>
            </a:p>
          </p:txBody>
        </p:sp>
      </p:grpSp>
      <p:grpSp>
        <p:nvGrpSpPr>
          <p:cNvPr id="91" name="Group 90"/>
          <p:cNvGrpSpPr/>
          <p:nvPr/>
        </p:nvGrpSpPr>
        <p:grpSpPr>
          <a:xfrm>
            <a:off x="6741952" y="2230714"/>
            <a:ext cx="1645920" cy="548640"/>
            <a:chOff x="6395973" y="2564554"/>
            <a:chExt cx="1645920" cy="548640"/>
          </a:xfrm>
        </p:grpSpPr>
        <p:grpSp>
          <p:nvGrpSpPr>
            <p:cNvPr id="85" name="Group 84"/>
            <p:cNvGrpSpPr/>
            <p:nvPr/>
          </p:nvGrpSpPr>
          <p:grpSpPr>
            <a:xfrm>
              <a:off x="6715982" y="2564554"/>
              <a:ext cx="1005903" cy="45719"/>
              <a:chOff x="6842697" y="2564554"/>
              <a:chExt cx="1005903" cy="45719"/>
            </a:xfrm>
          </p:grpSpPr>
          <p:sp>
            <p:nvSpPr>
              <p:cNvPr id="72" name="Rectangle 71"/>
              <p:cNvSpPr/>
              <p:nvPr/>
            </p:nvSpPr>
            <p:spPr>
              <a:xfrm>
                <a:off x="6842697" y="2564554"/>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p:cNvSpPr/>
              <p:nvPr/>
            </p:nvSpPr>
            <p:spPr>
              <a:xfrm>
                <a:off x="7768961" y="2564554"/>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p:cNvSpPr/>
              <p:nvPr/>
            </p:nvSpPr>
            <p:spPr>
              <a:xfrm>
                <a:off x="7305829" y="2564554"/>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 Box 4"/>
            <p:cNvSpPr txBox="1">
              <a:spLocks noChangeArrowheads="1"/>
            </p:cNvSpPr>
            <p:nvPr/>
          </p:nvSpPr>
          <p:spPr bwMode="auto">
            <a:xfrm>
              <a:off x="6395973" y="2564554"/>
              <a:ext cx="1645920" cy="548640"/>
            </a:xfrm>
            <a:prstGeom prst="rect">
              <a:avLst/>
            </a:prstGeom>
            <a:solidFill>
              <a:schemeClr val="tx1">
                <a:lumMod val="75000"/>
                <a:lumOff val="25000"/>
              </a:schemeClr>
            </a:solidFill>
            <a:ln w="9525">
              <a:noFill/>
              <a:prstDash val="solid"/>
              <a:miter lim="800000"/>
              <a:headEnd/>
              <a:tailEnd/>
            </a:ln>
            <a:effectLst/>
          </p:spPr>
          <p:txBody>
            <a:bodyPr lIns="45720" tIns="45720" rIns="45720" bIns="45720" anchor="ctr" anchorCtr="0"/>
            <a:lstStyle/>
            <a:p>
              <a:pPr algn="ctr" eaLnBrk="0" hangingPunct="0">
                <a:lnSpc>
                  <a:spcPct val="85000"/>
                </a:lnSpc>
                <a:defRPr/>
              </a:pPr>
              <a:r>
                <a:rPr lang="en-US" sz="2800" b="1" i="1" u="none" dirty="0">
                  <a:solidFill>
                    <a:schemeClr val="bg1"/>
                  </a:solidFill>
                  <a:latin typeface="Crimson Text" pitchFamily="2" charset="0"/>
                  <a:ea typeface="DejaVu Sans Mono" pitchFamily="49" charset="0"/>
                  <a:cs typeface="DejaVu Sans Mono" pitchFamily="49" charset="0"/>
                </a:rPr>
                <a:t>Optimizer</a:t>
              </a:r>
            </a:p>
          </p:txBody>
        </p:sp>
      </p:grpSp>
      <p:cxnSp>
        <p:nvCxnSpPr>
          <p:cNvPr id="56" name="Straight Connector 35">
            <a:extLst>
              <a:ext uri="{FF2B5EF4-FFF2-40B4-BE49-F238E27FC236}">
                <a16:creationId xmlns:a16="http://schemas.microsoft.com/office/drawing/2014/main" id="{80219C5D-B55B-469F-A722-830867A87C3B}"/>
              </a:ext>
            </a:extLst>
          </p:cNvPr>
          <p:cNvCxnSpPr>
            <a:cxnSpLocks noChangeShapeType="1"/>
            <a:stCxn id="18" idx="2"/>
          </p:cNvCxnSpPr>
          <p:nvPr/>
        </p:nvCxnSpPr>
        <p:spPr bwMode="auto">
          <a:xfrm flipH="1">
            <a:off x="1666585" y="1833052"/>
            <a:ext cx="743" cy="725151"/>
          </a:xfrm>
          <a:prstGeom prst="straightConnector1">
            <a:avLst/>
          </a:prstGeom>
          <a:noFill/>
          <a:ln w="57150" algn="ctr">
            <a:solidFill>
              <a:schemeClr val="tx1">
                <a:lumMod val="65000"/>
                <a:lumOff val="35000"/>
              </a:schemeClr>
            </a:solidFill>
            <a:round/>
            <a:headEnd type="none" w="sm" len="sm"/>
            <a:tailEnd type="triangle" w="med" len="med"/>
          </a:ln>
          <a:extLst>
            <a:ext uri="{909E8E84-426E-40DD-AFC4-6F175D3DCCD1}">
              <a14:hiddenFill xmlns:a14="http://schemas.microsoft.com/office/drawing/2010/main">
                <a:noFill/>
              </a14:hiddenFill>
            </a:ext>
          </a:extLst>
        </p:spPr>
      </p:cxnSp>
      <p:grpSp>
        <p:nvGrpSpPr>
          <p:cNvPr id="4" name="Group 3">
            <a:extLst>
              <a:ext uri="{FF2B5EF4-FFF2-40B4-BE49-F238E27FC236}">
                <a16:creationId xmlns:a16="http://schemas.microsoft.com/office/drawing/2014/main" id="{5BD5DD7D-11E4-4DFB-B2A7-7EDC7A154942}"/>
              </a:ext>
            </a:extLst>
          </p:cNvPr>
          <p:cNvGrpSpPr/>
          <p:nvPr/>
        </p:nvGrpSpPr>
        <p:grpSpPr>
          <a:xfrm>
            <a:off x="264456" y="1960789"/>
            <a:ext cx="1347040" cy="278360"/>
            <a:chOff x="24560" y="1960789"/>
            <a:chExt cx="1347040" cy="278360"/>
          </a:xfrm>
        </p:grpSpPr>
        <p:sp>
          <p:nvSpPr>
            <p:cNvPr id="5" name="TextBox 15"/>
            <p:cNvSpPr txBox="1">
              <a:spLocks noChangeArrowheads="1"/>
            </p:cNvSpPr>
            <p:nvPr/>
          </p:nvSpPr>
          <p:spPr bwMode="auto">
            <a:xfrm>
              <a:off x="265361" y="1962150"/>
              <a:ext cx="1106239" cy="27699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eaLnBrk="0" hangingPunct="0">
                <a:defRPr sz="2400" b="1" i="1">
                  <a:solidFill>
                    <a:schemeClr val="tx1">
                      <a:lumMod val="50000"/>
                      <a:lumOff val="50000"/>
                    </a:schemeClr>
                  </a:solidFill>
                  <a:ea typeface="ＭＳ Ｐゴシック" charset="-128"/>
                </a:defRPr>
              </a:lvl1pPr>
            </a:lstStyle>
            <a:p>
              <a:pPr algn="ctr"/>
              <a:r>
                <a:rPr lang="en-US" sz="1800" dirty="0">
                  <a:solidFill>
                    <a:schemeClr val="tx1">
                      <a:lumMod val="65000"/>
                      <a:lumOff val="35000"/>
                    </a:schemeClr>
                  </a:solidFill>
                  <a:latin typeface="Crimson Text" pitchFamily="2" charset="0"/>
                </a:rPr>
                <a:t>SQL Query</a:t>
              </a:r>
            </a:p>
          </p:txBody>
        </p:sp>
        <p:sp>
          <p:nvSpPr>
            <p:cNvPr id="61" name="Oval 60">
              <a:extLst>
                <a:ext uri="{FF2B5EF4-FFF2-40B4-BE49-F238E27FC236}">
                  <a16:creationId xmlns:a16="http://schemas.microsoft.com/office/drawing/2014/main" id="{881A0463-78A8-4E67-A0C2-5CBCE890BB5B}"/>
                </a:ext>
              </a:extLst>
            </p:cNvPr>
            <p:cNvSpPr/>
            <p:nvPr/>
          </p:nvSpPr>
          <p:spPr>
            <a:xfrm>
              <a:off x="24560" y="1960789"/>
              <a:ext cx="274320" cy="2743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defTabSz="342900">
                <a:defRPr/>
              </a:pPr>
              <a:r>
                <a:rPr lang="en-US" b="1" dirty="0">
                  <a:solidFill>
                    <a:prstClr val="white"/>
                  </a:solidFill>
                  <a:latin typeface="Crimson Text" panose="02000503000000000000" pitchFamily="2" charset="0"/>
                </a:rPr>
                <a:t>1</a:t>
              </a:r>
            </a:p>
          </p:txBody>
        </p:sp>
      </p:grpSp>
      <p:grpSp>
        <p:nvGrpSpPr>
          <p:cNvPr id="7" name="Group 6">
            <a:extLst>
              <a:ext uri="{FF2B5EF4-FFF2-40B4-BE49-F238E27FC236}">
                <a16:creationId xmlns:a16="http://schemas.microsoft.com/office/drawing/2014/main" id="{577849C7-7CBB-453E-8E16-E9E04B94908C}"/>
              </a:ext>
            </a:extLst>
          </p:cNvPr>
          <p:cNvGrpSpPr/>
          <p:nvPr/>
        </p:nvGrpSpPr>
        <p:grpSpPr>
          <a:xfrm>
            <a:off x="1188570" y="3778152"/>
            <a:ext cx="1095474" cy="598725"/>
            <a:chOff x="2398002" y="4399701"/>
            <a:chExt cx="1095474" cy="598725"/>
          </a:xfrm>
        </p:grpSpPr>
        <p:sp>
          <p:nvSpPr>
            <p:cNvPr id="32" name="TextBox 15"/>
            <p:cNvSpPr txBox="1">
              <a:spLocks noChangeArrowheads="1"/>
            </p:cNvSpPr>
            <p:nvPr/>
          </p:nvSpPr>
          <p:spPr bwMode="auto">
            <a:xfrm>
              <a:off x="2705113" y="4464177"/>
              <a:ext cx="788363" cy="53424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eaLnBrk="0" hangingPunct="0">
                <a:defRPr sz="2400" b="1" i="1">
                  <a:solidFill>
                    <a:schemeClr val="tx1">
                      <a:lumMod val="50000"/>
                      <a:lumOff val="50000"/>
                    </a:schemeClr>
                  </a:solidFill>
                  <a:ea typeface="ＭＳ Ｐゴシック" charset="-128"/>
                </a:defRPr>
              </a:lvl1pPr>
            </a:lstStyle>
            <a:p>
              <a:pPr>
                <a:lnSpc>
                  <a:spcPct val="70000"/>
                </a:lnSpc>
              </a:pPr>
              <a:r>
                <a:rPr lang="en-US" sz="1600" dirty="0">
                  <a:solidFill>
                    <a:schemeClr val="tx1">
                      <a:lumMod val="65000"/>
                      <a:lumOff val="35000"/>
                    </a:schemeClr>
                  </a:solidFill>
                  <a:latin typeface="Crimson Text" pitchFamily="2" charset="0"/>
                </a:rPr>
                <a:t>Abstract</a:t>
              </a:r>
            </a:p>
            <a:p>
              <a:pPr>
                <a:lnSpc>
                  <a:spcPct val="70000"/>
                </a:lnSpc>
              </a:pPr>
              <a:r>
                <a:rPr lang="en-US" sz="1600" dirty="0">
                  <a:solidFill>
                    <a:schemeClr val="tx1">
                      <a:lumMod val="65000"/>
                      <a:lumOff val="35000"/>
                    </a:schemeClr>
                  </a:solidFill>
                  <a:latin typeface="Crimson Text" pitchFamily="2" charset="0"/>
                </a:rPr>
                <a:t>Syntax</a:t>
              </a:r>
            </a:p>
            <a:p>
              <a:pPr>
                <a:lnSpc>
                  <a:spcPct val="70000"/>
                </a:lnSpc>
              </a:pPr>
              <a:r>
                <a:rPr lang="en-US" sz="1600" dirty="0">
                  <a:solidFill>
                    <a:schemeClr val="tx1">
                      <a:lumMod val="65000"/>
                      <a:lumOff val="35000"/>
                    </a:schemeClr>
                  </a:solidFill>
                  <a:latin typeface="Crimson Text" pitchFamily="2" charset="0"/>
                </a:rPr>
                <a:t>Tree</a:t>
              </a:r>
            </a:p>
          </p:txBody>
        </p:sp>
        <p:sp>
          <p:nvSpPr>
            <p:cNvPr id="63" name="Oval 62">
              <a:extLst>
                <a:ext uri="{FF2B5EF4-FFF2-40B4-BE49-F238E27FC236}">
                  <a16:creationId xmlns:a16="http://schemas.microsoft.com/office/drawing/2014/main" id="{77791FE6-14CD-4555-8D48-C6ABC92850F1}"/>
                </a:ext>
              </a:extLst>
            </p:cNvPr>
            <p:cNvSpPr/>
            <p:nvPr/>
          </p:nvSpPr>
          <p:spPr>
            <a:xfrm>
              <a:off x="2398002" y="4399701"/>
              <a:ext cx="274320" cy="2743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defTabSz="342900">
                <a:defRPr/>
              </a:pPr>
              <a:r>
                <a:rPr lang="en-US" b="1" dirty="0">
                  <a:solidFill>
                    <a:prstClr val="white"/>
                  </a:solidFill>
                  <a:latin typeface="Crimson Text" panose="02000503000000000000" pitchFamily="2" charset="0"/>
                </a:rPr>
                <a:t>2</a:t>
              </a:r>
            </a:p>
          </p:txBody>
        </p:sp>
      </p:grpSp>
      <p:grpSp>
        <p:nvGrpSpPr>
          <p:cNvPr id="11" name="Group 10">
            <a:extLst>
              <a:ext uri="{FF2B5EF4-FFF2-40B4-BE49-F238E27FC236}">
                <a16:creationId xmlns:a16="http://schemas.microsoft.com/office/drawing/2014/main" id="{022E0D73-6F0F-4D2D-AEBF-A850A5F11A86}"/>
              </a:ext>
            </a:extLst>
          </p:cNvPr>
          <p:cNvGrpSpPr/>
          <p:nvPr/>
        </p:nvGrpSpPr>
        <p:grpSpPr>
          <a:xfrm>
            <a:off x="4343400" y="3781364"/>
            <a:ext cx="1095190" cy="425758"/>
            <a:chOff x="4343400" y="3781364"/>
            <a:chExt cx="1095190" cy="425758"/>
          </a:xfrm>
        </p:grpSpPr>
        <p:sp>
          <p:nvSpPr>
            <p:cNvPr id="43" name="TextBox 15"/>
            <p:cNvSpPr txBox="1">
              <a:spLocks noChangeArrowheads="1"/>
            </p:cNvSpPr>
            <p:nvPr/>
          </p:nvSpPr>
          <p:spPr bwMode="auto">
            <a:xfrm>
              <a:off x="4643320" y="3843946"/>
              <a:ext cx="795270" cy="36317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algn="r" eaLnBrk="0" hangingPunct="0">
                <a:lnSpc>
                  <a:spcPct val="70000"/>
                </a:lnSpc>
                <a:defRPr sz="1600" b="1" i="1">
                  <a:solidFill>
                    <a:srgbClr val="EF3E42"/>
                  </a:solidFill>
                  <a:latin typeface="Crimson Text" pitchFamily="2" charset="0"/>
                  <a:ea typeface="ＭＳ Ｐゴシック" charset="-128"/>
                </a:defRPr>
              </a:lvl1pPr>
            </a:lstStyle>
            <a:p>
              <a:pPr algn="l"/>
              <a:r>
                <a:rPr lang="en-US" dirty="0">
                  <a:solidFill>
                    <a:schemeClr val="tx1">
                      <a:lumMod val="65000"/>
                      <a:lumOff val="35000"/>
                    </a:schemeClr>
                  </a:solidFill>
                </a:rPr>
                <a:t>Logical Plan</a:t>
              </a:r>
            </a:p>
          </p:txBody>
        </p:sp>
        <p:sp>
          <p:nvSpPr>
            <p:cNvPr id="65" name="Oval 64">
              <a:extLst>
                <a:ext uri="{FF2B5EF4-FFF2-40B4-BE49-F238E27FC236}">
                  <a16:creationId xmlns:a16="http://schemas.microsoft.com/office/drawing/2014/main" id="{38FD9C6F-A2EC-4AF8-9F6B-21A7D7C82E9F}"/>
                </a:ext>
              </a:extLst>
            </p:cNvPr>
            <p:cNvSpPr/>
            <p:nvPr/>
          </p:nvSpPr>
          <p:spPr>
            <a:xfrm>
              <a:off x="4343400" y="3781364"/>
              <a:ext cx="274320" cy="2743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defTabSz="342900">
                <a:defRPr/>
              </a:pPr>
              <a:r>
                <a:rPr lang="en-US" b="1" dirty="0">
                  <a:solidFill>
                    <a:prstClr val="white"/>
                  </a:solidFill>
                  <a:latin typeface="Crimson Text" panose="02000503000000000000" pitchFamily="2" charset="0"/>
                </a:rPr>
                <a:t>3</a:t>
              </a:r>
            </a:p>
          </p:txBody>
        </p:sp>
      </p:grpSp>
      <p:grpSp>
        <p:nvGrpSpPr>
          <p:cNvPr id="33" name="Group 32">
            <a:extLst>
              <a:ext uri="{FF2B5EF4-FFF2-40B4-BE49-F238E27FC236}">
                <a16:creationId xmlns:a16="http://schemas.microsoft.com/office/drawing/2014/main" id="{A405EF25-1EA3-451F-BA6E-8C3F88D1A331}"/>
              </a:ext>
            </a:extLst>
          </p:cNvPr>
          <p:cNvGrpSpPr/>
          <p:nvPr/>
        </p:nvGrpSpPr>
        <p:grpSpPr>
          <a:xfrm>
            <a:off x="7696200" y="3074521"/>
            <a:ext cx="1288074" cy="426640"/>
            <a:chOff x="7851065" y="3074521"/>
            <a:chExt cx="1288074" cy="426640"/>
          </a:xfrm>
        </p:grpSpPr>
        <p:sp>
          <p:nvSpPr>
            <p:cNvPr id="44" name="TextBox 15"/>
            <p:cNvSpPr txBox="1">
              <a:spLocks noChangeArrowheads="1"/>
            </p:cNvSpPr>
            <p:nvPr/>
          </p:nvSpPr>
          <p:spPr bwMode="auto">
            <a:xfrm>
              <a:off x="8137109" y="3137985"/>
              <a:ext cx="1002030" cy="36317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algn="r" eaLnBrk="0" hangingPunct="0">
                <a:lnSpc>
                  <a:spcPct val="70000"/>
                </a:lnSpc>
                <a:defRPr sz="1600" b="1" i="1">
                  <a:solidFill>
                    <a:srgbClr val="EF3E42"/>
                  </a:solidFill>
                  <a:latin typeface="Crimson Text" pitchFamily="2" charset="0"/>
                  <a:ea typeface="ＭＳ Ｐゴシック" charset="-128"/>
                </a:defRPr>
              </a:lvl1pPr>
            </a:lstStyle>
            <a:p>
              <a:pPr algn="l"/>
              <a:r>
                <a:rPr lang="en-US" dirty="0">
                  <a:solidFill>
                    <a:schemeClr val="tx1">
                      <a:lumMod val="65000"/>
                      <a:lumOff val="35000"/>
                    </a:schemeClr>
                  </a:solidFill>
                </a:rPr>
                <a:t>Physical Plan</a:t>
              </a:r>
            </a:p>
          </p:txBody>
        </p:sp>
        <p:sp>
          <p:nvSpPr>
            <p:cNvPr id="67" name="Oval 66">
              <a:extLst>
                <a:ext uri="{FF2B5EF4-FFF2-40B4-BE49-F238E27FC236}">
                  <a16:creationId xmlns:a16="http://schemas.microsoft.com/office/drawing/2014/main" id="{A3EF5DDE-32FD-464B-906C-8DBACC21F8B1}"/>
                </a:ext>
              </a:extLst>
            </p:cNvPr>
            <p:cNvSpPr/>
            <p:nvPr/>
          </p:nvSpPr>
          <p:spPr>
            <a:xfrm>
              <a:off x="7851065" y="3074521"/>
              <a:ext cx="274320" cy="2743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defTabSz="342900">
                <a:defRPr/>
              </a:pPr>
              <a:r>
                <a:rPr lang="en-US" b="1" dirty="0">
                  <a:solidFill>
                    <a:prstClr val="white"/>
                  </a:solidFill>
                  <a:latin typeface="Crimson Text" panose="02000503000000000000" pitchFamily="2" charset="0"/>
                </a:rPr>
                <a:t>4</a:t>
              </a:r>
            </a:p>
          </p:txBody>
        </p:sp>
      </p:grpSp>
      <p:cxnSp>
        <p:nvCxnSpPr>
          <p:cNvPr id="71" name="Straight Connector 35">
            <a:extLst>
              <a:ext uri="{FF2B5EF4-FFF2-40B4-BE49-F238E27FC236}">
                <a16:creationId xmlns:a16="http://schemas.microsoft.com/office/drawing/2014/main" id="{F2AE7E29-E191-4A01-86E4-7CE34B9C27C0}"/>
              </a:ext>
            </a:extLst>
          </p:cNvPr>
          <p:cNvCxnSpPr>
            <a:cxnSpLocks noChangeShapeType="1"/>
            <a:stCxn id="26" idx="2"/>
            <a:endCxn id="23" idx="0"/>
          </p:cNvCxnSpPr>
          <p:nvPr/>
        </p:nvCxnSpPr>
        <p:spPr bwMode="auto">
          <a:xfrm>
            <a:off x="7564912" y="2779354"/>
            <a:ext cx="0" cy="1070663"/>
          </a:xfrm>
          <a:prstGeom prst="straightConnector1">
            <a:avLst/>
          </a:prstGeom>
          <a:noFill/>
          <a:ln w="57150" algn="ctr">
            <a:solidFill>
              <a:schemeClr val="tx1">
                <a:lumMod val="65000"/>
                <a:lumOff val="35000"/>
              </a:schemeClr>
            </a:solidFill>
            <a:round/>
            <a:headEnd type="none" w="sm" len="sm"/>
            <a:tailEnd type="triangle" w="med" len="med"/>
          </a:ln>
          <a:extLst>
            <a:ext uri="{909E8E84-426E-40DD-AFC4-6F175D3DCCD1}">
              <a14:hiddenFill xmlns:a14="http://schemas.microsoft.com/office/drawing/2010/main">
                <a:noFill/>
              </a14:hiddenFill>
            </a:ext>
          </a:extLst>
        </p:spPr>
      </p:cxnSp>
      <p:sp>
        <p:nvSpPr>
          <p:cNvPr id="75" name="TextBox 15">
            <a:extLst>
              <a:ext uri="{FF2B5EF4-FFF2-40B4-BE49-F238E27FC236}">
                <a16:creationId xmlns:a16="http://schemas.microsoft.com/office/drawing/2014/main" id="{56F5A887-491C-4A01-B508-3DD73ADB077C}"/>
              </a:ext>
            </a:extLst>
          </p:cNvPr>
          <p:cNvSpPr txBox="1">
            <a:spLocks noChangeArrowheads="1"/>
          </p:cNvSpPr>
          <p:nvPr/>
        </p:nvSpPr>
        <p:spPr bwMode="auto">
          <a:xfrm>
            <a:off x="264456" y="1307872"/>
            <a:ext cx="1042240" cy="18338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algn="r" eaLnBrk="0" hangingPunct="0">
              <a:lnSpc>
                <a:spcPct val="70000"/>
              </a:lnSpc>
              <a:defRPr sz="1600" b="1" i="1">
                <a:solidFill>
                  <a:srgbClr val="EF3E42"/>
                </a:solidFill>
                <a:latin typeface="Crimson Text" pitchFamily="2" charset="0"/>
                <a:ea typeface="ＭＳ Ｐゴシック" charset="-128"/>
              </a:defRPr>
            </a:lvl1pPr>
          </a:lstStyle>
          <a:p>
            <a:r>
              <a:rPr lang="en-US" dirty="0">
                <a:solidFill>
                  <a:schemeClr val="accent1"/>
                </a:solidFill>
              </a:rPr>
              <a:t>Application</a:t>
            </a:r>
          </a:p>
        </p:txBody>
      </p:sp>
      <p:sp>
        <p:nvSpPr>
          <p:cNvPr id="76" name="TextBox 15">
            <a:extLst>
              <a:ext uri="{FF2B5EF4-FFF2-40B4-BE49-F238E27FC236}">
                <a16:creationId xmlns:a16="http://schemas.microsoft.com/office/drawing/2014/main" id="{C603A82D-7ADD-4A3B-A0BD-F3025D84C6CF}"/>
              </a:ext>
            </a:extLst>
          </p:cNvPr>
          <p:cNvSpPr txBox="1">
            <a:spLocks noChangeArrowheads="1"/>
          </p:cNvSpPr>
          <p:nvPr/>
        </p:nvSpPr>
        <p:spPr bwMode="auto">
          <a:xfrm>
            <a:off x="2142560" y="3181350"/>
            <a:ext cx="1625134" cy="14311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algn="r" eaLnBrk="0" hangingPunct="0">
              <a:lnSpc>
                <a:spcPct val="70000"/>
              </a:lnSpc>
              <a:defRPr sz="1600" b="1" i="1">
                <a:solidFill>
                  <a:srgbClr val="EF3E42"/>
                </a:solidFill>
                <a:latin typeface="Crimson Text" pitchFamily="2" charset="0"/>
                <a:ea typeface="ＭＳ Ｐゴシック" charset="-128"/>
              </a:defRPr>
            </a:lvl1pPr>
          </a:lstStyle>
          <a:p>
            <a:r>
              <a:rPr lang="en-US" sz="1200" dirty="0" err="1">
                <a:solidFill>
                  <a:schemeClr val="accent1"/>
                </a:solidFill>
              </a:rPr>
              <a:t>Name→Internal</a:t>
            </a:r>
            <a:r>
              <a:rPr lang="en-US" sz="1200" dirty="0">
                <a:solidFill>
                  <a:schemeClr val="accent1"/>
                </a:solidFill>
              </a:rPr>
              <a:t> ID</a:t>
            </a:r>
          </a:p>
        </p:txBody>
      </p:sp>
      <p:sp>
        <p:nvSpPr>
          <p:cNvPr id="78" name="TextBox 15">
            <a:extLst>
              <a:ext uri="{FF2B5EF4-FFF2-40B4-BE49-F238E27FC236}">
                <a16:creationId xmlns:a16="http://schemas.microsoft.com/office/drawing/2014/main" id="{B405F202-137B-4AE0-9945-0D9A31BDAC0B}"/>
              </a:ext>
            </a:extLst>
          </p:cNvPr>
          <p:cNvSpPr txBox="1">
            <a:spLocks noChangeArrowheads="1"/>
          </p:cNvSpPr>
          <p:nvPr/>
        </p:nvSpPr>
        <p:spPr bwMode="auto">
          <a:xfrm>
            <a:off x="5468637" y="1418984"/>
            <a:ext cx="948195" cy="14311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algn="r" eaLnBrk="0" hangingPunct="0">
              <a:lnSpc>
                <a:spcPct val="70000"/>
              </a:lnSpc>
              <a:defRPr sz="1600" b="1" i="1">
                <a:solidFill>
                  <a:srgbClr val="EF3E42"/>
                </a:solidFill>
                <a:latin typeface="Crimson Text" pitchFamily="2" charset="0"/>
                <a:ea typeface="ＭＳ Ｐゴシック" charset="-128"/>
              </a:defRPr>
            </a:lvl1pPr>
          </a:lstStyle>
          <a:p>
            <a:r>
              <a:rPr lang="en-US" sz="1200" dirty="0">
                <a:solidFill>
                  <a:schemeClr val="accent1"/>
                </a:solidFill>
              </a:rPr>
              <a:t>Schema Info</a:t>
            </a:r>
          </a:p>
        </p:txBody>
      </p:sp>
      <p:grpSp>
        <p:nvGrpSpPr>
          <p:cNvPr id="13" name="Group 12" hidden="1">
            <a:extLst>
              <a:ext uri="{FF2B5EF4-FFF2-40B4-BE49-F238E27FC236}">
                <a16:creationId xmlns:a16="http://schemas.microsoft.com/office/drawing/2014/main" id="{C6FB9829-8263-47E7-9966-C28754B12DE3}"/>
              </a:ext>
            </a:extLst>
          </p:cNvPr>
          <p:cNvGrpSpPr/>
          <p:nvPr/>
        </p:nvGrpSpPr>
        <p:grpSpPr>
          <a:xfrm>
            <a:off x="5142601" y="2831221"/>
            <a:ext cx="752473" cy="45719"/>
            <a:chOff x="5534258" y="4398329"/>
            <a:chExt cx="752473" cy="45719"/>
          </a:xfrm>
        </p:grpSpPr>
        <p:sp>
          <p:nvSpPr>
            <p:cNvPr id="81" name="Rectangle 80">
              <a:extLst>
                <a:ext uri="{FF2B5EF4-FFF2-40B4-BE49-F238E27FC236}">
                  <a16:creationId xmlns:a16="http://schemas.microsoft.com/office/drawing/2014/main" id="{342CD4DD-7C37-49B3-9E90-22C22AF8F847}"/>
                </a:ext>
              </a:extLst>
            </p:cNvPr>
            <p:cNvSpPr/>
            <p:nvPr/>
          </p:nvSpPr>
          <p:spPr>
            <a:xfrm>
              <a:off x="5534258" y="4398329"/>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A5CFFE80-8AB5-4EDC-A707-D55182B17D66}"/>
                </a:ext>
              </a:extLst>
            </p:cNvPr>
            <p:cNvSpPr/>
            <p:nvPr/>
          </p:nvSpPr>
          <p:spPr>
            <a:xfrm>
              <a:off x="6207092" y="4398329"/>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7" name="Group 86" hidden="1">
            <a:extLst>
              <a:ext uri="{FF2B5EF4-FFF2-40B4-BE49-F238E27FC236}">
                <a16:creationId xmlns:a16="http://schemas.microsoft.com/office/drawing/2014/main" id="{CA4579DE-65B7-44F0-8282-82D2AD9FCFC7}"/>
              </a:ext>
            </a:extLst>
          </p:cNvPr>
          <p:cNvGrpSpPr/>
          <p:nvPr/>
        </p:nvGrpSpPr>
        <p:grpSpPr>
          <a:xfrm rot="16200000">
            <a:off x="4280730" y="1584687"/>
            <a:ext cx="384420" cy="45721"/>
            <a:chOff x="5902311" y="4398329"/>
            <a:chExt cx="384420" cy="45721"/>
          </a:xfrm>
        </p:grpSpPr>
        <p:sp>
          <p:nvSpPr>
            <p:cNvPr id="92" name="Rectangle 91">
              <a:extLst>
                <a:ext uri="{FF2B5EF4-FFF2-40B4-BE49-F238E27FC236}">
                  <a16:creationId xmlns:a16="http://schemas.microsoft.com/office/drawing/2014/main" id="{0E5864A1-BDF3-4C78-9179-1CA655E8279D}"/>
                </a:ext>
              </a:extLst>
            </p:cNvPr>
            <p:cNvSpPr/>
            <p:nvPr/>
          </p:nvSpPr>
          <p:spPr>
            <a:xfrm>
              <a:off x="5902311" y="4398331"/>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92">
              <a:extLst>
                <a:ext uri="{FF2B5EF4-FFF2-40B4-BE49-F238E27FC236}">
                  <a16:creationId xmlns:a16="http://schemas.microsoft.com/office/drawing/2014/main" id="{C38942EE-527B-498C-BEA9-30A89C969FB6}"/>
                </a:ext>
              </a:extLst>
            </p:cNvPr>
            <p:cNvSpPr/>
            <p:nvPr/>
          </p:nvSpPr>
          <p:spPr>
            <a:xfrm>
              <a:off x="6207092" y="4398329"/>
              <a:ext cx="79639" cy="45719"/>
            </a:xfrm>
            <a:prstGeom prst="rect">
              <a:avLst/>
            </a:prstGeom>
            <a:no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4" name="TextBox 15">
            <a:extLst>
              <a:ext uri="{FF2B5EF4-FFF2-40B4-BE49-F238E27FC236}">
                <a16:creationId xmlns:a16="http://schemas.microsoft.com/office/drawing/2014/main" id="{F0082493-4D34-4D4C-821A-A4EF1C84AF9B}"/>
              </a:ext>
            </a:extLst>
          </p:cNvPr>
          <p:cNvSpPr txBox="1">
            <a:spLocks noChangeArrowheads="1"/>
          </p:cNvSpPr>
          <p:nvPr/>
        </p:nvSpPr>
        <p:spPr bwMode="auto">
          <a:xfrm>
            <a:off x="7469141" y="2018269"/>
            <a:ext cx="948195" cy="143116"/>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chorCtr="0">
            <a:spAutoFit/>
          </a:bodyPr>
          <a:lstStyle>
            <a:defPPr>
              <a:defRPr lang="en-US"/>
            </a:defPPr>
            <a:lvl1pPr algn="r" eaLnBrk="0" hangingPunct="0">
              <a:lnSpc>
                <a:spcPct val="70000"/>
              </a:lnSpc>
              <a:defRPr sz="1600" b="1" i="1">
                <a:solidFill>
                  <a:srgbClr val="EF3E42"/>
                </a:solidFill>
                <a:latin typeface="Crimson Text" pitchFamily="2" charset="0"/>
                <a:ea typeface="ＭＳ Ｐゴシック" charset="-128"/>
              </a:defRPr>
            </a:lvl1pPr>
          </a:lstStyle>
          <a:p>
            <a:r>
              <a:rPr lang="en-US" sz="1200" dirty="0">
                <a:solidFill>
                  <a:schemeClr val="accent1"/>
                </a:solidFill>
              </a:rPr>
              <a:t>Estimates</a:t>
            </a:r>
          </a:p>
        </p:txBody>
      </p:sp>
    </p:spTree>
    <p:extLst>
      <p:ext uri="{BB962C8B-B14F-4D97-AF65-F5344CB8AC3E}">
        <p14:creationId xmlns:p14="http://schemas.microsoft.com/office/powerpoint/2010/main" val="1692142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wipe(up)">
                                      <p:cBhvr>
                                        <p:cTn id="7" dur="250"/>
                                        <p:tgtEl>
                                          <p:spTgt spid="56"/>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50"/>
                                        <p:tgtEl>
                                          <p:spTgt spid="4"/>
                                        </p:tgtEl>
                                      </p:cBhvr>
                                    </p:animEffect>
                                  </p:childTnLst>
                                </p:cTn>
                              </p:par>
                            </p:childTnLst>
                          </p:cTn>
                        </p:par>
                        <p:par>
                          <p:cTn id="11" fill="hold">
                            <p:stCondLst>
                              <p:cond delay="250"/>
                            </p:stCondLst>
                            <p:childTnLst>
                              <p:par>
                                <p:cTn id="12" presetID="10" presetClass="entr" presetSubtype="0" fill="hold" grpId="0"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250"/>
                                        <p:tgtEl>
                                          <p:spTgt spid="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37"/>
                                        </p:tgtEl>
                                        <p:attrNameLst>
                                          <p:attrName>style.visibility</p:attrName>
                                        </p:attrNameLst>
                                      </p:cBhvr>
                                      <p:to>
                                        <p:strVal val="visible"/>
                                      </p:to>
                                    </p:set>
                                    <p:animEffect transition="in" filter="wipe(left)">
                                      <p:cBhvr>
                                        <p:cTn id="19" dur="250"/>
                                        <p:tgtEl>
                                          <p:spTgt spid="37"/>
                                        </p:tgtEl>
                                      </p:cBhvr>
                                    </p:animEffect>
                                  </p:childTnLst>
                                </p:cTn>
                              </p:par>
                              <p:par>
                                <p:cTn id="20" presetID="10"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250"/>
                                        <p:tgtEl>
                                          <p:spTgt spid="7"/>
                                        </p:tgtEl>
                                      </p:cBhvr>
                                    </p:animEffect>
                                  </p:childTnLst>
                                </p:cTn>
                              </p:par>
                            </p:childTnLst>
                          </p:cTn>
                        </p:par>
                        <p:par>
                          <p:cTn id="23" fill="hold">
                            <p:stCondLst>
                              <p:cond delay="250"/>
                            </p:stCondLst>
                            <p:childTnLst>
                              <p:par>
                                <p:cTn id="24" presetID="10" presetClass="entr" presetSubtype="0" fill="hold" nodeType="afterEffect">
                                  <p:stCondLst>
                                    <p:cond delay="0"/>
                                  </p:stCondLst>
                                  <p:childTnLst>
                                    <p:set>
                                      <p:cBhvr>
                                        <p:cTn id="25" dur="1" fill="hold">
                                          <p:stCondLst>
                                            <p:cond delay="0"/>
                                          </p:stCondLst>
                                        </p:cTn>
                                        <p:tgtEl>
                                          <p:spTgt spid="90"/>
                                        </p:tgtEl>
                                        <p:attrNameLst>
                                          <p:attrName>style.visibility</p:attrName>
                                        </p:attrNameLst>
                                      </p:cBhvr>
                                      <p:to>
                                        <p:strVal val="visible"/>
                                      </p:to>
                                    </p:set>
                                    <p:animEffect transition="in" filter="fade">
                                      <p:cBhvr>
                                        <p:cTn id="26" dur="250"/>
                                        <p:tgtEl>
                                          <p:spTgt spid="9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250"/>
                                        <p:tgtEl>
                                          <p:spTgt spid="8"/>
                                        </p:tgtEl>
                                      </p:cBhvr>
                                    </p:animEffect>
                                  </p:childTnLst>
                                </p:cTn>
                              </p:par>
                            </p:childTnLst>
                          </p:cTn>
                        </p:par>
                        <p:par>
                          <p:cTn id="32" fill="hold">
                            <p:stCondLst>
                              <p:cond delay="250"/>
                            </p:stCondLst>
                            <p:childTnLst>
                              <p:par>
                                <p:cTn id="33" presetID="22" presetClass="entr" presetSubtype="1" fill="hold" nodeType="afterEffect">
                                  <p:stCondLst>
                                    <p:cond delay="0"/>
                                  </p:stCondLst>
                                  <p:childTnLst>
                                    <p:set>
                                      <p:cBhvr>
                                        <p:cTn id="34" dur="1" fill="hold">
                                          <p:stCondLst>
                                            <p:cond delay="0"/>
                                          </p:stCondLst>
                                        </p:cTn>
                                        <p:tgtEl>
                                          <p:spTgt spid="59"/>
                                        </p:tgtEl>
                                        <p:attrNameLst>
                                          <p:attrName>style.visibility</p:attrName>
                                        </p:attrNameLst>
                                      </p:cBhvr>
                                      <p:to>
                                        <p:strVal val="visible"/>
                                      </p:to>
                                    </p:set>
                                    <p:animEffect transition="in" filter="wipe(up)">
                                      <p:cBhvr>
                                        <p:cTn id="35" dur="250"/>
                                        <p:tgtEl>
                                          <p:spTgt spid="59"/>
                                        </p:tgtEl>
                                      </p:cBhvr>
                                    </p:animEffect>
                                  </p:childTnLst>
                                </p:cTn>
                              </p:par>
                            </p:childTnLst>
                          </p:cTn>
                        </p:par>
                        <p:par>
                          <p:cTn id="36" fill="hold">
                            <p:stCondLst>
                              <p:cond delay="500"/>
                            </p:stCondLst>
                            <p:childTnLst>
                              <p:par>
                                <p:cTn id="37" presetID="10" presetClass="entr" presetSubtype="0" fill="hold" grpId="0" nodeType="afterEffect">
                                  <p:stCondLst>
                                    <p:cond delay="0"/>
                                  </p:stCondLst>
                                  <p:childTnLst>
                                    <p:set>
                                      <p:cBhvr>
                                        <p:cTn id="38" dur="1" fill="hold">
                                          <p:stCondLst>
                                            <p:cond delay="0"/>
                                          </p:stCondLst>
                                        </p:cTn>
                                        <p:tgtEl>
                                          <p:spTgt spid="76"/>
                                        </p:tgtEl>
                                        <p:attrNameLst>
                                          <p:attrName>style.visibility</p:attrName>
                                        </p:attrNameLst>
                                      </p:cBhvr>
                                      <p:to>
                                        <p:strVal val="visible"/>
                                      </p:to>
                                    </p:set>
                                    <p:animEffect transition="in" filter="fade">
                                      <p:cBhvr>
                                        <p:cTn id="39" dur="250"/>
                                        <p:tgtEl>
                                          <p:spTgt spid="76"/>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nodeType="clickEffect">
                                  <p:stCondLst>
                                    <p:cond delay="0"/>
                                  </p:stCondLst>
                                  <p:childTnLst>
                                    <p:set>
                                      <p:cBhvr>
                                        <p:cTn id="43" dur="1" fill="hold">
                                          <p:stCondLst>
                                            <p:cond delay="0"/>
                                          </p:stCondLst>
                                        </p:cTn>
                                        <p:tgtEl>
                                          <p:spTgt spid="40"/>
                                        </p:tgtEl>
                                        <p:attrNameLst>
                                          <p:attrName>style.visibility</p:attrName>
                                        </p:attrNameLst>
                                      </p:cBhvr>
                                      <p:to>
                                        <p:strVal val="visible"/>
                                      </p:to>
                                    </p:set>
                                    <p:animEffect transition="in" filter="wipe(left)">
                                      <p:cBhvr>
                                        <p:cTn id="44" dur="250"/>
                                        <p:tgtEl>
                                          <p:spTgt spid="40"/>
                                        </p:tgtEl>
                                      </p:cBhvr>
                                    </p:animEffect>
                                  </p:childTnLst>
                                </p:cTn>
                              </p:par>
                              <p:par>
                                <p:cTn id="45" presetID="10" presetClass="entr" presetSubtype="0" fill="hold"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250"/>
                                        <p:tgtEl>
                                          <p:spTgt spid="11"/>
                                        </p:tgtEl>
                                      </p:cBhvr>
                                    </p:animEffect>
                                  </p:childTnLst>
                                </p:cTn>
                              </p:par>
                            </p:childTnLst>
                          </p:cTn>
                        </p:par>
                        <p:par>
                          <p:cTn id="48" fill="hold">
                            <p:stCondLst>
                              <p:cond delay="250"/>
                            </p:stCondLst>
                            <p:childTnLst>
                              <p:par>
                                <p:cTn id="49" presetID="10" presetClass="entr" presetSubtype="0" fill="hold" nodeType="afterEffect">
                                  <p:stCondLst>
                                    <p:cond delay="0"/>
                                  </p:stCondLst>
                                  <p:childTnLst>
                                    <p:set>
                                      <p:cBhvr>
                                        <p:cTn id="50" dur="1" fill="hold">
                                          <p:stCondLst>
                                            <p:cond delay="0"/>
                                          </p:stCondLst>
                                        </p:cTn>
                                        <p:tgtEl>
                                          <p:spTgt spid="91"/>
                                        </p:tgtEl>
                                        <p:attrNameLst>
                                          <p:attrName>style.visibility</p:attrName>
                                        </p:attrNameLst>
                                      </p:cBhvr>
                                      <p:to>
                                        <p:strVal val="visible"/>
                                      </p:to>
                                    </p:set>
                                    <p:animEffect transition="in" filter="fade">
                                      <p:cBhvr>
                                        <p:cTn id="51" dur="250"/>
                                        <p:tgtEl>
                                          <p:spTgt spid="91"/>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nodeType="clickEffect">
                                  <p:stCondLst>
                                    <p:cond delay="0"/>
                                  </p:stCondLst>
                                  <p:childTnLst>
                                    <p:set>
                                      <p:cBhvr>
                                        <p:cTn id="55" dur="1" fill="hold">
                                          <p:stCondLst>
                                            <p:cond delay="0"/>
                                          </p:stCondLst>
                                        </p:cTn>
                                        <p:tgtEl>
                                          <p:spTgt spid="80"/>
                                        </p:tgtEl>
                                        <p:attrNameLst>
                                          <p:attrName>style.visibility</p:attrName>
                                        </p:attrNameLst>
                                      </p:cBhvr>
                                      <p:to>
                                        <p:strVal val="visible"/>
                                      </p:to>
                                    </p:set>
                                    <p:animEffect transition="in" filter="wipe(left)">
                                      <p:cBhvr>
                                        <p:cTn id="56" dur="250"/>
                                        <p:tgtEl>
                                          <p:spTgt spid="80"/>
                                        </p:tgtEl>
                                      </p:cBhvr>
                                    </p:animEffect>
                                  </p:childTnLst>
                                </p:cTn>
                              </p:par>
                            </p:childTnLst>
                          </p:cTn>
                        </p:par>
                        <p:par>
                          <p:cTn id="57" fill="hold">
                            <p:stCondLst>
                              <p:cond delay="250"/>
                            </p:stCondLst>
                            <p:childTnLst>
                              <p:par>
                                <p:cTn id="58" presetID="10" presetClass="entr" presetSubtype="0" fill="hold" grpId="0" nodeType="afterEffect">
                                  <p:stCondLst>
                                    <p:cond delay="0"/>
                                  </p:stCondLst>
                                  <p:childTnLst>
                                    <p:set>
                                      <p:cBhvr>
                                        <p:cTn id="59" dur="1" fill="hold">
                                          <p:stCondLst>
                                            <p:cond delay="0"/>
                                          </p:stCondLst>
                                        </p:cTn>
                                        <p:tgtEl>
                                          <p:spTgt spid="78"/>
                                        </p:tgtEl>
                                        <p:attrNameLst>
                                          <p:attrName>style.visibility</p:attrName>
                                        </p:attrNameLst>
                                      </p:cBhvr>
                                      <p:to>
                                        <p:strVal val="visible"/>
                                      </p:to>
                                    </p:set>
                                    <p:animEffect transition="in" filter="fade">
                                      <p:cBhvr>
                                        <p:cTn id="60" dur="250"/>
                                        <p:tgtEl>
                                          <p:spTgt spid="7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28"/>
                                        </p:tgtEl>
                                        <p:attrNameLst>
                                          <p:attrName>style.visibility</p:attrName>
                                        </p:attrNameLst>
                                      </p:cBhvr>
                                      <p:to>
                                        <p:strVal val="visible"/>
                                      </p:to>
                                    </p:set>
                                    <p:animEffect transition="in" filter="fade">
                                      <p:cBhvr>
                                        <p:cTn id="65" dur="250"/>
                                        <p:tgtEl>
                                          <p:spTgt spid="28"/>
                                        </p:tgtEl>
                                      </p:cBhvr>
                                    </p:animEffect>
                                  </p:childTnLst>
                                </p:cTn>
                              </p:par>
                            </p:childTnLst>
                          </p:cTn>
                        </p:par>
                        <p:par>
                          <p:cTn id="66" fill="hold">
                            <p:stCondLst>
                              <p:cond delay="250"/>
                            </p:stCondLst>
                            <p:childTnLst>
                              <p:par>
                                <p:cTn id="67" presetID="22" presetClass="entr" presetSubtype="1" fill="hold" nodeType="afterEffect">
                                  <p:stCondLst>
                                    <p:cond delay="0"/>
                                  </p:stCondLst>
                                  <p:childTnLst>
                                    <p:set>
                                      <p:cBhvr>
                                        <p:cTn id="68" dur="1" fill="hold">
                                          <p:stCondLst>
                                            <p:cond delay="0"/>
                                          </p:stCondLst>
                                        </p:cTn>
                                        <p:tgtEl>
                                          <p:spTgt spid="77"/>
                                        </p:tgtEl>
                                        <p:attrNameLst>
                                          <p:attrName>style.visibility</p:attrName>
                                        </p:attrNameLst>
                                      </p:cBhvr>
                                      <p:to>
                                        <p:strVal val="visible"/>
                                      </p:to>
                                    </p:set>
                                    <p:animEffect transition="in" filter="wipe(up)">
                                      <p:cBhvr>
                                        <p:cTn id="69" dur="250"/>
                                        <p:tgtEl>
                                          <p:spTgt spid="77"/>
                                        </p:tgtEl>
                                      </p:cBhvr>
                                    </p:animEffect>
                                  </p:childTnLst>
                                </p:cTn>
                              </p:par>
                            </p:childTnLst>
                          </p:cTn>
                        </p:par>
                        <p:par>
                          <p:cTn id="70" fill="hold">
                            <p:stCondLst>
                              <p:cond delay="500"/>
                            </p:stCondLst>
                            <p:childTnLst>
                              <p:par>
                                <p:cTn id="71" presetID="10" presetClass="entr" presetSubtype="0" fill="hold" grpId="0" nodeType="afterEffect">
                                  <p:stCondLst>
                                    <p:cond delay="0"/>
                                  </p:stCondLst>
                                  <p:childTnLst>
                                    <p:set>
                                      <p:cBhvr>
                                        <p:cTn id="72" dur="1" fill="hold">
                                          <p:stCondLst>
                                            <p:cond delay="0"/>
                                          </p:stCondLst>
                                        </p:cTn>
                                        <p:tgtEl>
                                          <p:spTgt spid="94"/>
                                        </p:tgtEl>
                                        <p:attrNameLst>
                                          <p:attrName>style.visibility</p:attrName>
                                        </p:attrNameLst>
                                      </p:cBhvr>
                                      <p:to>
                                        <p:strVal val="visible"/>
                                      </p:to>
                                    </p:set>
                                    <p:animEffect transition="in" filter="fade">
                                      <p:cBhvr>
                                        <p:cTn id="73" dur="250"/>
                                        <p:tgtEl>
                                          <p:spTgt spid="94"/>
                                        </p:tgtEl>
                                      </p:cBhvr>
                                    </p:animEffect>
                                  </p:childTnLst>
                                </p:cTn>
                              </p:par>
                            </p:childTnLst>
                          </p:cTn>
                        </p:par>
                      </p:childTnLst>
                    </p:cTn>
                  </p:par>
                  <p:par>
                    <p:cTn id="74" fill="hold">
                      <p:stCondLst>
                        <p:cond delay="indefinite"/>
                      </p:stCondLst>
                      <p:childTnLst>
                        <p:par>
                          <p:cTn id="75" fill="hold">
                            <p:stCondLst>
                              <p:cond delay="0"/>
                            </p:stCondLst>
                            <p:childTnLst>
                              <p:par>
                                <p:cTn id="76" presetID="22" presetClass="entr" presetSubtype="1" fill="hold" nodeType="clickEffect">
                                  <p:stCondLst>
                                    <p:cond delay="0"/>
                                  </p:stCondLst>
                                  <p:childTnLst>
                                    <p:set>
                                      <p:cBhvr>
                                        <p:cTn id="77" dur="1" fill="hold">
                                          <p:stCondLst>
                                            <p:cond delay="0"/>
                                          </p:stCondLst>
                                        </p:cTn>
                                        <p:tgtEl>
                                          <p:spTgt spid="71"/>
                                        </p:tgtEl>
                                        <p:attrNameLst>
                                          <p:attrName>style.visibility</p:attrName>
                                        </p:attrNameLst>
                                      </p:cBhvr>
                                      <p:to>
                                        <p:strVal val="visible"/>
                                      </p:to>
                                    </p:set>
                                    <p:animEffect transition="in" filter="wipe(up)">
                                      <p:cBhvr>
                                        <p:cTn id="78" dur="250"/>
                                        <p:tgtEl>
                                          <p:spTgt spid="71"/>
                                        </p:tgtEl>
                                      </p:cBhvr>
                                    </p:animEffect>
                                  </p:childTnLst>
                                </p:cTn>
                              </p:par>
                              <p:par>
                                <p:cTn id="79" presetID="10" presetClass="entr" presetSubtype="0" fill="hold" nodeType="withEffect">
                                  <p:stCondLst>
                                    <p:cond delay="0"/>
                                  </p:stCondLst>
                                  <p:childTnLst>
                                    <p:set>
                                      <p:cBhvr>
                                        <p:cTn id="80" dur="1" fill="hold">
                                          <p:stCondLst>
                                            <p:cond delay="0"/>
                                          </p:stCondLst>
                                        </p:cTn>
                                        <p:tgtEl>
                                          <p:spTgt spid="33"/>
                                        </p:tgtEl>
                                        <p:attrNameLst>
                                          <p:attrName>style.visibility</p:attrName>
                                        </p:attrNameLst>
                                      </p:cBhvr>
                                      <p:to>
                                        <p:strVal val="visible"/>
                                      </p:to>
                                    </p:set>
                                    <p:animEffect transition="in" filter="fade">
                                      <p:cBhvr>
                                        <p:cTn id="81" dur="250"/>
                                        <p:tgtEl>
                                          <p:spTgt spid="33"/>
                                        </p:tgtEl>
                                      </p:cBhvr>
                                    </p:animEffect>
                                  </p:childTnLst>
                                </p:cTn>
                              </p:par>
                            </p:childTnLst>
                          </p:cTn>
                        </p:par>
                        <p:par>
                          <p:cTn id="82" fill="hold">
                            <p:stCondLst>
                              <p:cond delay="250"/>
                            </p:stCondLst>
                            <p:childTnLst>
                              <p:par>
                                <p:cTn id="83" presetID="10" presetClass="entr" presetSubtype="0" fill="hold" nodeType="afterEffect">
                                  <p:stCondLst>
                                    <p:cond delay="0"/>
                                  </p:stCondLst>
                                  <p:childTnLst>
                                    <p:set>
                                      <p:cBhvr>
                                        <p:cTn id="84" dur="1" fill="hold">
                                          <p:stCondLst>
                                            <p:cond delay="0"/>
                                          </p:stCondLst>
                                        </p:cTn>
                                        <p:tgtEl>
                                          <p:spTgt spid="23"/>
                                        </p:tgtEl>
                                        <p:attrNameLst>
                                          <p:attrName>style.visibility</p:attrName>
                                        </p:attrNameLst>
                                      </p:cBhvr>
                                      <p:to>
                                        <p:strVal val="visible"/>
                                      </p:to>
                                    </p:set>
                                    <p:animEffect transition="in" filter="fade">
                                      <p:cBhvr>
                                        <p:cTn id="85" dur="2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6" grpId="0"/>
      <p:bldP spid="78" grpId="0"/>
      <p:bldP spid="94" grpId="0"/>
    </p:bldLst>
  </p:timing>
</p:sld>
</file>

<file path=ppt/tags/tag1.xml><?xml version="1.0" encoding="utf-8"?>
<p:tagLst xmlns:a="http://schemas.openxmlformats.org/drawingml/2006/main" xmlns:r="http://schemas.openxmlformats.org/officeDocument/2006/relationships" xmlns:p="http://schemas.openxmlformats.org/presentationml/2006/main">
  <p:tag name="PPSPLIT_ID" val=" 12"/>
</p:tagLst>
</file>

<file path=ppt/theme/theme1.xml><?xml version="1.0" encoding="utf-8"?>
<a:theme xmlns:a="http://schemas.openxmlformats.org/drawingml/2006/main" name="421-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421-theme" id="{8266886C-00C5-0E41-B657-C3D05B8200D6}" vid="{2B8BD0A5-B052-7545-BBE7-7583420439F3}"/>
    </a:ext>
  </a:extLst>
</a:theme>
</file>

<file path=ppt/theme/theme2.xml><?xml version="1.0" encoding="utf-8"?>
<a:theme xmlns:a="http://schemas.openxmlformats.org/drawingml/2006/main" name="1_F2024 Theme">
  <a:themeElements>
    <a:clrScheme name="CMU-DB F2024">
      <a:dk1>
        <a:sysClr val="windowText" lastClr="000000"/>
      </a:dk1>
      <a:lt1>
        <a:sysClr val="window" lastClr="FFFFFF"/>
      </a:lt1>
      <a:dk2>
        <a:srgbClr val="1F497D"/>
      </a:dk2>
      <a:lt2>
        <a:srgbClr val="EEECE1"/>
      </a:lt2>
      <a:accent1>
        <a:srgbClr val="C41230"/>
      </a:accent1>
      <a:accent2>
        <a:srgbClr val="C0504D"/>
      </a:accent2>
      <a:accent3>
        <a:srgbClr val="9BBB59"/>
      </a:accent3>
      <a:accent4>
        <a:srgbClr val="8064A2"/>
      </a:accent4>
      <a:accent5>
        <a:srgbClr val="4BACC6"/>
      </a:accent5>
      <a:accent6>
        <a:srgbClr val="D9D9D9"/>
      </a:accent6>
      <a:hlink>
        <a:srgbClr val="C41230"/>
      </a:hlink>
      <a:folHlink>
        <a:srgbClr val="C4123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415F05 11">
    <a:dk1>
      <a:srgbClr val="000066"/>
    </a:dk1>
    <a:lt1>
      <a:srgbClr val="FFFFFF"/>
    </a:lt1>
    <a:dk2>
      <a:srgbClr val="A50021"/>
    </a:dk2>
    <a:lt2>
      <a:srgbClr val="808080"/>
    </a:lt2>
    <a:accent1>
      <a:srgbClr val="FF3300"/>
    </a:accent1>
    <a:accent2>
      <a:srgbClr val="FF3300"/>
    </a:accent2>
    <a:accent3>
      <a:srgbClr val="FFFFFF"/>
    </a:accent3>
    <a:accent4>
      <a:srgbClr val="000056"/>
    </a:accent4>
    <a:accent5>
      <a:srgbClr val="FFADAA"/>
    </a:accent5>
    <a:accent6>
      <a:srgbClr val="E72D00"/>
    </a:accent6>
    <a:hlink>
      <a:srgbClr val="3366FF"/>
    </a:hlink>
    <a:folHlink>
      <a:srgbClr val="B2B2B2"/>
    </a:folHlink>
  </a:clrScheme>
  <a:fontScheme name="415F05">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415F05 11">
    <a:dk1>
      <a:srgbClr val="000066"/>
    </a:dk1>
    <a:lt1>
      <a:srgbClr val="FFFFFF"/>
    </a:lt1>
    <a:dk2>
      <a:srgbClr val="A50021"/>
    </a:dk2>
    <a:lt2>
      <a:srgbClr val="808080"/>
    </a:lt2>
    <a:accent1>
      <a:srgbClr val="FF3300"/>
    </a:accent1>
    <a:accent2>
      <a:srgbClr val="FF3300"/>
    </a:accent2>
    <a:accent3>
      <a:srgbClr val="FFFFFF"/>
    </a:accent3>
    <a:accent4>
      <a:srgbClr val="000056"/>
    </a:accent4>
    <a:accent5>
      <a:srgbClr val="FFADAA"/>
    </a:accent5>
    <a:accent6>
      <a:srgbClr val="E72D00"/>
    </a:accent6>
    <a:hlink>
      <a:srgbClr val="3366FF"/>
    </a:hlink>
    <a:folHlink>
      <a:srgbClr val="B2B2B2"/>
    </a:folHlink>
  </a:clrScheme>
  <a:fontScheme name="415F05">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415F05 11">
    <a:dk1>
      <a:srgbClr val="000066"/>
    </a:dk1>
    <a:lt1>
      <a:srgbClr val="FFFFFF"/>
    </a:lt1>
    <a:dk2>
      <a:srgbClr val="A50021"/>
    </a:dk2>
    <a:lt2>
      <a:srgbClr val="808080"/>
    </a:lt2>
    <a:accent1>
      <a:srgbClr val="FF3300"/>
    </a:accent1>
    <a:accent2>
      <a:srgbClr val="FF3300"/>
    </a:accent2>
    <a:accent3>
      <a:srgbClr val="FFFFFF"/>
    </a:accent3>
    <a:accent4>
      <a:srgbClr val="000056"/>
    </a:accent4>
    <a:accent5>
      <a:srgbClr val="FFADAA"/>
    </a:accent5>
    <a:accent6>
      <a:srgbClr val="E72D00"/>
    </a:accent6>
    <a:hlink>
      <a:srgbClr val="3366FF"/>
    </a:hlink>
    <a:folHlink>
      <a:srgbClr val="B2B2B2"/>
    </a:folHlink>
  </a:clrScheme>
  <a:fontScheme name="415F05">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415F05 11">
    <a:dk1>
      <a:srgbClr val="000066"/>
    </a:dk1>
    <a:lt1>
      <a:srgbClr val="FFFFFF"/>
    </a:lt1>
    <a:dk2>
      <a:srgbClr val="A50021"/>
    </a:dk2>
    <a:lt2>
      <a:srgbClr val="808080"/>
    </a:lt2>
    <a:accent1>
      <a:srgbClr val="FF3300"/>
    </a:accent1>
    <a:accent2>
      <a:srgbClr val="FF3300"/>
    </a:accent2>
    <a:accent3>
      <a:srgbClr val="FFFFFF"/>
    </a:accent3>
    <a:accent4>
      <a:srgbClr val="000056"/>
    </a:accent4>
    <a:accent5>
      <a:srgbClr val="FFADAA"/>
    </a:accent5>
    <a:accent6>
      <a:srgbClr val="E72D00"/>
    </a:accent6>
    <a:hlink>
      <a:srgbClr val="3366FF"/>
    </a:hlink>
    <a:folHlink>
      <a:srgbClr val="B2B2B2"/>
    </a:folHlink>
  </a:clrScheme>
  <a:fontScheme name="415F05">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415F05 11">
    <a:dk1>
      <a:srgbClr val="000066"/>
    </a:dk1>
    <a:lt1>
      <a:srgbClr val="FFFFFF"/>
    </a:lt1>
    <a:dk2>
      <a:srgbClr val="A50021"/>
    </a:dk2>
    <a:lt2>
      <a:srgbClr val="808080"/>
    </a:lt2>
    <a:accent1>
      <a:srgbClr val="FF3300"/>
    </a:accent1>
    <a:accent2>
      <a:srgbClr val="FF3300"/>
    </a:accent2>
    <a:accent3>
      <a:srgbClr val="FFFFFF"/>
    </a:accent3>
    <a:accent4>
      <a:srgbClr val="000056"/>
    </a:accent4>
    <a:accent5>
      <a:srgbClr val="FFADAA"/>
    </a:accent5>
    <a:accent6>
      <a:srgbClr val="E72D00"/>
    </a:accent6>
    <a:hlink>
      <a:srgbClr val="3366FF"/>
    </a:hlink>
    <a:folHlink>
      <a:srgbClr val="B2B2B2"/>
    </a:folHlink>
  </a:clrScheme>
  <a:fontScheme name="415F05">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415F05 11">
    <a:dk1>
      <a:srgbClr val="000066"/>
    </a:dk1>
    <a:lt1>
      <a:srgbClr val="FFFFFF"/>
    </a:lt1>
    <a:dk2>
      <a:srgbClr val="A50021"/>
    </a:dk2>
    <a:lt2>
      <a:srgbClr val="808080"/>
    </a:lt2>
    <a:accent1>
      <a:srgbClr val="FF3300"/>
    </a:accent1>
    <a:accent2>
      <a:srgbClr val="FF3300"/>
    </a:accent2>
    <a:accent3>
      <a:srgbClr val="FFFFFF"/>
    </a:accent3>
    <a:accent4>
      <a:srgbClr val="000056"/>
    </a:accent4>
    <a:accent5>
      <a:srgbClr val="FFADAA"/>
    </a:accent5>
    <a:accent6>
      <a:srgbClr val="E72D00"/>
    </a:accent6>
    <a:hlink>
      <a:srgbClr val="3366FF"/>
    </a:hlink>
    <a:folHlink>
      <a:srgbClr val="B2B2B2"/>
    </a:folHlink>
  </a:clrScheme>
  <a:fontScheme name="415F05">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75339</TotalTime>
  <Words>7406</Words>
  <Application>Microsoft Macintosh PowerPoint</Application>
  <PresentationFormat>On-screen Show (16:9)</PresentationFormat>
  <Paragraphs>1181</Paragraphs>
  <Slides>75</Slides>
  <Notes>49</Notes>
  <HiddenSlides>26</HiddenSlides>
  <MMClips>0</MMClips>
  <ScaleCrop>false</ScaleCrop>
  <HeadingPairs>
    <vt:vector size="6" baseType="variant">
      <vt:variant>
        <vt:lpstr>Fonts Used</vt:lpstr>
      </vt:variant>
      <vt:variant>
        <vt:i4>21</vt:i4>
      </vt:variant>
      <vt:variant>
        <vt:lpstr>Theme</vt:lpstr>
      </vt:variant>
      <vt:variant>
        <vt:i4>2</vt:i4>
      </vt:variant>
      <vt:variant>
        <vt:lpstr>Slide Titles</vt:lpstr>
      </vt:variant>
      <vt:variant>
        <vt:i4>75</vt:i4>
      </vt:variant>
    </vt:vector>
  </HeadingPairs>
  <TitlesOfParts>
    <vt:vector size="98" baseType="lpstr">
      <vt:lpstr>Aptos</vt:lpstr>
      <vt:lpstr>Arial</vt:lpstr>
      <vt:lpstr>Calibri</vt:lpstr>
      <vt:lpstr>Consolas</vt:lpstr>
      <vt:lpstr>Courier New</vt:lpstr>
      <vt:lpstr>CRIMSON TEXT</vt:lpstr>
      <vt:lpstr>CRIMSON TEXT</vt:lpstr>
      <vt:lpstr>DejaVu Sans Mono</vt:lpstr>
      <vt:lpstr>Gentium Book Basic</vt:lpstr>
      <vt:lpstr>Inconsolata</vt:lpstr>
      <vt:lpstr>Lato</vt:lpstr>
      <vt:lpstr>Museo Sans 500</vt:lpstr>
      <vt:lpstr>Museo Sans 700</vt:lpstr>
      <vt:lpstr>Open Sans Extrabold</vt:lpstr>
      <vt:lpstr>Proxima Nova Rg</vt:lpstr>
      <vt:lpstr>Symbol</vt:lpstr>
      <vt:lpstr>System Font Regular</vt:lpstr>
      <vt:lpstr>Times</vt:lpstr>
      <vt:lpstr>Times New Roman</vt:lpstr>
      <vt:lpstr>Wingdings</vt:lpstr>
      <vt:lpstr>Work Sans</vt:lpstr>
      <vt:lpstr>421-theme</vt:lpstr>
      <vt:lpstr>1_F2024 Theme</vt:lpstr>
      <vt:lpstr>PowerPoint Presentation</vt:lpstr>
      <vt:lpstr>Announcements</vt:lpstr>
      <vt:lpstr>Last Class</vt:lpstr>
      <vt:lpstr>Motivation</vt:lpstr>
      <vt:lpstr>Motivation</vt:lpstr>
      <vt:lpstr>Motivation</vt:lpstr>
      <vt:lpstr>Motivation</vt:lpstr>
      <vt:lpstr>Today's Agenda</vt:lpstr>
      <vt:lpstr>Architecture Overview</vt:lpstr>
      <vt:lpstr>Logical vs Physical Plans</vt:lpstr>
      <vt:lpstr>Query Optimization (QO)</vt:lpstr>
      <vt:lpstr>Query Optimization</vt:lpstr>
      <vt:lpstr>Logical Plan Optimization</vt:lpstr>
      <vt:lpstr>Predicate Pushdown</vt:lpstr>
      <vt:lpstr>Replace Cartesian Product</vt:lpstr>
      <vt:lpstr>Projection Pushdown</vt:lpstr>
      <vt:lpstr>Equivalence</vt:lpstr>
      <vt:lpstr>Query Optimization</vt:lpstr>
      <vt:lpstr>Cost-Based Query Optimization</vt:lpstr>
      <vt:lpstr>Single-Relation Query Planning</vt:lpstr>
      <vt:lpstr>Multi-Relation Query Planning</vt:lpstr>
      <vt:lpstr>Bottom-Up Optimization</vt:lpstr>
      <vt:lpstr>System R Optimizer</vt:lpstr>
      <vt:lpstr>System R Optimizer</vt:lpstr>
      <vt:lpstr>System R Optimizer</vt:lpstr>
      <vt:lpstr>SYSTEM R OPTIMIZER</vt:lpstr>
      <vt:lpstr>Top-Down Optimization</vt:lpstr>
      <vt:lpstr>Top-Down Optimization</vt:lpstr>
      <vt:lpstr>Observation</vt:lpstr>
      <vt:lpstr>Nested Sub-Queries</vt:lpstr>
      <vt:lpstr>Nested Sub-queries: Rewrite</vt:lpstr>
      <vt:lpstr>Decomposing Queries</vt:lpstr>
      <vt:lpstr>Decomposing Queries</vt:lpstr>
      <vt:lpstr>Expression Rewriting</vt:lpstr>
      <vt:lpstr>Expression Rewriting</vt:lpstr>
      <vt:lpstr>Observation</vt:lpstr>
      <vt:lpstr>Cost Estimation</vt:lpstr>
      <vt:lpstr>Cost Model Components</vt:lpstr>
      <vt:lpstr>Postgres Cost Model</vt:lpstr>
      <vt:lpstr>Statistics</vt:lpstr>
      <vt:lpstr>Selection Cardinality</vt:lpstr>
      <vt:lpstr>Selection Cardinality</vt:lpstr>
      <vt:lpstr>Correlated Attributes</vt:lpstr>
      <vt:lpstr>Statistics</vt:lpstr>
      <vt:lpstr>Histograms</vt:lpstr>
      <vt:lpstr>Equi-width Histogram</vt:lpstr>
      <vt:lpstr>Equi-depth Histograms</vt:lpstr>
      <vt:lpstr>Sketches</vt:lpstr>
      <vt:lpstr>Sampling</vt:lpstr>
      <vt:lpstr>Conclusion</vt:lpstr>
      <vt:lpstr>Next Class</vt:lpstr>
      <vt:lpstr>Essential Query Optimization papers</vt:lpstr>
      <vt:lpstr>Suggestions if you are going to build a QO</vt:lpstr>
      <vt:lpstr>RELATIONAL ALGEBRA EQUIVALENCES</vt:lpstr>
      <vt:lpstr>PREDICATE PUSHDOWN</vt:lpstr>
      <vt:lpstr>RELATIONAL ALGEBRA EQUIVALENCES</vt:lpstr>
      <vt:lpstr>RELATIONAL ALGEBRA EQUIVALENCES</vt:lpstr>
      <vt:lpstr>RELATIONAL ALGEBRA EQUIVALENCES</vt:lpstr>
      <vt:lpstr>RELATIONAL ALGEBRA EQUIVALENCES</vt:lpstr>
      <vt:lpstr>PROJECTION PUSHDOWN</vt:lpstr>
      <vt:lpstr>STATISTICS</vt:lpstr>
      <vt:lpstr>DERIVABLE STATISTICS</vt:lpstr>
      <vt:lpstr>LOGICAL COSTS</vt:lpstr>
      <vt:lpstr>SELECTIONS – COMPLEX PREDICATES</vt:lpstr>
      <vt:lpstr>SELECTIONS – COMPLEX PREDICATES</vt:lpstr>
      <vt:lpstr>SELECTIONS – COMPLEX PREDICATES</vt:lpstr>
      <vt:lpstr>SELECTIONS – COMPLEX PREDICATES</vt:lpstr>
      <vt:lpstr>RESULT SIZE ESTIMATION FOR JOINS</vt:lpstr>
      <vt:lpstr>RESULT SIZE ESTIMATION FOR JOINS</vt:lpstr>
      <vt:lpstr>LOGICAL PLAN OPTIMIZATION</vt:lpstr>
      <vt:lpstr>LOGICAL QUERY OPTIMIZATION</vt:lpstr>
      <vt:lpstr>SPLIT CONJUNCTIVE PREDICATES</vt:lpstr>
      <vt:lpstr>SELECTION CARDINALITY</vt:lpstr>
      <vt:lpstr>EXPRESSION REWRITING</vt:lpstr>
      <vt:lpstr>IBM DB2 COST MODEL</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CMU 15-445/645 Database Systems (Fall 2024) :: Query Planning &amp; Optimization</dc:title>
  <dc:creator>Andy Pavlo</dc:creator>
  <cp:keywords>Databases, Carnegie Mellon University</cp:keywords>
  <cp:lastModifiedBy>Benjamin S. Berg</cp:lastModifiedBy>
  <cp:revision>6413</cp:revision>
  <dcterms:created xsi:type="dcterms:W3CDTF">2015-12-22T16:36:30Z</dcterms:created>
  <dcterms:modified xsi:type="dcterms:W3CDTF">2025-10-29T16:06:39Z</dcterms:modified>
</cp:coreProperties>
</file>